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315" r:id="rId3"/>
    <p:sldId id="316" r:id="rId4"/>
    <p:sldId id="304" r:id="rId5"/>
    <p:sldId id="301" r:id="rId6"/>
    <p:sldId id="302" r:id="rId7"/>
    <p:sldId id="303" r:id="rId8"/>
    <p:sldId id="305" r:id="rId9"/>
    <p:sldId id="308" r:id="rId10"/>
    <p:sldId id="258" r:id="rId11"/>
    <p:sldId id="290" r:id="rId12"/>
    <p:sldId id="259" r:id="rId13"/>
    <p:sldId id="288" r:id="rId14"/>
    <p:sldId id="280" r:id="rId15"/>
    <p:sldId id="314" r:id="rId16"/>
    <p:sldId id="285" r:id="rId17"/>
    <p:sldId id="284" r:id="rId18"/>
    <p:sldId id="260" r:id="rId19"/>
    <p:sldId id="263" r:id="rId20"/>
    <p:sldId id="264" r:id="rId21"/>
    <p:sldId id="294" r:id="rId22"/>
    <p:sldId id="265" r:id="rId23"/>
    <p:sldId id="266" r:id="rId24"/>
    <p:sldId id="267" r:id="rId25"/>
    <p:sldId id="296" r:id="rId26"/>
    <p:sldId id="269" r:id="rId27"/>
    <p:sldId id="270" r:id="rId28"/>
    <p:sldId id="277" r:id="rId29"/>
    <p:sldId id="297" r:id="rId30"/>
    <p:sldId id="271" r:id="rId31"/>
    <p:sldId id="299" r:id="rId32"/>
    <p:sldId id="273" r:id="rId33"/>
    <p:sldId id="312" r:id="rId34"/>
    <p:sldId id="317" r:id="rId35"/>
    <p:sldId id="274" r:id="rId36"/>
    <p:sldId id="309" r:id="rId37"/>
    <p:sldId id="27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71" d="100"/>
          <a:sy n="71" d="100"/>
        </p:scale>
        <p:origin x="-11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D88AC-BE13-4667-A3CB-8C1A02A40764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1A928-D5A9-4E84-A448-87C04B234D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1A928-D5A9-4E84-A448-87C04B234D1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cer\Documents\Downloads\&#1043;&#1077;&#1086;&#1075;&#1088;&#1072;&#1092;&#1080;&#1095;&#1077;&#1089;&#1082;&#1086;&#1077;%20&#1087;&#1086;&#1083;&#1086;&#1078;&#1077;&#1085;&#1080;&#1077;%20&#1080;%20&#1080;&#1089;&#1090;&#1086;&#1088;&#1080;&#1103;%20&#1086;&#1090;&#1082;&#1088;&#1099;&#1090;&#1080;&#1103;%20&#1070;&#1078;&#1085;&#1086;&#1081;%20&#1040;&#1084;&#1077;&#1088;&#1080;&#1082;&#1080;%20%20%20&#1060;&#1077;&#1089;&#1090;&#1080;&#1074;&#1072;&#1083;&#1100;%20&#171;&#1054;&#1090;&#1082;&#1088;&#1099;&#1090;&#1099;&#1081;%20&#1091;&#1088;&#1086;&#1082;&#187;_files\&#1047;&#1086;&#1083;&#1086;&#1090;&#1072;&#1103;%20&#1082;&#1083;&#1072;&#1089;&#1089;&#1080;&#1082;&#1072;%20-%20&#1055;&#1077;&#1090;&#1088;%20&#1048;&#1083;&#1100;&#1080;&#1095;%20&#1063;&#1072;&#1081;&#1082;&#1086;&#1074;&#1089;&#1082;&#1080;&#1081;%20-%20&#1050;&#1086;&#1085;&#1094;&#1077;&#1088;&#1090;%20&#1076;&#1083;&#1103;%20&#1092;&#1086;&#1088;&#1090;&#1077;&#1087;&#1080;&#1072;&#1085;&#1086;%20&#1089;%20&#1086;&#1088;&#1082;&#1077;&#1089;&#1090;&#1088;&#1086;&#1084;%20&#8470;1%20&#1089;&#1080;%20&#1073;&#1077;&#1084;&#1086;&#1083;%20(mp3ostrov.co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10708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24944"/>
            <a:ext cx="5940152" cy="2276872"/>
          </a:xfrm>
          <a:noFill/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</a:rPr>
              <a:t>«КАМЕННОЕ УБРАНСТВО ПЕТЕРБУРГА»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И ЕГО ГЕОГРАФИЧЕСКОЕ ПОЛОЖЕНИЕ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5688632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Презентация к уроку.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Автор - учитель географии Романова Т.И.</a:t>
            </a:r>
          </a:p>
          <a:p>
            <a:pPr algn="l"/>
            <a:r>
              <a:rPr lang="ru-RU" sz="2200" b="1" dirty="0" smtClean="0">
                <a:solidFill>
                  <a:schemeClr val="tx1"/>
                </a:solidFill>
              </a:rPr>
              <a:t>2012год</a:t>
            </a:r>
            <a:endParaRPr lang="ru-RU" sz="2200" b="1" dirty="0">
              <a:solidFill>
                <a:schemeClr val="tx1"/>
              </a:solidFill>
            </a:endParaRPr>
          </a:p>
        </p:txBody>
      </p:sp>
      <p:pic>
        <p:nvPicPr>
          <p:cNvPr id="5" name="Золотая классика - Петр Ильич Чайковский - Концерт для фортепиано с оркестром №1 си бемол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67544" y="0"/>
            <a:ext cx="8280920" cy="6624647"/>
            <a:chOff x="467544" y="0"/>
            <a:chExt cx="8280920" cy="6624647"/>
          </a:xfrm>
        </p:grpSpPr>
        <p:pic>
          <p:nvPicPr>
            <p:cNvPr id="2" name="Рисунок 1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548680"/>
              <a:ext cx="8280920" cy="4608512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611560" y="5301208"/>
              <a:ext cx="799288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err="1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Пудостский</a:t>
              </a:r>
              <a:r>
                <a:rPr lang="ru-RU" sz="2000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 камень  обладает небольшой объемной массой, пористостью, морозостойкостью, а также легко обрабатывается. Добывался в окрестностях пригорода Санкт-Петербурга – села Гатчины.</a:t>
              </a:r>
              <a:endParaRPr lang="ru-RU" sz="2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87624" y="0"/>
              <a:ext cx="68557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ПУДОСТСКИЙ КАМЕНЬ (ПУДОСТСКИЙ ИЗВЕСТНЯК</a:t>
              </a:r>
              <a:r>
                <a:rPr lang="ru-RU" sz="2800" b="1" dirty="0" smtClean="0"/>
                <a:t>)</a:t>
              </a:r>
              <a:endParaRPr lang="ru-RU" sz="2800" b="1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12968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627784" y="3356992"/>
            <a:ext cx="576064" cy="5040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5949280"/>
            <a:ext cx="2960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МЕСТОРОЖДЕНИЕ </a:t>
            </a:r>
          </a:p>
          <a:p>
            <a:r>
              <a:rPr lang="ru-RU" b="1" dirty="0" smtClean="0"/>
              <a:t>ПУДОСТСКОГО ИЗВЕСТНЯКА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3861048"/>
            <a:ext cx="108012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ГАТЧИНА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1520" y="6021288"/>
            <a:ext cx="576064" cy="5040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9" name="Овал 8"/>
          <p:cNvSpPr/>
          <p:nvPr/>
        </p:nvSpPr>
        <p:spPr>
          <a:xfrm>
            <a:off x="4355976" y="5949280"/>
            <a:ext cx="576064" cy="5040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4048" y="5949280"/>
            <a:ext cx="2497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МЕСТОРОЖДЕНИЕ </a:t>
            </a:r>
          </a:p>
          <a:p>
            <a:r>
              <a:rPr lang="ru-RU" b="1" dirty="0" smtClean="0"/>
              <a:t>ПУТИЛОВСКОЙ ПЛИТЫ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2420888"/>
            <a:ext cx="144016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ВОЛХОВ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27984" y="2708920"/>
            <a:ext cx="576064" cy="5040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152515" cy="410781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5536" y="0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ИСПОЛЬЗОВАЛСЯ</a:t>
            </a:r>
          </a:p>
          <a:p>
            <a:r>
              <a:rPr lang="ru-RU" sz="2400" b="1" dirty="0" smtClean="0"/>
              <a:t>При строительстве Казанского собора</a:t>
            </a:r>
          </a:p>
          <a:p>
            <a:r>
              <a:rPr lang="ru-RU" sz="2400" b="1" dirty="0" smtClean="0"/>
              <a:t>Для изготовления скульптурных фигур у Адмиралтейства</a:t>
            </a:r>
          </a:p>
          <a:p>
            <a:r>
              <a:rPr lang="ru-RU" sz="2400" b="1" dirty="0" smtClean="0"/>
              <a:t>Из него выполнены аллегорические фигуры рек у Ростральных колонн и скульптуры у Горного института.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6093296"/>
            <a:ext cx="6365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КАЗАНСКИЙ СОБОР.  1801-1811гг.    Архитектор  А.Н. Воронихин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79512" y="476672"/>
            <a:ext cx="8964488" cy="6048672"/>
            <a:chOff x="179512" y="476672"/>
            <a:chExt cx="8964488" cy="6048672"/>
          </a:xfrm>
        </p:grpSpPr>
        <p:pic>
          <p:nvPicPr>
            <p:cNvPr id="43010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560" t="7103" r="16001" b="18310"/>
            <a:stretch>
              <a:fillRect/>
            </a:stretch>
          </p:blipFill>
          <p:spPr bwMode="auto">
            <a:xfrm>
              <a:off x="179512" y="476672"/>
              <a:ext cx="6552728" cy="6048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6732240" y="1772816"/>
              <a:ext cx="241176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ФИГУРЫ У РОСТРАЛЬНЫХ КОЛОНН. </a:t>
              </a:r>
            </a:p>
            <a:p>
              <a:endParaRPr lang="ru-RU" sz="2400" b="1" dirty="0" smtClean="0"/>
            </a:p>
            <a:p>
              <a:r>
                <a:rPr lang="ru-RU" sz="2400" b="1" dirty="0" smtClean="0"/>
                <a:t>АЛЛЕГОРИЯ РЕКИ ДНЕПР</a:t>
              </a:r>
            </a:p>
            <a:p>
              <a:endParaRPr lang="ru-RU" sz="2400" b="1" dirty="0" smtClean="0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43608" y="548680"/>
            <a:ext cx="7848872" cy="5657850"/>
            <a:chOff x="1043608" y="548680"/>
            <a:chExt cx="7848872" cy="565785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43608" y="548680"/>
              <a:ext cx="4248150" cy="5657850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5436096" y="2780928"/>
              <a:ext cx="345638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СКУЛЬПТУРА, ОЛИЦЕТВОРЯЮЩАЯ РЕКУ НЕВУ</a:t>
              </a:r>
              <a:endParaRPr lang="ru-RU" sz="2400" b="1" dirty="0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411" b="19744"/>
          <a:stretch>
            <a:fillRect/>
          </a:stretch>
        </p:blipFill>
        <p:spPr bwMode="auto">
          <a:xfrm>
            <a:off x="467544" y="476672"/>
            <a:ext cx="516823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96136" y="2636912"/>
            <a:ext cx="29308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СКУЛЬПТУРА, </a:t>
            </a:r>
          </a:p>
          <a:p>
            <a:r>
              <a:rPr lang="ru-RU" sz="2400" b="1" dirty="0" smtClean="0"/>
              <a:t>ОЛИЦЕТВОРЯЮЩАЯ</a:t>
            </a:r>
            <a:br>
              <a:rPr lang="ru-RU" sz="2400" b="1" dirty="0" smtClean="0"/>
            </a:br>
            <a:r>
              <a:rPr lang="ru-RU" sz="2400" b="1" dirty="0" smtClean="0"/>
              <a:t>РЕКУ ВОЛХОВ</a:t>
            </a:r>
            <a:endParaRPr lang="ru-RU" sz="2400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95536" y="548680"/>
            <a:ext cx="8568952" cy="5832648"/>
            <a:chOff x="395536" y="548680"/>
            <a:chExt cx="8568952" cy="5832648"/>
          </a:xfrm>
        </p:grpSpPr>
        <p:pic>
          <p:nvPicPr>
            <p:cNvPr id="4096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6511"/>
            <a:stretch>
              <a:fillRect/>
            </a:stretch>
          </p:blipFill>
          <p:spPr bwMode="auto">
            <a:xfrm>
              <a:off x="395536" y="548680"/>
              <a:ext cx="4781550" cy="5832648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5580112" y="1268760"/>
              <a:ext cx="3384376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СКУЛЬПТУРЫ ГЛАВНОГО ФАСАДА АДМИРАЛТЕЙСТВА.</a:t>
              </a:r>
            </a:p>
            <a:p>
              <a:endParaRPr lang="ru-RU" sz="2800" b="1" dirty="0" smtClean="0"/>
            </a:p>
            <a:p>
              <a:r>
                <a:rPr lang="ru-RU" sz="2800" b="1" dirty="0" smtClean="0"/>
                <a:t>НИМФЫ, ДЕРЖАЩИЕ ЗЕМНУЮ СФЕРУ.</a:t>
              </a:r>
              <a:endParaRPr lang="ru-RU" sz="2800" b="1" dirty="0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23528" y="188640"/>
            <a:ext cx="8604448" cy="6498679"/>
            <a:chOff x="323528" y="188640"/>
            <a:chExt cx="8604448" cy="649867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9632"/>
            <a:stretch>
              <a:fillRect/>
            </a:stretch>
          </p:blipFill>
          <p:spPr bwMode="auto">
            <a:xfrm>
              <a:off x="323528" y="188640"/>
              <a:ext cx="5229225" cy="6498679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652120" y="2492896"/>
              <a:ext cx="3275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ГОРНЫЙ  ИНСТИТУТ.</a:t>
              </a:r>
            </a:p>
            <a:p>
              <a:r>
                <a:rPr lang="ru-RU" sz="2400" b="1" dirty="0" smtClean="0"/>
                <a:t>ГЛАВНЫЙ ВХОД.</a:t>
              </a:r>
            </a:p>
            <a:p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83568" y="260648"/>
            <a:ext cx="7614989" cy="6192688"/>
            <a:chOff x="683568" y="260648"/>
            <a:chExt cx="7614989" cy="6192688"/>
          </a:xfrm>
        </p:grpSpPr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r="10523" b="9232"/>
            <a:stretch>
              <a:fillRect/>
            </a:stretch>
          </p:blipFill>
          <p:spPr bwMode="auto">
            <a:xfrm>
              <a:off x="683568" y="1196752"/>
              <a:ext cx="3528392" cy="5256584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971600" y="260648"/>
              <a:ext cx="70828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СКУЛЬПТУРЫ У ВХОДА В ГОРНЫЙ ИНСТИТУТ</a:t>
              </a:r>
              <a:endParaRPr lang="ru-RU" sz="2800" b="1" dirty="0"/>
            </a:p>
          </p:txBody>
        </p:sp>
        <p:pic>
          <p:nvPicPr>
            <p:cNvPr id="3" name="Рисунок 2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60032" y="1772816"/>
              <a:ext cx="3438525" cy="4286250"/>
            </a:xfrm>
            <a:prstGeom prst="rect">
              <a:avLst/>
            </a:prstGeom>
            <a:ln w="3810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548680"/>
            <a:ext cx="3021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МРАМОР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19" y="1988840"/>
            <a:ext cx="8568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1.РОЗОВЫЙ ТИВДИЙСКИЙ МРАМОР (Республика Карелия, к северу от г.Петрозаводска у села </a:t>
            </a:r>
            <a:r>
              <a:rPr lang="ru-RU" sz="2400" dirty="0" err="1" smtClean="0"/>
              <a:t>Тивдия</a:t>
            </a:r>
            <a:r>
              <a:rPr lang="ru-RU" sz="2400" dirty="0" smtClean="0"/>
              <a:t>. Месторождение Белая гора.)</a:t>
            </a:r>
            <a:br>
              <a:rPr lang="ru-RU" sz="2400" dirty="0" smtClean="0"/>
            </a:br>
            <a:r>
              <a:rPr lang="ru-RU" sz="2400" dirty="0" smtClean="0"/>
              <a:t>2.ЮВЕНСКИЙ ПОЛОСАТЫЙ ЧЕРНО-БЕЛЫЙ МРАМОР (Остров </a:t>
            </a:r>
            <a:r>
              <a:rPr lang="ru-RU" sz="2400" dirty="0" err="1" smtClean="0"/>
              <a:t>Ювенский</a:t>
            </a:r>
            <a:r>
              <a:rPr lang="ru-RU" sz="2400" dirty="0" smtClean="0"/>
              <a:t> в Ладожском озере)</a:t>
            </a:r>
          </a:p>
          <a:p>
            <a:r>
              <a:rPr lang="ru-RU" sz="2400" dirty="0" smtClean="0"/>
              <a:t>3. РУСКЕАЛЬСКИЙ МРАМОР (</a:t>
            </a:r>
            <a:r>
              <a:rPr lang="ru-RU" sz="2400" dirty="0" err="1" smtClean="0"/>
              <a:t>Рускеальские</a:t>
            </a:r>
            <a:r>
              <a:rPr lang="ru-RU" sz="2400" dirty="0" smtClean="0"/>
              <a:t> каменоломни, в 24 км к северу от г. Сортавала)</a:t>
            </a:r>
          </a:p>
          <a:p>
            <a:r>
              <a:rPr lang="ru-RU" sz="2400" dirty="0" smtClean="0"/>
              <a:t>Потом месторождения</a:t>
            </a:r>
          </a:p>
          <a:p>
            <a:r>
              <a:rPr lang="ru-RU" sz="2400" dirty="0" smtClean="0"/>
              <a:t>Потом где использовался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84784"/>
            <a:ext cx="2857500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28625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75856" y="332656"/>
            <a:ext cx="3687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 Д М И Р А Л Т Е Й С Т В О</a:t>
            </a:r>
            <a:endParaRPr lang="ru-RU" sz="24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14500" y="1285875"/>
            <a:ext cx="5715000" cy="4919499"/>
            <a:chOff x="1714500" y="1285875"/>
            <a:chExt cx="5715000" cy="4919499"/>
          </a:xfrm>
        </p:grpSpPr>
        <p:pic>
          <p:nvPicPr>
            <p:cNvPr id="2" name="Рисунок 1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4500" y="1285875"/>
              <a:ext cx="5715000" cy="4286250"/>
            </a:xfrm>
            <a:prstGeom prst="rect">
              <a:avLst/>
            </a:prstGeom>
            <a:ln w="38100" cap="rnd">
              <a:solidFill>
                <a:schemeClr val="tx1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3" name="TextBox 2"/>
            <p:cNvSpPr txBox="1"/>
            <p:nvPr/>
          </p:nvSpPr>
          <p:spPr>
            <a:xfrm>
              <a:off x="1979712" y="5805264"/>
              <a:ext cx="53784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МЕСТОРОЖДЕНИЕ РУСКЕАЛЬСКОГО МРАМОРА</a:t>
              </a:r>
              <a:endParaRPr lang="ru-RU" sz="2000" b="1" dirty="0"/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323528" y="188640"/>
            <a:ext cx="8654509" cy="6273988"/>
            <a:chOff x="251520" y="764704"/>
            <a:chExt cx="8654509" cy="576993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28905" r="20464" b="16247"/>
            <a:stretch>
              <a:fillRect/>
            </a:stretch>
          </p:blipFill>
          <p:spPr bwMode="auto">
            <a:xfrm>
              <a:off x="899592" y="764704"/>
              <a:ext cx="7272808" cy="4320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" name="Овал 2"/>
            <p:cNvSpPr/>
            <p:nvPr/>
          </p:nvSpPr>
          <p:spPr>
            <a:xfrm>
              <a:off x="5940152" y="4149080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8" name="Овал 7"/>
            <p:cNvSpPr/>
            <p:nvPr/>
          </p:nvSpPr>
          <p:spPr>
            <a:xfrm>
              <a:off x="2771800" y="4293096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51520" y="5517232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5576" y="5517232"/>
              <a:ext cx="460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МЕСТОРОЖДЕНИЯ ТИВДИЙСКОГО МРАМОРА</a:t>
              </a:r>
              <a:endParaRPr lang="ru-RU" dirty="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51520" y="6165304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5576" y="6165304"/>
              <a:ext cx="43583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МЕСТОРОЖДЕНИЯ ЮВЕНСКОГО МРАМОРА</a:t>
              </a:r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915816" y="4797152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5508104" y="5517232"/>
              <a:ext cx="432048" cy="36004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12160" y="5517232"/>
              <a:ext cx="28938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МЕСТОРОЖДЕНИЯ </a:t>
              </a:r>
            </a:p>
            <a:p>
              <a:r>
                <a:rPr lang="ru-RU" dirty="0" smtClean="0"/>
                <a:t>РУСКЕАЛЬСКОГО МРАМОРА</a:t>
              </a:r>
              <a:endParaRPr lang="ru-RU" dirty="0"/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7056784" cy="64087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4664"/>
            <a:ext cx="6152515" cy="417449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486916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Дом Мятлева – старейшее из зданий на Исаакиевской площади постройки 60-х годов XVIII века.</a:t>
            </a:r>
            <a:endParaRPr lang="ru-RU" sz="24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00808"/>
            <a:ext cx="712958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ГРАНИТ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1.Рапакиви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2.Сердобольский</a:t>
            </a: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187624" y="4653136"/>
            <a:ext cx="1512168" cy="43204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" name="Овал 4"/>
          <p:cNvSpPr/>
          <p:nvPr/>
        </p:nvSpPr>
        <p:spPr>
          <a:xfrm>
            <a:off x="2987824" y="3717032"/>
            <a:ext cx="576064" cy="43204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179512" y="332656"/>
            <a:ext cx="8064896" cy="6438329"/>
            <a:chOff x="179512" y="332656"/>
            <a:chExt cx="8064896" cy="6438329"/>
          </a:xfrm>
        </p:grpSpPr>
        <p:sp>
          <p:nvSpPr>
            <p:cNvPr id="4" name="Овал 3"/>
            <p:cNvSpPr/>
            <p:nvPr/>
          </p:nvSpPr>
          <p:spPr>
            <a:xfrm>
              <a:off x="467544" y="5589240"/>
              <a:ext cx="504056" cy="3600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79512" y="6237312"/>
              <a:ext cx="1008112" cy="43204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03648" y="5589240"/>
              <a:ext cx="57103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Месторождения </a:t>
              </a:r>
              <a:r>
                <a:rPr lang="ru-RU" sz="2400" b="1" dirty="0" err="1" smtClean="0"/>
                <a:t>сердобольского</a:t>
              </a:r>
              <a:r>
                <a:rPr lang="ru-RU" sz="2400" b="1" dirty="0" smtClean="0"/>
                <a:t> гранита</a:t>
              </a:r>
              <a:endParaRPr lang="ru-RU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9632" y="6309320"/>
              <a:ext cx="48835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Месторождения </a:t>
              </a:r>
              <a:r>
                <a:rPr lang="ru-RU" sz="2400" b="1" dirty="0" err="1" smtClean="0"/>
                <a:t>гранита-рапакиви</a:t>
              </a:r>
              <a:endParaRPr lang="ru-RU" sz="2400" b="1" dirty="0"/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971600" y="332656"/>
              <a:ext cx="7272808" cy="5184576"/>
              <a:chOff x="971600" y="332656"/>
              <a:chExt cx="7272808" cy="5184576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28905" r="20464" b="5278"/>
              <a:stretch>
                <a:fillRect/>
              </a:stretch>
            </p:blipFill>
            <p:spPr bwMode="auto">
              <a:xfrm>
                <a:off x="971600" y="332656"/>
                <a:ext cx="7272808" cy="518457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2" name="Полилиния 11"/>
              <p:cNvSpPr/>
              <p:nvPr/>
            </p:nvSpPr>
            <p:spPr>
              <a:xfrm>
                <a:off x="5054873" y="4574639"/>
                <a:ext cx="691286" cy="481455"/>
              </a:xfrm>
              <a:custGeom>
                <a:avLst/>
                <a:gdLst>
                  <a:gd name="connsiteX0" fmla="*/ 28115 w 691286"/>
                  <a:gd name="connsiteY0" fmla="*/ 51149 h 481455"/>
                  <a:gd name="connsiteX1" fmla="*/ 68456 w 691286"/>
                  <a:gd name="connsiteY1" fmla="*/ 24255 h 481455"/>
                  <a:gd name="connsiteX2" fmla="*/ 243268 w 691286"/>
                  <a:gd name="connsiteY2" fmla="*/ 24255 h 481455"/>
                  <a:gd name="connsiteX3" fmla="*/ 323951 w 691286"/>
                  <a:gd name="connsiteY3" fmla="*/ 51149 h 481455"/>
                  <a:gd name="connsiteX4" fmla="*/ 364292 w 691286"/>
                  <a:gd name="connsiteY4" fmla="*/ 64596 h 481455"/>
                  <a:gd name="connsiteX5" fmla="*/ 525656 w 691286"/>
                  <a:gd name="connsiteY5" fmla="*/ 51149 h 481455"/>
                  <a:gd name="connsiteX6" fmla="*/ 565998 w 691286"/>
                  <a:gd name="connsiteY6" fmla="*/ 37702 h 481455"/>
                  <a:gd name="connsiteX7" fmla="*/ 646680 w 691286"/>
                  <a:gd name="connsiteY7" fmla="*/ 51149 h 481455"/>
                  <a:gd name="connsiteX8" fmla="*/ 660127 w 691286"/>
                  <a:gd name="connsiteY8" fmla="*/ 266302 h 481455"/>
                  <a:gd name="connsiteX9" fmla="*/ 606339 w 691286"/>
                  <a:gd name="connsiteY9" fmla="*/ 346985 h 481455"/>
                  <a:gd name="connsiteX10" fmla="*/ 525656 w 691286"/>
                  <a:gd name="connsiteY10" fmla="*/ 333537 h 481455"/>
                  <a:gd name="connsiteX11" fmla="*/ 485315 w 691286"/>
                  <a:gd name="connsiteY11" fmla="*/ 320090 h 481455"/>
                  <a:gd name="connsiteX12" fmla="*/ 391186 w 691286"/>
                  <a:gd name="connsiteY12" fmla="*/ 306643 h 481455"/>
                  <a:gd name="connsiteX13" fmla="*/ 270162 w 691286"/>
                  <a:gd name="connsiteY13" fmla="*/ 266302 h 481455"/>
                  <a:gd name="connsiteX14" fmla="*/ 229821 w 691286"/>
                  <a:gd name="connsiteY14" fmla="*/ 252855 h 481455"/>
                  <a:gd name="connsiteX15" fmla="*/ 189480 w 691286"/>
                  <a:gd name="connsiteY15" fmla="*/ 239408 h 481455"/>
                  <a:gd name="connsiteX16" fmla="*/ 149139 w 691286"/>
                  <a:gd name="connsiteY16" fmla="*/ 252855 h 481455"/>
                  <a:gd name="connsiteX17" fmla="*/ 55009 w 691286"/>
                  <a:gd name="connsiteY17" fmla="*/ 279749 h 481455"/>
                  <a:gd name="connsiteX18" fmla="*/ 1221 w 691286"/>
                  <a:gd name="connsiteY18" fmla="*/ 212514 h 481455"/>
                  <a:gd name="connsiteX19" fmla="*/ 14668 w 691286"/>
                  <a:gd name="connsiteY19" fmla="*/ 104937 h 481455"/>
                  <a:gd name="connsiteX20" fmla="*/ 1221 w 691286"/>
                  <a:gd name="connsiteY20" fmla="*/ 481455 h 48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1286" h="481455">
                    <a:moveTo>
                      <a:pt x="28115" y="51149"/>
                    </a:moveTo>
                    <a:cubicBezTo>
                      <a:pt x="41562" y="42184"/>
                      <a:pt x="53124" y="29366"/>
                      <a:pt x="68456" y="24255"/>
                    </a:cubicBezTo>
                    <a:cubicBezTo>
                      <a:pt x="141221" y="0"/>
                      <a:pt x="167695" y="13459"/>
                      <a:pt x="243268" y="24255"/>
                    </a:cubicBezTo>
                    <a:lnTo>
                      <a:pt x="323951" y="51149"/>
                    </a:lnTo>
                    <a:lnTo>
                      <a:pt x="364292" y="64596"/>
                    </a:lnTo>
                    <a:cubicBezTo>
                      <a:pt x="418080" y="60114"/>
                      <a:pt x="472155" y="58282"/>
                      <a:pt x="525656" y="51149"/>
                    </a:cubicBezTo>
                    <a:cubicBezTo>
                      <a:pt x="539706" y="49276"/>
                      <a:pt x="551823" y="37702"/>
                      <a:pt x="565998" y="37702"/>
                    </a:cubicBezTo>
                    <a:cubicBezTo>
                      <a:pt x="593263" y="37702"/>
                      <a:pt x="619786" y="46667"/>
                      <a:pt x="646680" y="51149"/>
                    </a:cubicBezTo>
                    <a:cubicBezTo>
                      <a:pt x="661824" y="126871"/>
                      <a:pt x="691286" y="191519"/>
                      <a:pt x="660127" y="266302"/>
                    </a:cubicBezTo>
                    <a:cubicBezTo>
                      <a:pt x="647695" y="296138"/>
                      <a:pt x="606339" y="346985"/>
                      <a:pt x="606339" y="346985"/>
                    </a:cubicBezTo>
                    <a:cubicBezTo>
                      <a:pt x="579445" y="342502"/>
                      <a:pt x="552272" y="339452"/>
                      <a:pt x="525656" y="333537"/>
                    </a:cubicBezTo>
                    <a:cubicBezTo>
                      <a:pt x="511819" y="330462"/>
                      <a:pt x="499214" y="322870"/>
                      <a:pt x="485315" y="320090"/>
                    </a:cubicBezTo>
                    <a:cubicBezTo>
                      <a:pt x="454236" y="313874"/>
                      <a:pt x="422562" y="311125"/>
                      <a:pt x="391186" y="306643"/>
                    </a:cubicBezTo>
                    <a:lnTo>
                      <a:pt x="270162" y="266302"/>
                    </a:lnTo>
                    <a:lnTo>
                      <a:pt x="229821" y="252855"/>
                    </a:lnTo>
                    <a:lnTo>
                      <a:pt x="189480" y="239408"/>
                    </a:lnTo>
                    <a:cubicBezTo>
                      <a:pt x="176033" y="243890"/>
                      <a:pt x="162768" y="248961"/>
                      <a:pt x="149139" y="252855"/>
                    </a:cubicBezTo>
                    <a:cubicBezTo>
                      <a:pt x="30936" y="286627"/>
                      <a:pt x="151742" y="247506"/>
                      <a:pt x="55009" y="279749"/>
                    </a:cubicBezTo>
                    <a:cubicBezTo>
                      <a:pt x="24033" y="259098"/>
                      <a:pt x="1221" y="255815"/>
                      <a:pt x="1221" y="212514"/>
                    </a:cubicBezTo>
                    <a:cubicBezTo>
                      <a:pt x="1221" y="176376"/>
                      <a:pt x="14668" y="104937"/>
                      <a:pt x="14668" y="104937"/>
                    </a:cubicBezTo>
                    <a:cubicBezTo>
                      <a:pt x="0" y="427639"/>
                      <a:pt x="1221" y="302059"/>
                      <a:pt x="1221" y="481455"/>
                    </a:cubicBezTo>
                  </a:path>
                </a:pathLst>
              </a:custGeom>
              <a:solidFill>
                <a:schemeClr val="accent3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" name="Овал 13"/>
            <p:cNvSpPr/>
            <p:nvPr/>
          </p:nvSpPr>
          <p:spPr>
            <a:xfrm>
              <a:off x="2915816" y="3789040"/>
              <a:ext cx="504056" cy="36004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71600" y="4653136"/>
              <a:ext cx="1296144" cy="43204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1560" y="188640"/>
            <a:ext cx="8208912" cy="6336704"/>
            <a:chOff x="611560" y="188640"/>
            <a:chExt cx="8208912" cy="6336704"/>
          </a:xfrm>
        </p:grpSpPr>
        <p:pic>
          <p:nvPicPr>
            <p:cNvPr id="2" name="Рисунок 1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88640"/>
              <a:ext cx="5832648" cy="6336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7164288" y="2204864"/>
              <a:ext cx="16561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«</a:t>
              </a:r>
              <a:r>
                <a:rPr lang="ru-RU" sz="2000" b="1" dirty="0" smtClean="0"/>
                <a:t>АТЛАНТЫ ДЕРЖАТ НЕБО НА КАМЕННЫХ РУКАХ»</a:t>
              </a:r>
              <a:endParaRPr lang="ru-RU" sz="2000" b="1" dirty="0"/>
            </a:p>
          </p:txBody>
        </p:sp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55576" y="620688"/>
            <a:ext cx="8072708" cy="5095875"/>
            <a:chOff x="1691680" y="692696"/>
            <a:chExt cx="8072708" cy="5095875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91680" y="692696"/>
              <a:ext cx="2847975" cy="5095875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TextBox 1"/>
            <p:cNvSpPr txBox="1"/>
            <p:nvPr/>
          </p:nvSpPr>
          <p:spPr>
            <a:xfrm>
              <a:off x="4860032" y="2636912"/>
              <a:ext cx="4904356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/>
                <a:t>Александровская колонна</a:t>
              </a:r>
            </a:p>
            <a:p>
              <a:endParaRPr lang="ru-RU" dirty="0"/>
            </a:p>
          </p:txBody>
        </p:sp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55576" y="188640"/>
            <a:ext cx="8064896" cy="6480720"/>
            <a:chOff x="755576" y="188640"/>
            <a:chExt cx="8064896" cy="6480720"/>
          </a:xfrm>
        </p:grpSpPr>
        <p:pic>
          <p:nvPicPr>
            <p:cNvPr id="2" name="Picture 2" descr="C:\Users\Acer\Desktop\Танюша\Кл.рук.2011-2012\фото2011\DSC04710.JPG"/>
            <p:cNvPicPr>
              <a:picLocks noChangeAspect="1" noChangeArrowheads="1"/>
            </p:cNvPicPr>
            <p:nvPr/>
          </p:nvPicPr>
          <p:blipFill>
            <a:blip r:embed="rId2" cstate="print"/>
            <a:srcRect t="2751" b="2751"/>
            <a:stretch>
              <a:fillRect/>
            </a:stretch>
          </p:blipFill>
          <p:spPr bwMode="auto">
            <a:xfrm>
              <a:off x="755576" y="188640"/>
              <a:ext cx="3857625" cy="6480720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4788024" y="2204864"/>
              <a:ext cx="4032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КОЛОННЫ ВО ВНУТРЕННЕМ ДВОРЕ</a:t>
              </a:r>
              <a:br>
                <a:rPr lang="ru-RU" sz="2400" b="1" dirty="0" smtClean="0"/>
              </a:br>
              <a:r>
                <a:rPr lang="ru-RU" sz="2400" b="1" dirty="0" smtClean="0"/>
                <a:t>МИХАЙЛОВСКОГО ЗАМКА</a:t>
              </a:r>
              <a:endParaRPr lang="ru-RU" sz="2400" b="1" dirty="0"/>
            </a:p>
          </p:txBody>
        </p:sp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84784"/>
            <a:ext cx="5048250" cy="3971925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88640"/>
            <a:ext cx="9144000" cy="6352406"/>
            <a:chOff x="0" y="188640"/>
            <a:chExt cx="9144000" cy="635240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7" y="692696"/>
              <a:ext cx="7488832" cy="5848350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0" y="188640"/>
              <a:ext cx="914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ЗДАНИЕ БЫВШЕЙ ФОНДОВОЙ БИРЖИ НА СТРЕЛКЕ ВАСИЛЬЕВСКОГО ОСТРОВА</a:t>
              </a:r>
              <a:endParaRPr lang="ru-RU" sz="2000" b="1" dirty="0"/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564904"/>
            <a:ext cx="33046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КВАРЦИТ</a:t>
            </a:r>
            <a:endParaRPr lang="ru-RU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683568" y="476672"/>
            <a:ext cx="8208912" cy="5880849"/>
            <a:chOff x="611560" y="404664"/>
            <a:chExt cx="8208912" cy="588084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28905" r="20464" b="17162"/>
            <a:stretch>
              <a:fillRect/>
            </a:stretch>
          </p:blipFill>
          <p:spPr bwMode="auto">
            <a:xfrm>
              <a:off x="899592" y="404664"/>
              <a:ext cx="7272808" cy="424847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" name="Овал 2"/>
            <p:cNvSpPr/>
            <p:nvPr/>
          </p:nvSpPr>
          <p:spPr>
            <a:xfrm>
              <a:off x="611560" y="5085184"/>
              <a:ext cx="432048" cy="36004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5940152" y="3789040"/>
              <a:ext cx="432048" cy="36004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5085184"/>
              <a:ext cx="7704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МЕСТОРОЖДЕНИЕ  ШОКШИНСКОГО КВАРЦИТА. РАСПОЛОЖЕНО В 5 КМ К СЕВЕРУ ОТ СТАРИННОГО ВЕПССКОГО СЕЛА ШОКША. ЕДИНСТВЕННОЕ В МИРЕ</a:t>
              </a:r>
              <a:r>
                <a:rPr lang="ru-RU" b="1" dirty="0" smtClean="0"/>
                <a:t>.</a:t>
              </a:r>
              <a:endParaRPr lang="ru-RU" b="1" dirty="0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71600" y="548680"/>
            <a:ext cx="7468135" cy="5502225"/>
            <a:chOff x="971600" y="548680"/>
            <a:chExt cx="7468135" cy="5502225"/>
          </a:xfrm>
        </p:grpSpPr>
        <p:pic>
          <p:nvPicPr>
            <p:cNvPr id="2" name="Рисунок 1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548680"/>
              <a:ext cx="6480175" cy="4860131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971600" y="5589240"/>
              <a:ext cx="74681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Так выглядит месторождение </a:t>
              </a:r>
              <a:r>
                <a:rPr lang="ru-RU" sz="2400" b="1" dirty="0" err="1" smtClean="0"/>
                <a:t>шокшинского</a:t>
              </a:r>
              <a:r>
                <a:rPr lang="ru-RU" sz="2400" b="1" dirty="0" smtClean="0"/>
                <a:t> кварцита </a:t>
              </a:r>
              <a:endParaRPr lang="ru-RU" sz="2400" b="1" dirty="0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9512" y="188640"/>
            <a:ext cx="8424936" cy="6480720"/>
            <a:chOff x="179512" y="188640"/>
            <a:chExt cx="8424936" cy="6480720"/>
          </a:xfrm>
        </p:grpSpPr>
        <p:pic>
          <p:nvPicPr>
            <p:cNvPr id="2" name="Рисунок 1" descr="Ис собор 7"/>
            <p:cNvPicPr/>
            <p:nvPr/>
          </p:nvPicPr>
          <p:blipFill>
            <a:blip r:embed="rId3" cstate="print"/>
            <a:srcRect t="2751" b="2751"/>
            <a:stretch>
              <a:fillRect/>
            </a:stretch>
          </p:blipFill>
          <p:spPr bwMode="auto">
            <a:xfrm>
              <a:off x="179512" y="188640"/>
              <a:ext cx="4943475" cy="6480720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220072" y="1772816"/>
              <a:ext cx="33843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БЮСТ МОНФЕРРАНА. </a:t>
              </a:r>
            </a:p>
            <a:p>
              <a:r>
                <a:rPr lang="ru-RU" sz="2400" b="1" dirty="0" smtClean="0"/>
                <a:t>НАХОДИТСЯ В ИСААКИЕВСКОМ СОБОРЕ</a:t>
              </a:r>
              <a:endParaRPr lang="ru-RU" sz="2400" b="1" dirty="0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2656"/>
            <a:ext cx="6667500" cy="4552950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627784" y="5085184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ПАМЯТНИК НИКОЛАЮ </a:t>
            </a:r>
            <a:r>
              <a:rPr lang="en-US" sz="2400" b="1" dirty="0" smtClean="0"/>
              <a:t>I</a:t>
            </a:r>
          </a:p>
          <a:p>
            <a:pPr algn="ctr"/>
            <a:r>
              <a:rPr lang="ru-RU" sz="2400" b="1" dirty="0" smtClean="0"/>
              <a:t>НА ИСААКИЕВСКОЙ ПЛОЩАДИ.</a:t>
            </a:r>
            <a:endParaRPr lang="ru-RU" sz="2400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115616" y="404664"/>
            <a:ext cx="6937473" cy="5655533"/>
            <a:chOff x="1115616" y="404664"/>
            <a:chExt cx="6937473" cy="5655533"/>
          </a:xfrm>
        </p:grpSpPr>
        <p:pic>
          <p:nvPicPr>
            <p:cNvPr id="2" name="Рисунок 1" descr="DSCN2867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7664" y="404664"/>
              <a:ext cx="6152515" cy="4614545"/>
            </a:xfrm>
            <a:prstGeom prst="rect">
              <a:avLst/>
            </a:prstGeom>
            <a:ln w="28575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1115616" y="5229200"/>
              <a:ext cx="69374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ШОКШИНСКИЙ КВАРЦИТ </a:t>
              </a:r>
            </a:p>
            <a:p>
              <a:pPr algn="ctr"/>
              <a:r>
                <a:rPr lang="ru-RU" sz="2400" b="1" dirty="0" smtClean="0"/>
                <a:t>В ПОСТАМЕНТЕ ПАМЯТНИКА НИКОЛАЮ </a:t>
              </a:r>
              <a:r>
                <a:rPr lang="en-US" sz="2400" b="1" dirty="0" smtClean="0"/>
                <a:t>I</a:t>
              </a:r>
              <a:endParaRPr lang="ru-RU" sz="2400" b="1" dirty="0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992888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11760" y="1988840"/>
            <a:ext cx="129614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AR - PR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3861048"/>
            <a:ext cx="64807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</a:t>
            </a:r>
            <a:r>
              <a:rPr lang="en-US" sz="2400" b="1" dirty="0" smtClean="0"/>
              <a:t>O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2780928"/>
            <a:ext cx="39305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4509120"/>
            <a:ext cx="3786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236296" y="3717032"/>
            <a:ext cx="34817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56176" y="3140968"/>
            <a:ext cx="3786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404664"/>
            <a:ext cx="7215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ГЕОЛОГИЧЕСКАЯ КАРТА ЛЕНИНГРАДСКОЙ ОБЛАСТИ. </a:t>
            </a:r>
            <a:endParaRPr lang="ru-RU" sz="2400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31640" y="260648"/>
            <a:ext cx="6769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УРОК ОКОНЧЕН, СПАСИБО ЗА ВНИМАНИЕ!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4249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ОПЕРЕЖАЮЩЕЕ ЗАДАНИЕ</a:t>
            </a:r>
          </a:p>
          <a:p>
            <a:r>
              <a:rPr lang="ru-RU" dirty="0" smtClean="0"/>
              <a:t>На представленных ниже фотографиях изображены здания,  каждое из которых можно назвать  - «Симфония камня».</a:t>
            </a:r>
          </a:p>
          <a:p>
            <a:r>
              <a:rPr lang="ru-RU" dirty="0" smtClean="0"/>
              <a:t>Ответьте на вопросы: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Какие горные породы использованы при сооружении этих зданий?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Где добывались эти породы?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Кто архитекторы?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Время строительства зданий.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Где они  расположены в нашем городе?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Как Вы понимаете выражение «Симфония камня»?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"/>
          <p:cNvPicPr>
            <a:picLocks noChangeAspect="1" noChangeArrowheads="1"/>
          </p:cNvPicPr>
          <p:nvPr/>
        </p:nvPicPr>
        <p:blipFill>
          <a:blip r:embed="rId2" cstate="print"/>
          <a:srcRect b="5551"/>
          <a:stretch>
            <a:fillRect/>
          </a:stretch>
        </p:blipFill>
        <p:spPr bwMode="auto">
          <a:xfrm>
            <a:off x="251520" y="188640"/>
            <a:ext cx="8610600" cy="64533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963" t="2751" r="7476" b="2751"/>
          <a:stretch>
            <a:fillRect/>
          </a:stretch>
        </p:blipFill>
        <p:spPr bwMode="auto">
          <a:xfrm>
            <a:off x="467544" y="188640"/>
            <a:ext cx="828092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r="5901" b="6951"/>
          <a:stretch>
            <a:fillRect/>
          </a:stretch>
        </p:blipFill>
        <p:spPr bwMode="auto">
          <a:xfrm>
            <a:off x="323528" y="188640"/>
            <a:ext cx="8604448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568953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НАЗВАНИЯ ГОРНЫХ ПОРОД ,ЧАЩЕ ВСЕГО ИСПОЛЬЗУЕМЫХ НА ПЕРВЫХ ЭТАПАХ СТРОИТЕЛЬСТВА САНКТ-ПЕТЕРБУРГА: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 Путиловский известняк (</a:t>
            </a:r>
            <a:r>
              <a:rPr lang="ru-RU" sz="2400" dirty="0" err="1" smtClean="0"/>
              <a:t>путиловская</a:t>
            </a:r>
            <a:r>
              <a:rPr lang="ru-RU" sz="2400" dirty="0" smtClean="0"/>
              <a:t> плита)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Пудожский</a:t>
            </a:r>
            <a:r>
              <a:rPr lang="ru-RU" sz="2400" dirty="0" smtClean="0"/>
              <a:t> известняк (известковый туф)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Розовый </a:t>
            </a:r>
            <a:r>
              <a:rPr lang="ru-RU" sz="2400" dirty="0" err="1" smtClean="0"/>
              <a:t>тивдийский</a:t>
            </a:r>
            <a:r>
              <a:rPr lang="ru-RU" sz="2400" dirty="0" smtClean="0"/>
              <a:t> мрамор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Рускеальский</a:t>
            </a:r>
            <a:r>
              <a:rPr lang="ru-RU" sz="2400" dirty="0" smtClean="0"/>
              <a:t> мрамор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Ювенский</a:t>
            </a:r>
            <a:r>
              <a:rPr lang="ru-RU" sz="2400" dirty="0" smtClean="0"/>
              <a:t>  полосатый черно-белый мрамор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Гранит-рапакиви</a:t>
            </a:r>
            <a:endParaRPr lang="ru-RU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Сердобольский</a:t>
            </a:r>
            <a:r>
              <a:rPr lang="ru-RU" sz="2400" dirty="0" smtClean="0"/>
              <a:t> гранит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err="1" smtClean="0"/>
              <a:t>Шокшинский</a:t>
            </a:r>
            <a:r>
              <a:rPr lang="ru-RU" sz="2400" dirty="0" smtClean="0"/>
              <a:t>  кварцит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ru-RU" sz="2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323528" y="188640"/>
            <a:ext cx="8820472" cy="6191250"/>
            <a:chOff x="323528" y="188640"/>
            <a:chExt cx="8820472" cy="619125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52120" y="188640"/>
              <a:ext cx="2381250" cy="17907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188640"/>
              <a:ext cx="4191000" cy="61912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20072" y="3789040"/>
              <a:ext cx="2381250" cy="16383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364088" y="5661248"/>
              <a:ext cx="37799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Месторождение </a:t>
              </a:r>
              <a:r>
                <a:rPr lang="ru-RU" sz="2000" b="1" dirty="0" err="1" smtClean="0"/>
                <a:t>путиловского</a:t>
              </a:r>
              <a:r>
                <a:rPr lang="ru-RU" sz="2000" b="1" dirty="0" smtClean="0"/>
                <a:t> известняка</a:t>
              </a:r>
              <a:endParaRPr lang="ru-RU" sz="2000" b="1" dirty="0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84168" y="2276872"/>
              <a:ext cx="1524000" cy="100965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409</Words>
  <Application>Microsoft Office PowerPoint</Application>
  <PresentationFormat>Экран (4:3)</PresentationFormat>
  <Paragraphs>107</Paragraphs>
  <Slides>37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«КАМЕННОЕ УБРАНСТВО ПЕТЕРБУРГА»  И ЕГО ГЕОГРАФИЧЕСКОЕ ПОЛОЖЕНИЕ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СТРОИТЕЛЬНЫЕ МАТЕРИАЛЫ ЛЕНИНГРАДСКОЙ ОБЛАСТИ И «КАМЕННОЕ УБРАНСТВО ПЕТЕРБУРГА»</dc:title>
  <dc:creator>Ксю</dc:creator>
  <cp:lastModifiedBy>Acer</cp:lastModifiedBy>
  <cp:revision>80</cp:revision>
  <dcterms:created xsi:type="dcterms:W3CDTF">2012-01-30T13:55:54Z</dcterms:created>
  <dcterms:modified xsi:type="dcterms:W3CDTF">2012-02-12T04:37:17Z</dcterms:modified>
</cp:coreProperties>
</file>