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7" r:id="rId2"/>
    <p:sldId id="268" r:id="rId3"/>
    <p:sldId id="269" r:id="rId4"/>
    <p:sldId id="271" r:id="rId5"/>
    <p:sldId id="270" r:id="rId6"/>
    <p:sldId id="272" r:id="rId7"/>
    <p:sldId id="274" r:id="rId8"/>
    <p:sldId id="264" r:id="rId9"/>
    <p:sldId id="273" r:id="rId10"/>
    <p:sldId id="277" r:id="rId11"/>
    <p:sldId id="281" r:id="rId12"/>
    <p:sldId id="282" r:id="rId13"/>
    <p:sldId id="275" r:id="rId14"/>
    <p:sldId id="28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E4682E-4B84-4E00-A719-74B6071C05DA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1CA957-FCB3-46E7-AB8D-86078B6107C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F5E284-9087-4801-A9FD-BCBC8A7CD64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4" Type="http://schemas.openxmlformats.org/officeDocument/2006/relationships/image" Target="../media/image25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2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simyagmuru.com/data/media/6/hayvan-resmi_27.jpg" TargetMode="External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87;&#1088;&#1080;&#1083;&#1086;&#1078;&#1077;&#1085;&#1080;&#1077;%201\&#1075;&#1072;&#1083;&#1082;&#1072;.mp3" TargetMode="External"/><Relationship Id="rId6" Type="http://schemas.openxmlformats.org/officeDocument/2006/relationships/image" Target="../media/image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gif"/><Relationship Id="rId10" Type="http://schemas.openxmlformats.org/officeDocument/2006/relationships/image" Target="../media/image21.png"/><Relationship Id="rId4" Type="http://schemas.openxmlformats.org/officeDocument/2006/relationships/image" Target="../media/image15.jpeg"/><Relationship Id="rId9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flipH="1">
            <a:off x="571472" y="1285860"/>
            <a:ext cx="742955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Урок </a:t>
            </a:r>
          </a:p>
          <a:p>
            <a:pPr algn="ctr"/>
            <a:r>
              <a:rPr lang="ru-RU" sz="5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обучению грамоте </a:t>
            </a:r>
          </a:p>
          <a:p>
            <a:pPr algn="ctr"/>
            <a:r>
              <a:rPr lang="ru-RU" sz="54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 класс</a:t>
            </a:r>
            <a:endParaRPr lang="ru-RU" sz="5400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5984" y="4714884"/>
            <a:ext cx="652980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Bef>
                <a:spcPct val="0"/>
              </a:spcBef>
            </a:pP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ГОУ ЦО №1485</a:t>
            </a:r>
          </a:p>
          <a:p>
            <a:pPr algn="r">
              <a:spcBef>
                <a:spcPct val="0"/>
              </a:spcBef>
            </a:pP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г. Москва</a:t>
            </a:r>
          </a:p>
          <a:p>
            <a:pPr algn="r">
              <a:spcBef>
                <a:spcPct val="0"/>
              </a:spcBef>
            </a:pPr>
            <a:r>
              <a:rPr lang="ru-RU" sz="3600" b="1" dirty="0" err="1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Маторина</a:t>
            </a:r>
            <a:r>
              <a:rPr lang="ru-RU" sz="36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Елена Дмитриевна </a:t>
            </a:r>
          </a:p>
        </p:txBody>
      </p:sp>
      <p:pic>
        <p:nvPicPr>
          <p:cNvPr id="6" name="Picture 2" descr="Смайлик весёлый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40000"/>
          </a:blip>
          <a:srcRect/>
          <a:stretch>
            <a:fillRect/>
          </a:stretch>
        </p:blipFill>
        <p:spPr bwMode="auto">
          <a:xfrm>
            <a:off x="357158" y="4286256"/>
            <a:ext cx="2071688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6" descr="sol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34359" y="0"/>
            <a:ext cx="2709641" cy="2571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ь1.jpeg"/>
          <p:cNvPicPr>
            <a:picLocks noChangeAspect="1"/>
          </p:cNvPicPr>
          <p:nvPr/>
        </p:nvPicPr>
        <p:blipFill>
          <a:blip r:embed="rId2" cstate="print">
            <a:lum bright="-14000" contrast="20000"/>
          </a:blip>
          <a:srcRect l="12894" r="12605" b="14583"/>
          <a:stretch>
            <a:fillRect/>
          </a:stretch>
        </p:blipFill>
        <p:spPr>
          <a:xfrm>
            <a:off x="428596" y="500042"/>
            <a:ext cx="3714776" cy="5953294"/>
          </a:xfrm>
          <a:prstGeom prst="rect">
            <a:avLst/>
          </a:prstGeom>
        </p:spPr>
      </p:pic>
      <p:pic>
        <p:nvPicPr>
          <p:cNvPr id="3" name="Рисунок 2" descr="ь2.jpeg"/>
          <p:cNvPicPr>
            <a:picLocks noChangeAspect="1"/>
          </p:cNvPicPr>
          <p:nvPr/>
        </p:nvPicPr>
        <p:blipFill>
          <a:blip r:embed="rId3" cstate="print"/>
          <a:srcRect l="17048" t="13541" r="7019"/>
          <a:stretch>
            <a:fillRect/>
          </a:stretch>
        </p:blipFill>
        <p:spPr>
          <a:xfrm>
            <a:off x="4786314" y="571480"/>
            <a:ext cx="3786214" cy="59293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00034" y="1500174"/>
          <a:ext cx="7929590" cy="3221029"/>
        </p:xfrm>
        <a:graphic>
          <a:graphicData uri="http://schemas.openxmlformats.org/drawingml/2006/table">
            <a:tbl>
              <a:tblPr/>
              <a:tblGrid>
                <a:gridCol w="381757"/>
                <a:gridCol w="302049"/>
                <a:gridCol w="378413"/>
                <a:gridCol w="292322"/>
                <a:gridCol w="383276"/>
                <a:gridCol w="352148"/>
                <a:gridCol w="319560"/>
                <a:gridCol w="315182"/>
                <a:gridCol w="320532"/>
                <a:gridCol w="319560"/>
                <a:gridCol w="319560"/>
                <a:gridCol w="355553"/>
                <a:gridCol w="319560"/>
                <a:gridCol w="303508"/>
                <a:gridCol w="403219"/>
                <a:gridCol w="292322"/>
                <a:gridCol w="302536"/>
                <a:gridCol w="411173"/>
                <a:gridCol w="357190"/>
                <a:gridCol w="428628"/>
                <a:gridCol w="500066"/>
                <a:gridCol w="437448"/>
                <a:gridCol w="134028"/>
              </a:tblGrid>
              <a:tr h="14342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3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14" marR="54314" marT="27157" marB="27157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3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14" marR="54314" marT="27157" marB="2715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endParaRPr lang="ru-RU" sz="3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14" marR="54314" marT="27157" marB="2715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э</a:t>
                      </a:r>
                      <a:endParaRPr lang="ru-RU" sz="3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14" marR="54314" marT="27157" marB="2715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 err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ы</a:t>
                      </a:r>
                      <a:endParaRPr lang="ru-RU" sz="3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14" marR="54314" marT="27157" marB="2715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</a:t>
                      </a:r>
                      <a:endParaRPr lang="ru-RU" sz="3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14" marR="54314" marT="27157" marB="2715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 err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3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14" marR="54314" marT="27157" marB="2715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3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14" marR="54314" marT="27157" marB="2715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 err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3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14" marR="54314" marT="27157" marB="2715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 err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й</a:t>
                      </a:r>
                      <a:endParaRPr lang="ru-RU" sz="3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14" marR="54314" marT="27157" marB="2715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б</a:t>
                      </a:r>
                      <a:endParaRPr lang="ru-RU" sz="3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14" marR="54314" marT="27157" marB="2715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3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14" marR="54314" marT="27157" marB="2715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3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14" marR="54314" marT="27157" marB="2715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 err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3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14" marR="54314" marT="27157" marB="2715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ж</a:t>
                      </a:r>
                      <a:endParaRPr lang="ru-RU" sz="3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14" marR="54314" marT="27157" marB="2715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 err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з</a:t>
                      </a:r>
                      <a:endParaRPr lang="ru-RU" sz="3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14" marR="54314" marT="27157" marB="2715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3200" dirty="0">
                        <a:solidFill>
                          <a:schemeClr val="bg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54314" marR="54314" marT="27157" marB="2715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3200" dirty="0">
                        <a:solidFill>
                          <a:schemeClr val="bg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54314" marR="54314" marT="27157" marB="2715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3200" dirty="0">
                        <a:solidFill>
                          <a:schemeClr val="bg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54314" marR="54314" marT="27157" marB="2715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FF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700">
                        <a:latin typeface="Calibri"/>
                        <a:ea typeface="Times New Roman"/>
                      </a:endParaRPr>
                    </a:p>
                  </a:txBody>
                  <a:tcPr marL="54314" marR="54314" marT="27157" marB="2715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673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я</a:t>
                      </a:r>
                      <a:endParaRPr lang="ru-RU" sz="32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14" marR="54314" marT="27157" marB="27157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ё</a:t>
                      </a:r>
                      <a:endParaRPr lang="ru-RU" sz="32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14" marR="54314" marT="27157" marB="2715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ю</a:t>
                      </a:r>
                      <a:endParaRPr lang="ru-RU" sz="32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14" marR="54314" marT="27157" marB="2715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32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14" marR="54314" marT="27157" marB="2715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 </a:t>
                      </a:r>
                      <a:endParaRPr lang="ru-RU" sz="32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14" marR="54314" marT="27157" marB="2715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3200">
                        <a:solidFill>
                          <a:schemeClr val="bg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54314" marR="54314" marT="27157" marB="2715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3200">
                        <a:solidFill>
                          <a:schemeClr val="bg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54314" marR="54314" marT="27157" marB="2715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3200">
                        <a:solidFill>
                          <a:schemeClr val="bg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54314" marR="54314" marT="27157" marB="2715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3200">
                        <a:solidFill>
                          <a:schemeClr val="bg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54314" marR="54314" marT="27157" marB="2715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3200">
                        <a:solidFill>
                          <a:schemeClr val="bg1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54314" marR="54314" marT="27157" marB="2715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32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14" marR="54314" marT="27157" marB="2715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</a:t>
                      </a:r>
                      <a:endParaRPr lang="ru-RU" sz="32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14" marR="54314" marT="27157" marB="2715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</a:t>
                      </a:r>
                      <a:endParaRPr lang="ru-RU" sz="32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14" marR="54314" marT="27157" marB="2715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32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14" marR="54314" marT="27157" marB="2715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ш</a:t>
                      </a:r>
                      <a:endParaRPr lang="ru-RU" sz="32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14" marR="54314" marT="27157" marB="2715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32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14" marR="54314" marT="27157" marB="2715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endParaRPr lang="ru-RU" sz="32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14" marR="54314" marT="27157" marB="2715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ц</a:t>
                      </a:r>
                      <a:endParaRPr lang="ru-RU" sz="32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14" marR="54314" marT="27157" marB="2715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ч </a:t>
                      </a:r>
                      <a:endParaRPr lang="ru-RU" sz="32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4314" marR="54314" marT="27157" marB="27157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 err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щ</a:t>
                      </a:r>
                      <a:r>
                        <a:rPr lang="ru-RU" sz="32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32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99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700" dirty="0">
                        <a:latin typeface="Calibri"/>
                        <a:ea typeface="Times New Roman"/>
                      </a:endParaRPr>
                    </a:p>
                  </a:txBody>
                  <a:tcPr marL="54314" marR="54314" marT="27157" marB="27157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9942" name="Oval 6"/>
          <p:cNvSpPr>
            <a:spLocks noChangeArrowheads="1"/>
          </p:cNvSpPr>
          <p:nvPr/>
        </p:nvSpPr>
        <p:spPr bwMode="auto">
          <a:xfrm>
            <a:off x="3563888" y="2204864"/>
            <a:ext cx="314325" cy="371475"/>
          </a:xfrm>
          <a:prstGeom prst="ellipse">
            <a:avLst/>
          </a:prstGeom>
          <a:solidFill>
            <a:srgbClr val="00B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938" name="Oval 2"/>
          <p:cNvSpPr>
            <a:spLocks noChangeArrowheads="1"/>
          </p:cNvSpPr>
          <p:nvPr/>
        </p:nvSpPr>
        <p:spPr bwMode="auto">
          <a:xfrm>
            <a:off x="6572264" y="3643314"/>
            <a:ext cx="314325" cy="371475"/>
          </a:xfrm>
          <a:prstGeom prst="ellipse">
            <a:avLst/>
          </a:prstGeom>
          <a:solidFill>
            <a:srgbClr val="00B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937" name="Oval 1"/>
          <p:cNvSpPr>
            <a:spLocks noChangeArrowheads="1"/>
          </p:cNvSpPr>
          <p:nvPr/>
        </p:nvSpPr>
        <p:spPr bwMode="auto">
          <a:xfrm>
            <a:off x="7000892" y="3643314"/>
            <a:ext cx="314325" cy="371475"/>
          </a:xfrm>
          <a:prstGeom prst="ellipse">
            <a:avLst/>
          </a:prstGeom>
          <a:solidFill>
            <a:srgbClr val="00B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940" name="Oval 4"/>
          <p:cNvSpPr>
            <a:spLocks noChangeArrowheads="1"/>
          </p:cNvSpPr>
          <p:nvPr/>
        </p:nvSpPr>
        <p:spPr bwMode="auto">
          <a:xfrm>
            <a:off x="6143636" y="3643314"/>
            <a:ext cx="314326" cy="371475"/>
          </a:xfrm>
          <a:prstGeom prst="ellipse">
            <a:avLst/>
          </a:prstGeom>
          <a:solidFill>
            <a:srgbClr val="00206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941" name="Oval 5"/>
          <p:cNvSpPr>
            <a:spLocks noChangeArrowheads="1"/>
          </p:cNvSpPr>
          <p:nvPr/>
        </p:nvSpPr>
        <p:spPr bwMode="auto">
          <a:xfrm>
            <a:off x="5214942" y="3643314"/>
            <a:ext cx="314326" cy="371475"/>
          </a:xfrm>
          <a:prstGeom prst="ellipse">
            <a:avLst/>
          </a:prstGeom>
          <a:solidFill>
            <a:srgbClr val="00206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9939" name="Oval 3"/>
          <p:cNvSpPr>
            <a:spLocks noChangeArrowheads="1"/>
          </p:cNvSpPr>
          <p:nvPr/>
        </p:nvSpPr>
        <p:spPr bwMode="auto">
          <a:xfrm>
            <a:off x="5214942" y="2214554"/>
            <a:ext cx="314325" cy="371475"/>
          </a:xfrm>
          <a:prstGeom prst="ellipse">
            <a:avLst/>
          </a:prstGeom>
          <a:solidFill>
            <a:srgbClr val="00206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7380312" y="2564904"/>
            <a:ext cx="5245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endParaRPr lang="ru-RU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Смайлик весёлый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40000"/>
          </a:blip>
          <a:srcRect/>
          <a:stretch>
            <a:fillRect/>
          </a:stretch>
        </p:blipFill>
        <p:spPr bwMode="auto">
          <a:xfrm flipH="1">
            <a:off x="7327840" y="5014525"/>
            <a:ext cx="1816160" cy="184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99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99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99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9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9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7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770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2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2" grpId="0" animBg="1"/>
      <p:bldP spid="39938" grpId="0" animBg="1"/>
      <p:bldP spid="39938" grpId="1" animBg="1"/>
      <p:bldP spid="39937" grpId="0" animBg="1"/>
      <p:bldP spid="39940" grpId="0" animBg="1"/>
      <p:bldP spid="39941" grpId="0" animBg="1"/>
      <p:bldP spid="39939" grpId="0" animBg="1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-747464"/>
            <a:ext cx="7715304" cy="428628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4000" dirty="0" smtClean="0">
                <a:solidFill>
                  <a:srgbClr val="002060"/>
                </a:solidFill>
              </a:rPr>
              <a:t> 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4000" dirty="0" smtClean="0">
                <a:solidFill>
                  <a:srgbClr val="002060"/>
                </a:solidFill>
              </a:rPr>
              <a:t>   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Мягкий знак –</a:t>
            </a:r>
            <a:r>
              <a:rPr lang="en-US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показатель мягкости </a:t>
            </a:r>
            <a:r>
              <a:rPr lang="en-US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согласных на конце и в середине слова</a:t>
            </a:r>
          </a:p>
        </p:txBody>
      </p:sp>
      <p:pic>
        <p:nvPicPr>
          <p:cNvPr id="11" name="Picture 2" descr="Смайлик весёлый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40000"/>
          </a:blip>
          <a:srcRect/>
          <a:stretch>
            <a:fillRect/>
          </a:stretch>
        </p:blipFill>
        <p:spPr bwMode="auto">
          <a:xfrm flipH="1">
            <a:off x="6572264" y="4297000"/>
            <a:ext cx="2214546" cy="2247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0" y="4149080"/>
            <a:ext cx="65162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ЧК,ЧН, ЩК, ЩН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ПИШИ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БЕЗ Ь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24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24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2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2450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15869" y="130152"/>
            <a:ext cx="8858312" cy="6505598"/>
          </a:xfrm>
          <a:prstGeom prst="roundRect">
            <a:avLst>
              <a:gd name="adj" fmla="val 3487"/>
            </a:avLst>
          </a:prstGeom>
          <a:solidFill>
            <a:schemeClr val="tx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>
              <a:defRPr/>
            </a:pPr>
            <a:endParaRPr lang="ru-RU" sz="32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FF0000"/>
              </a:solidFill>
              <a:latin typeface="Bookman Old Style" pitchFamily="18" charset="0"/>
            </a:endParaRPr>
          </a:p>
          <a:p>
            <a:pPr algn="ctr">
              <a:defRPr/>
            </a:pPr>
            <a:r>
              <a:rPr lang="ru-RU" sz="9600" b="1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E6005D"/>
                </a:solidFill>
                <a:latin typeface="Georgia" pitchFamily="18" charset="0"/>
              </a:rPr>
              <a:t>МОЛОДЦЫ !</a:t>
            </a:r>
          </a:p>
        </p:txBody>
      </p:sp>
      <p:pic>
        <p:nvPicPr>
          <p:cNvPr id="9" name="MS900069280[1].wav">
            <a:hlinkClick r:id="" action="ppaction://media"/>
          </p:cNvPr>
          <p:cNvPicPr>
            <a:picLocks noRot="1" noChangeAspect="1"/>
          </p:cNvPicPr>
          <p:nvPr>
            <a:wavAudioFile r:embed="rId1" name="MS900069280[1].wav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2143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6" descr="MCj0428071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08" y="2571744"/>
            <a:ext cx="4299726" cy="3432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169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3"/>
          <p:cNvGrpSpPr>
            <a:grpSpLocks/>
          </p:cNvGrpSpPr>
          <p:nvPr/>
        </p:nvGrpSpPr>
        <p:grpSpPr bwMode="auto">
          <a:xfrm>
            <a:off x="395536" y="3689648"/>
            <a:ext cx="8208912" cy="3168352"/>
            <a:chOff x="714348" y="3143248"/>
            <a:chExt cx="7572428" cy="2956316"/>
          </a:xfrm>
        </p:grpSpPr>
        <p:pic>
          <p:nvPicPr>
            <p:cNvPr id="3" name="Рисунок 14" descr="Л.pn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14348" y="3143248"/>
              <a:ext cx="7572428" cy="29563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" name="Picture 4" descr="Смайлик весёлый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-20000" contrast="40000"/>
            </a:blip>
            <a:srcRect/>
            <a:stretch>
              <a:fillRect/>
            </a:stretch>
          </p:blipFill>
          <p:spPr bwMode="auto">
            <a:xfrm>
              <a:off x="4071934" y="4286256"/>
              <a:ext cx="1166519" cy="12855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Прямоугольник 4"/>
            <p:cNvSpPr/>
            <p:nvPr/>
          </p:nvSpPr>
          <p:spPr bwMode="auto">
            <a:xfrm>
              <a:off x="1639867" y="5337477"/>
              <a:ext cx="2013679" cy="584775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ru-RU" sz="3200" b="1" spc="50" dirty="0">
                  <a:ln w="11430"/>
                  <a:solidFill>
                    <a:srgbClr val="CC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Знаю</a:t>
              </a:r>
            </a:p>
          </p:txBody>
        </p:sp>
        <p:sp>
          <p:nvSpPr>
            <p:cNvPr id="6" name="Прямоугольник 19"/>
            <p:cNvSpPr>
              <a:spLocks noChangeArrowheads="1"/>
            </p:cNvSpPr>
            <p:nvPr/>
          </p:nvSpPr>
          <p:spPr bwMode="auto">
            <a:xfrm>
              <a:off x="5429256" y="5429264"/>
              <a:ext cx="2013679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ru-RU" sz="3200" b="1" spc="50" dirty="0">
                  <a:ln w="11430"/>
                  <a:solidFill>
                    <a:srgbClr val="003399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Умею</a:t>
              </a:r>
            </a:p>
          </p:txBody>
        </p:sp>
        <p:sp>
          <p:nvSpPr>
            <p:cNvPr id="7" name="Прямоугольник 6"/>
            <p:cNvSpPr/>
            <p:nvPr/>
          </p:nvSpPr>
          <p:spPr bwMode="auto">
            <a:xfrm>
              <a:off x="928662" y="5429264"/>
              <a:ext cx="362597" cy="46155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ru-RU" sz="2400" b="1" i="1" spc="50" dirty="0">
                  <a:ln w="11430"/>
                  <a:solidFill>
                    <a:srgbClr val="CC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1</a:t>
              </a:r>
            </a:p>
          </p:txBody>
        </p:sp>
        <p:sp>
          <p:nvSpPr>
            <p:cNvPr id="8" name="Прямоугольник 22"/>
            <p:cNvSpPr>
              <a:spLocks noChangeArrowheads="1"/>
            </p:cNvSpPr>
            <p:nvPr/>
          </p:nvSpPr>
          <p:spPr bwMode="auto">
            <a:xfrm>
              <a:off x="7572396" y="5429264"/>
              <a:ext cx="642938" cy="4615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ru-RU" sz="2400" b="1" i="1" spc="50">
                  <a:ln w="11430"/>
                  <a:solidFill>
                    <a:srgbClr val="003399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1</a:t>
              </a:r>
            </a:p>
          </p:txBody>
        </p:sp>
        <p:sp>
          <p:nvSpPr>
            <p:cNvPr id="9" name="Прямоугольник 8"/>
            <p:cNvSpPr/>
            <p:nvPr/>
          </p:nvSpPr>
          <p:spPr bwMode="auto">
            <a:xfrm>
              <a:off x="2786050" y="4000504"/>
              <a:ext cx="362597" cy="46155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ru-RU" sz="2400" b="1" i="1" spc="50" dirty="0">
                  <a:ln w="11430"/>
                  <a:solidFill>
                    <a:srgbClr val="CC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3</a:t>
              </a:r>
            </a:p>
          </p:txBody>
        </p:sp>
        <p:sp>
          <p:nvSpPr>
            <p:cNvPr id="10" name="Прямоугольник 9"/>
            <p:cNvSpPr/>
            <p:nvPr/>
          </p:nvSpPr>
          <p:spPr bwMode="auto">
            <a:xfrm>
              <a:off x="1857356" y="4714884"/>
              <a:ext cx="362597" cy="46155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ru-RU" sz="2400" b="1" i="1" spc="50" dirty="0">
                  <a:ln w="11430"/>
                  <a:solidFill>
                    <a:srgbClr val="CC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2</a:t>
              </a:r>
            </a:p>
          </p:txBody>
        </p:sp>
        <p:sp>
          <p:nvSpPr>
            <p:cNvPr id="11" name="Прямоугольник 10"/>
            <p:cNvSpPr/>
            <p:nvPr/>
          </p:nvSpPr>
          <p:spPr bwMode="auto">
            <a:xfrm>
              <a:off x="3786182" y="3286124"/>
              <a:ext cx="362597" cy="461552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ru-RU" sz="2400" b="1" i="1" spc="50" dirty="0">
                  <a:ln w="11430"/>
                  <a:solidFill>
                    <a:srgbClr val="CC0000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Arial" pitchFamily="34" charset="0"/>
                  <a:cs typeface="Arial" pitchFamily="34" charset="0"/>
                </a:rPr>
                <a:t>4</a:t>
              </a:r>
            </a:p>
          </p:txBody>
        </p:sp>
        <p:sp>
          <p:nvSpPr>
            <p:cNvPr id="12" name="Прямоугольник 33"/>
            <p:cNvSpPr>
              <a:spLocks noChangeArrowheads="1"/>
            </p:cNvSpPr>
            <p:nvPr/>
          </p:nvSpPr>
          <p:spPr bwMode="auto">
            <a:xfrm>
              <a:off x="6643702" y="4714884"/>
              <a:ext cx="642938" cy="4615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ru-RU" sz="2400" b="1" i="1" spc="50">
                  <a:ln w="11430"/>
                  <a:solidFill>
                    <a:srgbClr val="003399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2</a:t>
              </a:r>
            </a:p>
          </p:txBody>
        </p:sp>
        <p:sp>
          <p:nvSpPr>
            <p:cNvPr id="13" name="Прямоугольник 34"/>
            <p:cNvSpPr>
              <a:spLocks noChangeArrowheads="1"/>
            </p:cNvSpPr>
            <p:nvPr/>
          </p:nvSpPr>
          <p:spPr bwMode="auto">
            <a:xfrm>
              <a:off x="5715008" y="4000504"/>
              <a:ext cx="642938" cy="4615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ru-RU" sz="2400" b="1" i="1" spc="50">
                  <a:ln w="11430"/>
                  <a:solidFill>
                    <a:srgbClr val="003399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3</a:t>
              </a:r>
            </a:p>
          </p:txBody>
        </p:sp>
        <p:sp>
          <p:nvSpPr>
            <p:cNvPr id="14" name="Прямоугольник 35"/>
            <p:cNvSpPr>
              <a:spLocks noChangeArrowheads="1"/>
            </p:cNvSpPr>
            <p:nvPr/>
          </p:nvSpPr>
          <p:spPr bwMode="auto">
            <a:xfrm>
              <a:off x="4714876" y="3286124"/>
              <a:ext cx="642938" cy="4615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>
                <a:defRPr/>
              </a:pPr>
              <a:r>
                <a:rPr lang="ru-RU" sz="2400" b="1" i="1" spc="50" dirty="0">
                  <a:ln w="11430"/>
                  <a:solidFill>
                    <a:srgbClr val="003399"/>
                  </a:soli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4</a:t>
              </a:r>
            </a:p>
          </p:txBody>
        </p:sp>
      </p:grpSp>
      <p:pic>
        <p:nvPicPr>
          <p:cNvPr id="15" name="Picture 36" descr="sol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34359" y="0"/>
            <a:ext cx="2709641" cy="2571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6ac2acd097b7a90fb937e9bfe48a6850.jpe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959" r="5785" b="8274"/>
          <a:stretch>
            <a:fillRect/>
          </a:stretch>
        </p:blipFill>
        <p:spPr>
          <a:xfrm>
            <a:off x="785786" y="785794"/>
            <a:ext cx="2571768" cy="2886077"/>
          </a:xfrm>
          <a:prstGeom prst="rect">
            <a:avLst/>
          </a:prstGeom>
        </p:spPr>
      </p:pic>
      <p:pic>
        <p:nvPicPr>
          <p:cNvPr id="6" name="Рисунок 5" descr="i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7752" y="928670"/>
            <a:ext cx="3523344" cy="2419363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85720" y="4500570"/>
            <a:ext cx="1214446" cy="135732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571604" y="4500570"/>
            <a:ext cx="1214446" cy="135732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857488" y="4500570"/>
            <a:ext cx="1214446" cy="135732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000628" y="4429132"/>
            <a:ext cx="1214446" cy="135732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286512" y="4429132"/>
            <a:ext cx="1214446" cy="135732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572396" y="4429132"/>
            <a:ext cx="1214446" cy="135732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85720" y="4500570"/>
            <a:ext cx="1214446" cy="135732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571604" y="4500570"/>
            <a:ext cx="1214446" cy="135732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928926" y="4500570"/>
            <a:ext cx="1214446" cy="135732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5000628" y="4429132"/>
            <a:ext cx="1214446" cy="1357322"/>
          </a:xfrm>
          <a:prstGeom prst="rect">
            <a:avLst/>
          </a:prstGeom>
          <a:solidFill>
            <a:srgbClr val="00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6286512" y="4429132"/>
            <a:ext cx="1214446" cy="135732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7572396" y="4429132"/>
            <a:ext cx="1214446" cy="135732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143504" y="4286256"/>
            <a:ext cx="875561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9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9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785918" y="4286256"/>
            <a:ext cx="80021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endParaRPr lang="ru-RU" sz="9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8596" y="4286256"/>
            <a:ext cx="87556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endParaRPr lang="ru-RU" sz="9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357950" y="4286256"/>
            <a:ext cx="112562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ю</a:t>
            </a:r>
            <a:endParaRPr lang="ru-RU" sz="9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71802" y="4357694"/>
            <a:ext cx="89479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9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7715272" y="4286256"/>
            <a:ext cx="89479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endParaRPr lang="ru-RU" sz="9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928670"/>
            <a:ext cx="3143272" cy="3571900"/>
          </a:xfrm>
          <a:prstGeom prst="rect">
            <a:avLst/>
          </a:prstGeom>
          <a:solidFill>
            <a:srgbClr val="00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929058" y="428604"/>
            <a:ext cx="928694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  <a:p>
            <a:r>
              <a:rPr lang="ru-RU" sz="6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ё </a:t>
            </a:r>
          </a:p>
          <a:p>
            <a:r>
              <a:rPr lang="ru-RU" sz="66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ю</a:t>
            </a:r>
            <a:endParaRPr lang="ru-RU" sz="66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6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</a:t>
            </a:r>
          </a:p>
          <a:p>
            <a:r>
              <a:rPr lang="ru-RU" sz="6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6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286380" y="1285860"/>
          <a:ext cx="3429024" cy="3338377"/>
        </p:xfrm>
        <a:graphic>
          <a:graphicData uri="http://schemas.openxmlformats.org/drawingml/2006/table">
            <a:tbl>
              <a:tblPr/>
              <a:tblGrid>
                <a:gridCol w="685378"/>
                <a:gridCol w="685378"/>
                <a:gridCol w="685378"/>
                <a:gridCol w="686445"/>
                <a:gridCol w="686445"/>
              </a:tblGrid>
              <a:tr h="15650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69" marR="59369" marT="29684" marB="29684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69" marR="59369" marT="29684" marB="2968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69" marR="59369" marT="29684" marB="2968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>
                          <a:latin typeface="Times New Roman"/>
                          <a:ea typeface="Calibri"/>
                          <a:cs typeface="Times New Roman"/>
                        </a:rPr>
                        <a:t>э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69" marR="59369" marT="29684" marB="2968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 err="1">
                          <a:latin typeface="Times New Roman"/>
                          <a:ea typeface="Calibri"/>
                          <a:cs typeface="Times New Roman"/>
                        </a:rPr>
                        <a:t>ы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69" marR="59369" marT="29684" marB="2968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</a:tr>
              <a:tr h="17733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>
                          <a:latin typeface="Times New Roman"/>
                          <a:ea typeface="Calibri"/>
                          <a:cs typeface="Times New Roman"/>
                        </a:rPr>
                        <a:t>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69" marR="59369" marT="29684" marB="29684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>
                          <a:latin typeface="Times New Roman"/>
                          <a:ea typeface="Calibri"/>
                          <a:cs typeface="Times New Roman"/>
                        </a:rPr>
                        <a:t>ё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69" marR="59369" marT="29684" marB="2968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>
                          <a:latin typeface="Times New Roman"/>
                          <a:ea typeface="Calibri"/>
                          <a:cs typeface="Times New Roman"/>
                        </a:rPr>
                        <a:t>ю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69" marR="59369" marT="29684" marB="2968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69" marR="59369" marT="29684" marB="2968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200" b="1" dirty="0">
                          <a:latin typeface="Times New Roman"/>
                          <a:ea typeface="Calibri"/>
                          <a:cs typeface="Times New Roman"/>
                        </a:rPr>
                        <a:t>и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369" marR="59369" marT="29684" marB="29684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</a:tr>
            </a:tbl>
          </a:graphicData>
        </a:graphic>
      </p:graphicFrame>
      <p:pic>
        <p:nvPicPr>
          <p:cNvPr id="7" name="Picture 2" descr="Смайлик весёлый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40000"/>
          </a:blip>
          <a:srcRect/>
          <a:stretch>
            <a:fillRect/>
          </a:stretch>
        </p:blipFill>
        <p:spPr bwMode="auto">
          <a:xfrm flipH="1">
            <a:off x="7143768" y="4857760"/>
            <a:ext cx="1643088" cy="166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ысь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48" y="928670"/>
            <a:ext cx="2966811" cy="3000372"/>
          </a:xfrm>
          <a:prstGeom prst="rect">
            <a:avLst/>
          </a:prstGeom>
        </p:spPr>
      </p:pic>
      <p:pic>
        <p:nvPicPr>
          <p:cNvPr id="5" name="Рисунок 4" descr="рис.jpg"/>
          <p:cNvPicPr>
            <a:picLocks noChangeAspect="1"/>
          </p:cNvPicPr>
          <p:nvPr/>
        </p:nvPicPr>
        <p:blipFill>
          <a:blip r:embed="rId4" cstate="print"/>
          <a:srcRect l="6000"/>
          <a:stretch>
            <a:fillRect/>
          </a:stretch>
        </p:blipFill>
        <p:spPr>
          <a:xfrm>
            <a:off x="4857752" y="857232"/>
            <a:ext cx="3643306" cy="310068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85786" y="4429132"/>
            <a:ext cx="857256" cy="8572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785918" y="4429132"/>
            <a:ext cx="857256" cy="8572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714612" y="4429132"/>
            <a:ext cx="857256" cy="8572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143504" y="4286256"/>
            <a:ext cx="857256" cy="8572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143636" y="4286256"/>
            <a:ext cx="857256" cy="8572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143768" y="4286256"/>
            <a:ext cx="857256" cy="8572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85786" y="4429132"/>
            <a:ext cx="857256" cy="85725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143636" y="4286256"/>
            <a:ext cx="857256" cy="857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7143768" y="4286256"/>
            <a:ext cx="857256" cy="85725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2714612" y="4429132"/>
            <a:ext cx="857256" cy="857256"/>
          </a:xfrm>
          <a:prstGeom prst="rect">
            <a:avLst/>
          </a:prstGeom>
          <a:solidFill>
            <a:srgbClr val="00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143504" y="4286256"/>
            <a:ext cx="857256" cy="857256"/>
          </a:xfrm>
          <a:prstGeom prst="rect">
            <a:avLst/>
          </a:prstGeom>
          <a:solidFill>
            <a:srgbClr val="00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1785918" y="4429132"/>
            <a:ext cx="857256" cy="857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785786" y="4214818"/>
            <a:ext cx="8002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7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214942" y="4071942"/>
            <a:ext cx="74892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7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85918" y="4143380"/>
            <a:ext cx="90601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endParaRPr lang="ru-RU" sz="7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215074" y="4000504"/>
            <a:ext cx="7168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endParaRPr lang="ru-RU" sz="7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857488" y="4143380"/>
            <a:ext cx="595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7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7286644" y="4000504"/>
            <a:ext cx="595035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7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7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" name="Picture 2" descr="Смайлик весёлый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40000"/>
          </a:blip>
          <a:srcRect/>
          <a:stretch>
            <a:fillRect/>
          </a:stretch>
        </p:blipFill>
        <p:spPr bwMode="auto">
          <a:xfrm>
            <a:off x="3714744" y="5190200"/>
            <a:ext cx="1571590" cy="166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Рисунок 8" descr="сканирование0016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0F0F0"/>
              </a:clrFrom>
              <a:clrTo>
                <a:srgbClr val="F0F0F0">
                  <a:alpha val="0"/>
                </a:srgbClr>
              </a:clrTo>
            </a:clrChange>
            <a:lum bright="-10000" contrast="30000"/>
          </a:blip>
          <a:srcRect l="33333" t="37838" r="27451" b="11710"/>
          <a:stretch>
            <a:fillRect/>
          </a:stretch>
        </p:blipFill>
        <p:spPr bwMode="auto">
          <a:xfrm>
            <a:off x="3643306" y="5143488"/>
            <a:ext cx="171451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12" grpId="0"/>
      <p:bldP spid="13" grpId="0"/>
      <p:bldP spid="20" grpId="0"/>
      <p:bldP spid="21" grpId="0"/>
      <p:bldP spid="22" grpId="0"/>
      <p:bldP spid="22" grpId="1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7"/>
          <p:cNvSpPr>
            <a:spLocks noChangeArrowheads="1" noChangeShapeType="1" noTextEdit="1"/>
          </p:cNvSpPr>
          <p:nvPr/>
        </p:nvSpPr>
        <p:spPr bwMode="auto">
          <a:xfrm>
            <a:off x="428596" y="571480"/>
            <a:ext cx="1643074" cy="21558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9600" b="1" kern="10" dirty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</a:p>
        </p:txBody>
      </p:sp>
      <p:pic>
        <p:nvPicPr>
          <p:cNvPr id="6" name="Picture 2" descr="C:\Documents and Settings\Ольга\Рабочий стол\картинки\Сергей\lynx_osol-we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143636" y="357167"/>
            <a:ext cx="2200396" cy="250033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143108" y="3000372"/>
            <a:ext cx="857256" cy="8572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143240" y="3000372"/>
            <a:ext cx="857256" cy="8572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071934" y="3000372"/>
            <a:ext cx="857256" cy="8572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143108" y="3000372"/>
            <a:ext cx="857256" cy="857256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071934" y="3000372"/>
            <a:ext cx="857256" cy="857256"/>
          </a:xfrm>
          <a:prstGeom prst="rect">
            <a:avLst/>
          </a:prstGeom>
          <a:solidFill>
            <a:srgbClr val="00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3143240" y="3000372"/>
            <a:ext cx="857256" cy="85725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143108" y="2786058"/>
            <a:ext cx="80021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endParaRPr lang="ru-RU" sz="7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71802" y="2714620"/>
            <a:ext cx="90601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endParaRPr lang="ru-RU" sz="7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214810" y="2714620"/>
            <a:ext cx="5950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endParaRPr lang="ru-RU" sz="7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WordArt 7"/>
          <p:cNvSpPr>
            <a:spLocks noChangeArrowheads="1" noChangeShapeType="1" noTextEdit="1"/>
          </p:cNvSpPr>
          <p:nvPr/>
        </p:nvSpPr>
        <p:spPr bwMode="auto">
          <a:xfrm>
            <a:off x="5072066" y="2786058"/>
            <a:ext cx="1000132" cy="123663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9600" b="1" kern="10" dirty="0">
                <a:ln w="28575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Ь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857488" y="5429264"/>
            <a:ext cx="194296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букв</a:t>
            </a:r>
            <a:endParaRPr lang="ru-RU" sz="6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857488" y="4500570"/>
            <a:ext cx="28574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звуков</a:t>
            </a:r>
            <a:endParaRPr lang="ru-RU" sz="6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Picture 2" descr="Смайлик весёлый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40000"/>
          </a:blip>
          <a:srcRect/>
          <a:stretch>
            <a:fillRect/>
          </a:stretch>
        </p:blipFill>
        <p:spPr bwMode="auto">
          <a:xfrm>
            <a:off x="323527" y="4869160"/>
            <a:ext cx="1790925" cy="173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TextBox 22"/>
          <p:cNvSpPr txBox="1"/>
          <p:nvPr/>
        </p:nvSpPr>
        <p:spPr>
          <a:xfrm>
            <a:off x="6072198" y="4429132"/>
            <a:ext cx="60785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endParaRPr lang="ru-RU" sz="6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000760" y="5357826"/>
            <a:ext cx="60785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6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/>
      <p:bldP spid="15" grpId="0"/>
      <p:bldP spid="16" grpId="0"/>
      <p:bldP spid="20" grpId="0"/>
      <p:bldP spid="23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Смайлик весёлый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40000"/>
          </a:blip>
          <a:srcRect/>
          <a:stretch>
            <a:fillRect/>
          </a:stretch>
        </p:blipFill>
        <p:spPr bwMode="auto">
          <a:xfrm flipH="1">
            <a:off x="5857884" y="3571876"/>
            <a:ext cx="2928926" cy="2972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403648" y="1052736"/>
            <a:ext cx="5544616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мел - мель</a:t>
            </a:r>
          </a:p>
          <a:p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мол - моль</a:t>
            </a:r>
          </a:p>
          <a:p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был - быль</a:t>
            </a:r>
          </a:p>
          <a:p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пыл - пыль</a:t>
            </a:r>
          </a:p>
          <a:p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 – конь</a:t>
            </a:r>
          </a:p>
          <a:p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галка -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WordArt 14"/>
          <p:cNvSpPr>
            <a:spLocks noChangeArrowheads="1" noChangeShapeType="1" noTextEdit="1"/>
          </p:cNvSpPr>
          <p:nvPr/>
        </p:nvSpPr>
        <p:spPr bwMode="auto">
          <a:xfrm>
            <a:off x="3635896" y="4365104"/>
            <a:ext cx="642928" cy="114300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9600" b="1" kern="10" dirty="0">
                <a:ln w="19050">
                  <a:solidFill>
                    <a:srgbClr val="CC0000"/>
                  </a:solidFill>
                  <a:round/>
                  <a:headEnd/>
                  <a:tailEnd/>
                </a:ln>
                <a:solidFill>
                  <a:srgbClr val="FF0066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Book Antiqua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6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8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10" descr="Картинка 2 из 6400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428604"/>
            <a:ext cx="2857505" cy="2908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1173582502_f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8596" y="3571876"/>
            <a:ext cx="8143932" cy="2954346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714744" y="2643182"/>
            <a:ext cx="542925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галка -  галька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Смайлик весёлый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40000"/>
          </a:blip>
          <a:srcRect/>
          <a:stretch>
            <a:fillRect/>
          </a:stretch>
        </p:blipFill>
        <p:spPr bwMode="auto">
          <a:xfrm>
            <a:off x="428596" y="5000636"/>
            <a:ext cx="1357322" cy="1450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гал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395536" y="321297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59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428604"/>
            <a:ext cx="7715304" cy="428628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ru-RU" sz="7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4000" dirty="0" smtClean="0">
                <a:solidFill>
                  <a:srgbClr val="002060"/>
                </a:solidFill>
              </a:rPr>
              <a:t> 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4000" dirty="0" smtClean="0">
                <a:solidFill>
                  <a:srgbClr val="002060"/>
                </a:solidFill>
              </a:rPr>
              <a:t>   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Мягкий знак –</a:t>
            </a:r>
            <a:r>
              <a:rPr lang="en-US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показатель мягкости </a:t>
            </a:r>
            <a:r>
              <a:rPr lang="en-US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согласных на конце и в середине слова</a:t>
            </a:r>
          </a:p>
        </p:txBody>
      </p:sp>
      <p:pic>
        <p:nvPicPr>
          <p:cNvPr id="11" name="Picture 2" descr="Смайлик весёлый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40000"/>
          </a:blip>
          <a:srcRect/>
          <a:stretch>
            <a:fillRect/>
          </a:stretch>
        </p:blipFill>
        <p:spPr bwMode="auto">
          <a:xfrm flipH="1">
            <a:off x="6572264" y="4297000"/>
            <a:ext cx="2214546" cy="2247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24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24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2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245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пен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348880" y="-747464"/>
            <a:ext cx="2808312" cy="2108421"/>
          </a:xfrm>
          <a:prstGeom prst="rect">
            <a:avLst/>
          </a:prstGeom>
        </p:spPr>
      </p:pic>
      <p:pic>
        <p:nvPicPr>
          <p:cNvPr id="4" name="Рисунок 3" descr="соль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C7C8CD"/>
              </a:clrFrom>
              <a:clrTo>
                <a:srgbClr val="C7C8CD">
                  <a:alpha val="0"/>
                </a:srgbClr>
              </a:clrTo>
            </a:clrChange>
          </a:blip>
          <a:srcRect l="29624" t="3930" r="30513"/>
          <a:stretch>
            <a:fillRect/>
          </a:stretch>
        </p:blipFill>
        <p:spPr>
          <a:xfrm>
            <a:off x="9540552" y="-387424"/>
            <a:ext cx="1656184" cy="3520430"/>
          </a:xfrm>
          <a:prstGeom prst="rect">
            <a:avLst/>
          </a:prstGeom>
        </p:spPr>
      </p:pic>
      <p:pic>
        <p:nvPicPr>
          <p:cNvPr id="5" name="Рисунок 4" descr="лимон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3924944" y="1916832"/>
            <a:ext cx="3540993" cy="2526906"/>
          </a:xfrm>
          <a:prstGeom prst="rect">
            <a:avLst/>
          </a:prstGeom>
        </p:spPr>
      </p:pic>
      <p:pic>
        <p:nvPicPr>
          <p:cNvPr id="6" name="Рисунок 5" descr="письмо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144000" y="5805264"/>
            <a:ext cx="3161928" cy="2762735"/>
          </a:xfrm>
          <a:prstGeom prst="rect">
            <a:avLst/>
          </a:prstGeom>
        </p:spPr>
      </p:pic>
      <p:pic>
        <p:nvPicPr>
          <p:cNvPr id="7" name="Рисунок 6" descr="тарелка.jpe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t="23114" b="23299"/>
          <a:stretch>
            <a:fillRect/>
          </a:stretch>
        </p:blipFill>
        <p:spPr>
          <a:xfrm>
            <a:off x="2987824" y="7029400"/>
            <a:ext cx="3090639" cy="1656184"/>
          </a:xfrm>
          <a:prstGeom prst="rect">
            <a:avLst/>
          </a:prstGeom>
        </p:spPr>
      </p:pic>
      <p:pic>
        <p:nvPicPr>
          <p:cNvPr id="8" name="Рисунок 7" descr="пальто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430" r="21650"/>
          <a:stretch>
            <a:fillRect/>
          </a:stretch>
        </p:blipFill>
        <p:spPr>
          <a:xfrm>
            <a:off x="-2268760" y="4725144"/>
            <a:ext cx="2016224" cy="3810000"/>
          </a:xfrm>
          <a:prstGeom prst="rect">
            <a:avLst/>
          </a:prstGeom>
        </p:spPr>
      </p:pic>
      <p:pic>
        <p:nvPicPr>
          <p:cNvPr id="9" name="Рисунок 5" descr="фея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388424" y="-4563888"/>
            <a:ext cx="2417482" cy="3899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10" name="Рисунок 9" descr="кольцо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96536" y="2636912"/>
            <a:ext cx="3571875" cy="3571875"/>
          </a:xfrm>
          <a:prstGeom prst="rect">
            <a:avLst/>
          </a:prstGeom>
        </p:spPr>
      </p:pic>
      <p:pic>
        <p:nvPicPr>
          <p:cNvPr id="11" name="Рисунок 10" descr="печка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9468544" y="1340768"/>
            <a:ext cx="4896543" cy="456466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55576" y="5157192"/>
            <a:ext cx="805746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ЧК,ЧН.ЩК, ЩН, ПИШИ БЕЗ</a:t>
            </a:r>
            <a:r>
              <a:rPr lang="ru-RU" sz="6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Ь</a:t>
            </a:r>
            <a:endParaRPr lang="ru-RU" sz="6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132 0.09791 L 0.61111 0.4127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0" y="1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2" presetClass="exit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82 0.02685 L -0.59444 0.24746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5" y="1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3" presetClass="exit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2.59259E-6 L 0.68038 0.12037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0" y="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xit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7037E-7 L -0.67326 -0.73496 " pathEditMode="relative" ptsTypes="AA">
                                      <p:cBhvr>
                                        <p:cTn id="3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xit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601 -0.1456 L -0.0901 -0.81366 " pathEditMode="relative" ptsTypes="AA">
                                      <p:cBhvr>
                                        <p:cTn id="4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" presetClass="exit" presetSubtype="3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6 -7.40741E-6 L 0.55122 -0.50417 " pathEditMode="relative" ptsTypes="AA">
                                      <p:cBhvr>
                                        <p:cTn id="5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2" presetClass="exit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3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0 L -0.65191 0.92315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6" y="4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2" presetClass="exit" presetSubtype="9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0313 0.0125 L -0.80174 -0.21852 " pathEditMode="relative" ptsTypes="AA">
                                      <p:cBhvr>
                                        <p:cTn id="6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2" presetClass="exit" presetSubtype="1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1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7.40741E-7 L -0.80313 -0.0912 " pathEditMode="relative" rAng="0" ptsTypes="AA">
                                      <p:cBhvr>
                                        <p:cTn id="7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2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516</TotalTime>
  <Words>136</Words>
  <Application>Microsoft Office PowerPoint</Application>
  <PresentationFormat>Экран (4:3)</PresentationFormat>
  <Paragraphs>100</Paragraphs>
  <Slides>14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Ь      Мягкий знак –  показатель мягкости  согласных на конце и в середине слова</vt:lpstr>
      <vt:lpstr>Слайд 9</vt:lpstr>
      <vt:lpstr>Слайд 10</vt:lpstr>
      <vt:lpstr>Слайд 11</vt:lpstr>
      <vt:lpstr>Ь      Мягкий знак –  показатель мягкости  согласных на конце и в середине слова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Мягкий знак попал в букварь. Мягкий знак принёс глухарЬ.</dc:title>
  <dc:creator>Надя</dc:creator>
  <cp:lastModifiedBy>15</cp:lastModifiedBy>
  <cp:revision>53</cp:revision>
  <dcterms:created xsi:type="dcterms:W3CDTF">2012-01-21T20:07:02Z</dcterms:created>
  <dcterms:modified xsi:type="dcterms:W3CDTF">2012-01-31T12:02:25Z</dcterms:modified>
</cp:coreProperties>
</file>