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0" r:id="rId3"/>
    <p:sldId id="257" r:id="rId4"/>
    <p:sldId id="258" r:id="rId5"/>
    <p:sldId id="259" r:id="rId6"/>
    <p:sldId id="260" r:id="rId7"/>
    <p:sldId id="275" r:id="rId8"/>
    <p:sldId id="261" r:id="rId9"/>
    <p:sldId id="262" r:id="rId10"/>
    <p:sldId id="263" r:id="rId11"/>
    <p:sldId id="264" r:id="rId12"/>
    <p:sldId id="265" r:id="rId13"/>
    <p:sldId id="272" r:id="rId14"/>
    <p:sldId id="266" r:id="rId15"/>
    <p:sldId id="268" r:id="rId16"/>
    <p:sldId id="267" r:id="rId17"/>
    <p:sldId id="269" r:id="rId18"/>
    <p:sldId id="274" r:id="rId19"/>
    <p:sldId id="273"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97" autoAdjust="0"/>
  </p:normalViewPr>
  <p:slideViewPr>
    <p:cSldViewPr>
      <p:cViewPr varScale="1">
        <p:scale>
          <a:sx n="53" d="100"/>
          <a:sy n="53" d="100"/>
        </p:scale>
        <p:origin x="-11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image" Target="../media/image55.wmf"/><Relationship Id="rId18" Type="http://schemas.openxmlformats.org/officeDocument/2006/relationships/image" Target="../media/image60.wmf"/><Relationship Id="rId3" Type="http://schemas.openxmlformats.org/officeDocument/2006/relationships/image" Target="../media/image45.wmf"/><Relationship Id="rId7" Type="http://schemas.openxmlformats.org/officeDocument/2006/relationships/image" Target="../media/image49.wmf"/><Relationship Id="rId12" Type="http://schemas.openxmlformats.org/officeDocument/2006/relationships/image" Target="../media/image54.wmf"/><Relationship Id="rId17" Type="http://schemas.openxmlformats.org/officeDocument/2006/relationships/image" Target="../media/image59.wmf"/><Relationship Id="rId2" Type="http://schemas.openxmlformats.org/officeDocument/2006/relationships/image" Target="../media/image44.wmf"/><Relationship Id="rId16" Type="http://schemas.openxmlformats.org/officeDocument/2006/relationships/image" Target="../media/image58.wmf"/><Relationship Id="rId1" Type="http://schemas.openxmlformats.org/officeDocument/2006/relationships/image" Target="../media/image43.wmf"/><Relationship Id="rId6" Type="http://schemas.openxmlformats.org/officeDocument/2006/relationships/image" Target="../media/image48.wmf"/><Relationship Id="rId11" Type="http://schemas.openxmlformats.org/officeDocument/2006/relationships/image" Target="../media/image53.wmf"/><Relationship Id="rId5" Type="http://schemas.openxmlformats.org/officeDocument/2006/relationships/image" Target="../media/image47.wmf"/><Relationship Id="rId15" Type="http://schemas.openxmlformats.org/officeDocument/2006/relationships/image" Target="../media/image57.wmf"/><Relationship Id="rId10" Type="http://schemas.openxmlformats.org/officeDocument/2006/relationships/image" Target="../media/image52.wmf"/><Relationship Id="rId19" Type="http://schemas.openxmlformats.org/officeDocument/2006/relationships/image" Target="../media/image61.wmf"/><Relationship Id="rId4" Type="http://schemas.openxmlformats.org/officeDocument/2006/relationships/image" Target="../media/image46.wmf"/><Relationship Id="rId9" Type="http://schemas.openxmlformats.org/officeDocument/2006/relationships/image" Target="../media/image51.wmf"/><Relationship Id="rId14" Type="http://schemas.openxmlformats.org/officeDocument/2006/relationships/image" Target="../media/image5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Овал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Овал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lang="ru-RU" smtClean="0"/>
              <a:t>Образец заголовка</a:t>
            </a:r>
            <a:endParaRPr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6"/>
          <p:cNvSpPr>
            <a:spLocks noGrp="1"/>
          </p:cNvSpPr>
          <p:nvPr>
            <p:ph type="dt" sz="half" idx="10"/>
          </p:nvPr>
        </p:nvSpPr>
        <p:spPr/>
        <p:txBody>
          <a:bodyPr/>
          <a:lstStyle>
            <a:lvl1pPr>
              <a:defRPr/>
            </a:lvl1pPr>
            <a:extLst/>
          </a:lstStyle>
          <a:p>
            <a:pPr>
              <a:defRPr/>
            </a:pPr>
            <a:fld id="{0F142FAE-35AC-4F0E-BB05-45596BFE3DBB}" type="datetimeFigureOut">
              <a:rPr lang="ru-RU"/>
              <a:pPr>
                <a:defRPr/>
              </a:pPr>
              <a:t>01.06.2012</a:t>
            </a:fld>
            <a:endParaRPr lang="ru-RU"/>
          </a:p>
        </p:txBody>
      </p:sp>
      <p:sp>
        <p:nvSpPr>
          <p:cNvPr id="7" name="Нижний колонтитул 19"/>
          <p:cNvSpPr>
            <a:spLocks noGrp="1"/>
          </p:cNvSpPr>
          <p:nvPr>
            <p:ph type="ftr" sz="quarter" idx="11"/>
          </p:nvPr>
        </p:nvSpPr>
        <p:spPr/>
        <p:txBody>
          <a:bodyPr/>
          <a:lstStyle>
            <a:lvl1pPr>
              <a:defRPr/>
            </a:lvl1pPr>
            <a:extLst/>
          </a:lstStyle>
          <a:p>
            <a:pPr>
              <a:defRPr/>
            </a:pPr>
            <a:endParaRPr lang="ru-RU"/>
          </a:p>
        </p:txBody>
      </p:sp>
      <p:sp>
        <p:nvSpPr>
          <p:cNvPr id="8" name="Номер слайда 9"/>
          <p:cNvSpPr>
            <a:spLocks noGrp="1"/>
          </p:cNvSpPr>
          <p:nvPr>
            <p:ph type="sldNum" sz="quarter" idx="12"/>
          </p:nvPr>
        </p:nvSpPr>
        <p:spPr/>
        <p:txBody>
          <a:bodyPr/>
          <a:lstStyle>
            <a:lvl1pPr>
              <a:defRPr/>
            </a:lvl1pPr>
            <a:extLst/>
          </a:lstStyle>
          <a:p>
            <a:pPr>
              <a:defRPr/>
            </a:pPr>
            <a:fld id="{7A774118-9B02-4D91-8DB9-6B01FD89F77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CA15C846-C685-4017-ADF2-B3017B8293AB}" type="datetimeFigureOut">
              <a:rPr lang="ru-RU"/>
              <a:pPr>
                <a:defRPr/>
              </a:pPr>
              <a:t>01.06.2012</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pPr>
              <a:defRPr/>
            </a:pPr>
            <a:fld id="{DCE807D6-4BB0-4434-B8D2-FAE0C6C44B4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F1E07920-739C-4BA8-8FBC-0D3F75FF3EF8}" type="datetimeFigureOut">
              <a:rPr lang="ru-RU"/>
              <a:pPr>
                <a:defRPr/>
              </a:pPr>
              <a:t>01.06.2012</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pPr>
              <a:defRPr/>
            </a:pPr>
            <a:fld id="{0D95153C-E1F5-4985-8B92-9DEF1D962B6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4EFEA4D2-F3B8-40F7-A85B-01E911DA8058}" type="datetimeFigureOut">
              <a:rPr lang="ru-RU"/>
              <a:pPr>
                <a:defRPr/>
              </a:pPr>
              <a:t>01.06.2012</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pPr>
              <a:defRPr/>
            </a:pPr>
            <a:fld id="{59F135E0-600E-471F-8527-D6C2B76DE6F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Прямоугольник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Овал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Овал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ru-RU" smtClean="0"/>
              <a:t>Образец заголовка</a:t>
            </a:r>
            <a:endParaRPr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8" name="Дата 3"/>
          <p:cNvSpPr>
            <a:spLocks noGrp="1"/>
          </p:cNvSpPr>
          <p:nvPr>
            <p:ph type="dt" sz="half" idx="10"/>
          </p:nvPr>
        </p:nvSpPr>
        <p:spPr/>
        <p:txBody>
          <a:bodyPr/>
          <a:lstStyle>
            <a:lvl1pPr>
              <a:defRPr/>
            </a:lvl1pPr>
            <a:extLst/>
          </a:lstStyle>
          <a:p>
            <a:pPr>
              <a:defRPr/>
            </a:pPr>
            <a:fld id="{8460456A-246A-4F16-858B-625E4FFFF753}" type="datetimeFigureOut">
              <a:rPr lang="ru-RU"/>
              <a:pPr>
                <a:defRPr/>
              </a:pPr>
              <a:t>01.06.2012</a:t>
            </a:fld>
            <a:endParaRPr lang="ru-RU"/>
          </a:p>
        </p:txBody>
      </p:sp>
      <p:sp>
        <p:nvSpPr>
          <p:cNvPr id="9" name="Нижний колонтитул 4"/>
          <p:cNvSpPr>
            <a:spLocks noGrp="1"/>
          </p:cNvSpPr>
          <p:nvPr>
            <p:ph type="ftr" sz="quarter" idx="11"/>
          </p:nvPr>
        </p:nvSpPr>
        <p:spPr/>
        <p:txBody>
          <a:bodyPr/>
          <a:lstStyle>
            <a:lvl1pPr>
              <a:defRPr/>
            </a:lvl1pPr>
            <a:extLst/>
          </a:lstStyle>
          <a:p>
            <a:pPr>
              <a:defRPr/>
            </a:pPr>
            <a:endParaRPr lang="ru-RU"/>
          </a:p>
        </p:txBody>
      </p:sp>
      <p:sp>
        <p:nvSpPr>
          <p:cNvPr id="10" name="Номер слайда 5"/>
          <p:cNvSpPr>
            <a:spLocks noGrp="1"/>
          </p:cNvSpPr>
          <p:nvPr>
            <p:ph type="sldNum" sz="quarter" idx="12"/>
          </p:nvPr>
        </p:nvSpPr>
        <p:spPr/>
        <p:txBody>
          <a:bodyPr/>
          <a:lstStyle>
            <a:lvl1pPr>
              <a:defRPr/>
            </a:lvl1pPr>
            <a:extLst/>
          </a:lstStyle>
          <a:p>
            <a:pPr>
              <a:defRPr/>
            </a:pPr>
            <a:fld id="{0207091E-604A-4A5A-BCE5-E74563D52346}"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3"/>
          <p:cNvSpPr>
            <a:spLocks noGrp="1"/>
          </p:cNvSpPr>
          <p:nvPr>
            <p:ph type="dt" sz="half" idx="10"/>
          </p:nvPr>
        </p:nvSpPr>
        <p:spPr/>
        <p:txBody>
          <a:bodyPr/>
          <a:lstStyle>
            <a:lvl1pPr>
              <a:defRPr/>
            </a:lvl1pPr>
          </a:lstStyle>
          <a:p>
            <a:pPr>
              <a:defRPr/>
            </a:pPr>
            <a:fld id="{ECBFB7F4-BD65-44B1-941E-16CA5295F7BC}" type="datetimeFigureOut">
              <a:rPr lang="ru-RU"/>
              <a:pPr>
                <a:defRPr/>
              </a:pPr>
              <a:t>01.06.2012</a:t>
            </a:fld>
            <a:endParaRPr lang="ru-RU"/>
          </a:p>
        </p:txBody>
      </p:sp>
      <p:sp>
        <p:nvSpPr>
          <p:cNvPr id="6" name="Нижний колонтитул 9"/>
          <p:cNvSpPr>
            <a:spLocks noGrp="1"/>
          </p:cNvSpPr>
          <p:nvPr>
            <p:ph type="ftr" sz="quarter" idx="11"/>
          </p:nvPr>
        </p:nvSpPr>
        <p:spPr/>
        <p:txBody>
          <a:bodyPr/>
          <a:lstStyle>
            <a:lvl1pPr>
              <a:defRPr/>
            </a:lvl1pPr>
          </a:lstStyle>
          <a:p>
            <a:pPr>
              <a:defRPr/>
            </a:pPr>
            <a:endParaRPr lang="ru-RU"/>
          </a:p>
        </p:txBody>
      </p:sp>
      <p:sp>
        <p:nvSpPr>
          <p:cNvPr id="7" name="Номер слайда 21"/>
          <p:cNvSpPr>
            <a:spLocks noGrp="1"/>
          </p:cNvSpPr>
          <p:nvPr>
            <p:ph type="sldNum" sz="quarter" idx="12"/>
          </p:nvPr>
        </p:nvSpPr>
        <p:spPr/>
        <p:txBody>
          <a:bodyPr/>
          <a:lstStyle>
            <a:lvl1pPr>
              <a:defRPr/>
            </a:lvl1pPr>
          </a:lstStyle>
          <a:p>
            <a:pPr>
              <a:defRPr/>
            </a:pPr>
            <a:fld id="{076BA6A9-12DA-41BD-9744-3BFE297A2A2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lstStyle>
            <a:lvl1pPr algn="ctr">
              <a:defRPr sz="4500" b="1" cap="none" baseline="0"/>
            </a:lvl1pPr>
            <a:extLst/>
          </a:lstStyle>
          <a:p>
            <a:r>
              <a:rPr lang="ru-RU" smtClean="0"/>
              <a:t>Образец заголовка</a:t>
            </a:r>
            <a:endParaRPr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extLst/>
          </a:lstStyle>
          <a:p>
            <a:pPr>
              <a:defRPr/>
            </a:pPr>
            <a:fld id="{5E9782E6-324B-43BF-BA2A-D6F9A865EA3E}" type="datetimeFigureOut">
              <a:rPr lang="ru-RU"/>
              <a:pPr>
                <a:defRPr/>
              </a:pPr>
              <a:t>01.06.2012</a:t>
            </a:fld>
            <a:endParaRPr lang="ru-RU"/>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p>
        </p:txBody>
      </p:sp>
      <p:sp>
        <p:nvSpPr>
          <p:cNvPr id="9" name="Номер слайда 8"/>
          <p:cNvSpPr>
            <a:spLocks noGrp="1"/>
          </p:cNvSpPr>
          <p:nvPr>
            <p:ph type="sldNum" sz="quarter" idx="12"/>
          </p:nvPr>
        </p:nvSpPr>
        <p:spPr/>
        <p:txBody>
          <a:bodyPr/>
          <a:lstStyle>
            <a:lvl1pPr>
              <a:defRPr/>
            </a:lvl1pPr>
            <a:extLst/>
          </a:lstStyle>
          <a:p>
            <a:pPr>
              <a:defRPr/>
            </a:pPr>
            <a:fld id="{2FF89B47-109E-4A3F-8E36-2CC3D1957F0D}"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lang="ru-RU" smtClean="0"/>
              <a:t>Образец заголовка</a:t>
            </a:r>
            <a:endParaRPr lang="en-US"/>
          </a:p>
        </p:txBody>
      </p:sp>
      <p:sp>
        <p:nvSpPr>
          <p:cNvPr id="3" name="Дата 23"/>
          <p:cNvSpPr>
            <a:spLocks noGrp="1"/>
          </p:cNvSpPr>
          <p:nvPr>
            <p:ph type="dt" sz="half" idx="10"/>
          </p:nvPr>
        </p:nvSpPr>
        <p:spPr/>
        <p:txBody>
          <a:bodyPr/>
          <a:lstStyle>
            <a:lvl1pPr>
              <a:defRPr/>
            </a:lvl1pPr>
          </a:lstStyle>
          <a:p>
            <a:pPr>
              <a:defRPr/>
            </a:pPr>
            <a:fld id="{09BBE539-86B3-4600-BF65-707A5D9067CE}" type="datetimeFigureOut">
              <a:rPr lang="ru-RU"/>
              <a:pPr>
                <a:defRPr/>
              </a:pPr>
              <a:t>01.06.2012</a:t>
            </a:fld>
            <a:endParaRPr lang="ru-RU"/>
          </a:p>
        </p:txBody>
      </p:sp>
      <p:sp>
        <p:nvSpPr>
          <p:cNvPr id="4" name="Нижний колонтитул 9"/>
          <p:cNvSpPr>
            <a:spLocks noGrp="1"/>
          </p:cNvSpPr>
          <p:nvPr>
            <p:ph type="ftr" sz="quarter" idx="11"/>
          </p:nvPr>
        </p:nvSpPr>
        <p:spPr/>
        <p:txBody>
          <a:bodyPr/>
          <a:lstStyle>
            <a:lvl1pPr>
              <a:defRPr/>
            </a:lvl1pPr>
          </a:lstStyle>
          <a:p>
            <a:pPr>
              <a:defRPr/>
            </a:pPr>
            <a:endParaRPr lang="ru-RU"/>
          </a:p>
        </p:txBody>
      </p:sp>
      <p:sp>
        <p:nvSpPr>
          <p:cNvPr id="5" name="Номер слайда 21"/>
          <p:cNvSpPr>
            <a:spLocks noGrp="1"/>
          </p:cNvSpPr>
          <p:nvPr>
            <p:ph type="sldNum" sz="quarter" idx="12"/>
          </p:nvPr>
        </p:nvSpPr>
        <p:spPr/>
        <p:txBody>
          <a:bodyPr/>
          <a:lstStyle>
            <a:lvl1pPr>
              <a:defRPr/>
            </a:lvl1pPr>
          </a:lstStyle>
          <a:p>
            <a:pPr>
              <a:defRPr/>
            </a:pPr>
            <a:fld id="{B0C2CB5F-B3AD-4925-85F4-FA521D940A1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Прямоугольник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Прямоугольник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Дата 1"/>
          <p:cNvSpPr>
            <a:spLocks noGrp="1"/>
          </p:cNvSpPr>
          <p:nvPr>
            <p:ph type="dt" sz="half" idx="10"/>
          </p:nvPr>
        </p:nvSpPr>
        <p:spPr/>
        <p:txBody>
          <a:bodyPr/>
          <a:lstStyle>
            <a:lvl1pPr>
              <a:defRPr/>
            </a:lvl1pPr>
            <a:extLst/>
          </a:lstStyle>
          <a:p>
            <a:pPr>
              <a:defRPr/>
            </a:pPr>
            <a:fld id="{E2B149D8-7525-4B80-BC11-5FC52A3ED88B}" type="datetimeFigureOut">
              <a:rPr lang="ru-RU"/>
              <a:pPr>
                <a:defRPr/>
              </a:pPr>
              <a:t>01.06.2012</a:t>
            </a:fld>
            <a:endParaRPr lang="ru-RU"/>
          </a:p>
        </p:txBody>
      </p:sp>
      <p:sp>
        <p:nvSpPr>
          <p:cNvPr id="5" name="Нижний колонтитул 2"/>
          <p:cNvSpPr>
            <a:spLocks noGrp="1"/>
          </p:cNvSpPr>
          <p:nvPr>
            <p:ph type="ftr" sz="quarter" idx="11"/>
          </p:nvPr>
        </p:nvSpPr>
        <p:spPr/>
        <p:txBody>
          <a:bodyPr/>
          <a:lstStyle>
            <a:lvl1pPr>
              <a:defRPr/>
            </a:lvl1pPr>
            <a:extLst/>
          </a:lstStyle>
          <a:p>
            <a:pPr>
              <a:defRPr/>
            </a:pPr>
            <a:endParaRPr lang="ru-RU"/>
          </a:p>
        </p:txBody>
      </p:sp>
      <p:sp>
        <p:nvSpPr>
          <p:cNvPr id="6" name="Номер слайда 3"/>
          <p:cNvSpPr>
            <a:spLocks noGrp="1"/>
          </p:cNvSpPr>
          <p:nvPr>
            <p:ph type="sldNum" sz="quarter" idx="12"/>
          </p:nvPr>
        </p:nvSpPr>
        <p:spPr/>
        <p:txBody>
          <a:bodyPr/>
          <a:lstStyle>
            <a:lvl1pPr>
              <a:defRPr/>
            </a:lvl1pPr>
            <a:extLst/>
          </a:lstStyle>
          <a:p>
            <a:pPr>
              <a:defRPr/>
            </a:pPr>
            <a:fld id="{540C163B-7944-49CB-9B81-610D541270D2}"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ru-RU" smtClean="0"/>
              <a:t>Образец заголовка</a:t>
            </a:r>
            <a:endParaRPr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extLst/>
          </a:lstStyle>
          <a:p>
            <a:pPr>
              <a:defRPr/>
            </a:pPr>
            <a:fld id="{B16C3F64-11C9-43DE-9587-5FFB8385FC73}" type="datetimeFigureOut">
              <a:rPr lang="ru-RU"/>
              <a:pPr>
                <a:defRPr/>
              </a:pPr>
              <a:t>01.06.2012</a:t>
            </a:fld>
            <a:endParaRPr lang="ru-RU"/>
          </a:p>
        </p:txBody>
      </p:sp>
      <p:sp>
        <p:nvSpPr>
          <p:cNvPr id="6" name="Нижний колонтитул 5"/>
          <p:cNvSpPr>
            <a:spLocks noGrp="1"/>
          </p:cNvSpPr>
          <p:nvPr>
            <p:ph type="ftr" sz="quarter" idx="11"/>
          </p:nvPr>
        </p:nvSpPr>
        <p:spPr/>
        <p:txBody>
          <a:bodyPr/>
          <a:lstStyle>
            <a:lvl1pPr>
              <a:defRPr/>
            </a:lvl1pPr>
            <a:extLst/>
          </a:lstStyle>
          <a:p>
            <a:pPr>
              <a:defRPr/>
            </a:pPr>
            <a:endParaRPr lang="ru-RU"/>
          </a:p>
        </p:txBody>
      </p:sp>
      <p:sp>
        <p:nvSpPr>
          <p:cNvPr id="7" name="Номер слайда 6"/>
          <p:cNvSpPr>
            <a:spLocks noGrp="1"/>
          </p:cNvSpPr>
          <p:nvPr>
            <p:ph type="sldNum" sz="quarter" idx="12"/>
          </p:nvPr>
        </p:nvSpPr>
        <p:spPr/>
        <p:txBody>
          <a:bodyPr/>
          <a:lstStyle>
            <a:lvl1pPr>
              <a:defRPr/>
            </a:lvl1pPr>
            <a:extLst/>
          </a:lstStyle>
          <a:p>
            <a:pPr>
              <a:defRPr/>
            </a:pPr>
            <a:fld id="{74235353-81E7-4190-AAC2-E8C3C7BD6843}"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Блок-схема: процесс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Блок-схема: процесс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ru-RU" smtClean="0"/>
              <a:t>Образец заголовка</a:t>
            </a:r>
            <a:endParaRPr lang="en-US"/>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8" name="Дата 4"/>
          <p:cNvSpPr>
            <a:spLocks noGrp="1"/>
          </p:cNvSpPr>
          <p:nvPr>
            <p:ph type="dt" sz="half" idx="10"/>
          </p:nvPr>
        </p:nvSpPr>
        <p:spPr/>
        <p:txBody>
          <a:bodyPr/>
          <a:lstStyle>
            <a:lvl1pPr>
              <a:defRPr/>
            </a:lvl1pPr>
            <a:extLst/>
          </a:lstStyle>
          <a:p>
            <a:pPr>
              <a:defRPr/>
            </a:pPr>
            <a:fld id="{885C5CAA-FA20-476D-B231-81CCC1995C76}" type="datetimeFigureOut">
              <a:rPr lang="ru-RU"/>
              <a:pPr>
                <a:defRPr/>
              </a:pPr>
              <a:t>01.06.2012</a:t>
            </a:fld>
            <a:endParaRPr lang="ru-RU"/>
          </a:p>
        </p:txBody>
      </p:sp>
      <p:sp>
        <p:nvSpPr>
          <p:cNvPr id="9" name="Нижний колонтитул 5"/>
          <p:cNvSpPr>
            <a:spLocks noGrp="1"/>
          </p:cNvSpPr>
          <p:nvPr>
            <p:ph type="ftr" sz="quarter" idx="11"/>
          </p:nvPr>
        </p:nvSpPr>
        <p:spPr/>
        <p:txBody>
          <a:bodyPr/>
          <a:lstStyle>
            <a:lvl1pPr>
              <a:defRPr/>
            </a:lvl1pPr>
            <a:extLst/>
          </a:lstStyle>
          <a:p>
            <a:pPr>
              <a:defRPr/>
            </a:pPr>
            <a:endParaRPr lang="ru-RU"/>
          </a:p>
        </p:txBody>
      </p:sp>
      <p:sp>
        <p:nvSpPr>
          <p:cNvPr id="10" name="Номер слайда 6"/>
          <p:cNvSpPr>
            <a:spLocks noGrp="1"/>
          </p:cNvSpPr>
          <p:nvPr>
            <p:ph type="sldNum" sz="quarter" idx="12"/>
          </p:nvPr>
        </p:nvSpPr>
        <p:spPr/>
        <p:txBody>
          <a:bodyPr/>
          <a:lstStyle>
            <a:lvl1pPr>
              <a:defRPr/>
            </a:lvl1pPr>
            <a:extLst/>
          </a:lstStyle>
          <a:p>
            <a:pPr>
              <a:defRPr/>
            </a:pPr>
            <a:fld id="{2B82101A-019E-47A2-B30D-E0125D87A62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Овал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Прямоугольник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Заголовок 4"/>
          <p:cNvSpPr>
            <a:spLocks noGrp="1"/>
          </p:cNvSpPr>
          <p:nvPr>
            <p:ph type="title"/>
          </p:nvPr>
        </p:nvSpPr>
        <p:spPr>
          <a:xfrm>
            <a:off x="1435100" y="274638"/>
            <a:ext cx="7499350" cy="1143000"/>
          </a:xfrm>
          <a:prstGeom prst="rect">
            <a:avLst/>
          </a:prstGeom>
        </p:spPr>
        <p:txBody>
          <a:bodyPr anchor="ctr">
            <a:normAutofit/>
          </a:bodyPr>
          <a:lstStyle>
            <a:extLst/>
          </a:lstStyle>
          <a:p>
            <a:r>
              <a:rPr lang="ru-RU" smtClean="0"/>
              <a:t>Образец заголовка</a:t>
            </a:r>
            <a:endParaRPr lang="en-US"/>
          </a:p>
        </p:txBody>
      </p:sp>
      <p:sp>
        <p:nvSpPr>
          <p:cNvPr id="4105" name="Текст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4C8384D5-7F86-4D4B-BC15-B0AA2B31976D}" type="datetimeFigureOut">
              <a:rPr lang="ru-RU"/>
              <a:pPr>
                <a:defRPr/>
              </a:pPr>
              <a:t>01.06.2012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ru-RU"/>
          </a:p>
        </p:txBody>
      </p:sp>
      <p:sp>
        <p:nvSpPr>
          <p:cNvPr id="22" name="Номер слайда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cs typeface="+mn-cs"/>
              </a:defRPr>
            </a:lvl1pPr>
            <a:extLst/>
          </a:lstStyle>
          <a:p>
            <a:pPr>
              <a:defRPr/>
            </a:pPr>
            <a:fld id="{0B6D842C-8EF2-4D32-B4CA-788660CCA02D}" type="slidenum">
              <a:rPr lang="ru-RU"/>
              <a:pPr>
                <a:defRPr/>
              </a:pPr>
              <a:t>‹#›</a:t>
            </a:fld>
            <a:endParaRPr lang="ru-RU"/>
          </a:p>
        </p:txBody>
      </p:sp>
      <p:sp>
        <p:nvSpPr>
          <p:cNvPr id="15" name="Прямоугольник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43" r:id="rId1"/>
    <p:sldLayoutId id="2147483738" r:id="rId2"/>
    <p:sldLayoutId id="2147483744" r:id="rId3"/>
    <p:sldLayoutId id="2147483739" r:id="rId4"/>
    <p:sldLayoutId id="2147483745" r:id="rId5"/>
    <p:sldLayoutId id="2147483740" r:id="rId6"/>
    <p:sldLayoutId id="2147483746" r:id="rId7"/>
    <p:sldLayoutId id="2147483747" r:id="rId8"/>
    <p:sldLayoutId id="2147483748" r:id="rId9"/>
    <p:sldLayoutId id="2147483741" r:id="rId10"/>
    <p:sldLayoutId id="2147483742" r:id="rId11"/>
  </p:sldLayoutIdLst>
  <p:txStyles>
    <p:titleStyle>
      <a:lvl1pPr algn="l" rtl="0" fontAlgn="base">
        <a:spcBef>
          <a:spcPct val="0"/>
        </a:spcBef>
        <a:spcAft>
          <a:spcPct val="0"/>
        </a:spcAft>
        <a:defRPr sz="4300" kern="1200">
          <a:solidFill>
            <a:srgbClr val="533A2C"/>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33A2C"/>
          </a:solidFill>
          <a:latin typeface="Corbel" pitchFamily="34" charset="0"/>
        </a:defRPr>
      </a:lvl2pPr>
      <a:lvl3pPr algn="l" rtl="0" fontAlgn="base">
        <a:spcBef>
          <a:spcPct val="0"/>
        </a:spcBef>
        <a:spcAft>
          <a:spcPct val="0"/>
        </a:spcAft>
        <a:defRPr sz="4300">
          <a:solidFill>
            <a:srgbClr val="533A2C"/>
          </a:solidFill>
          <a:latin typeface="Corbel" pitchFamily="34" charset="0"/>
        </a:defRPr>
      </a:lvl3pPr>
      <a:lvl4pPr algn="l" rtl="0" fontAlgn="base">
        <a:spcBef>
          <a:spcPct val="0"/>
        </a:spcBef>
        <a:spcAft>
          <a:spcPct val="0"/>
        </a:spcAft>
        <a:defRPr sz="4300">
          <a:solidFill>
            <a:srgbClr val="533A2C"/>
          </a:solidFill>
          <a:latin typeface="Corbel" pitchFamily="34" charset="0"/>
        </a:defRPr>
      </a:lvl4pPr>
      <a:lvl5pPr algn="l" rtl="0" fontAlgn="base">
        <a:spcBef>
          <a:spcPct val="0"/>
        </a:spcBef>
        <a:spcAft>
          <a:spcPct val="0"/>
        </a:spcAft>
        <a:defRPr sz="4300">
          <a:solidFill>
            <a:srgbClr val="533A2C"/>
          </a:solidFill>
          <a:latin typeface="Corbel" pitchFamily="34" charset="0"/>
        </a:defRPr>
      </a:lvl5pPr>
      <a:lvl6pPr marL="457200" algn="l" rtl="0" fontAlgn="base">
        <a:spcBef>
          <a:spcPct val="0"/>
        </a:spcBef>
        <a:spcAft>
          <a:spcPct val="0"/>
        </a:spcAft>
        <a:defRPr sz="4300">
          <a:solidFill>
            <a:srgbClr val="533A2C"/>
          </a:solidFill>
          <a:latin typeface="Corbel" pitchFamily="34" charset="0"/>
        </a:defRPr>
      </a:lvl6pPr>
      <a:lvl7pPr marL="914400" algn="l" rtl="0" fontAlgn="base">
        <a:spcBef>
          <a:spcPct val="0"/>
        </a:spcBef>
        <a:spcAft>
          <a:spcPct val="0"/>
        </a:spcAft>
        <a:defRPr sz="4300">
          <a:solidFill>
            <a:srgbClr val="533A2C"/>
          </a:solidFill>
          <a:latin typeface="Corbel" pitchFamily="34" charset="0"/>
        </a:defRPr>
      </a:lvl7pPr>
      <a:lvl8pPr marL="1371600" algn="l" rtl="0" fontAlgn="base">
        <a:spcBef>
          <a:spcPct val="0"/>
        </a:spcBef>
        <a:spcAft>
          <a:spcPct val="0"/>
        </a:spcAft>
        <a:defRPr sz="4300">
          <a:solidFill>
            <a:srgbClr val="533A2C"/>
          </a:solidFill>
          <a:latin typeface="Corbel" pitchFamily="34" charset="0"/>
        </a:defRPr>
      </a:lvl8pPr>
      <a:lvl9pPr marL="1828800" algn="l" rtl="0" fontAlgn="base">
        <a:spcBef>
          <a:spcPct val="0"/>
        </a:spcBef>
        <a:spcAft>
          <a:spcPct val="0"/>
        </a:spcAft>
        <a:defRPr sz="4300">
          <a:solidFill>
            <a:srgbClr val="533A2C"/>
          </a:solidFill>
          <a:latin typeface="Corbel"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B58B80"/>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C3986D"/>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8" Type="http://schemas.openxmlformats.org/officeDocument/2006/relationships/image" Target="../media/image28.jpeg"/><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jpeg"/><Relationship Id="rId1" Type="http://schemas.openxmlformats.org/officeDocument/2006/relationships/slideLayout" Target="../slideLayouts/slideLayout6.xml"/><Relationship Id="rId6" Type="http://schemas.openxmlformats.org/officeDocument/2006/relationships/image" Target="../media/image33.wmf"/><Relationship Id="rId5" Type="http://schemas.openxmlformats.org/officeDocument/2006/relationships/image" Target="../media/image32.jpeg"/><Relationship Id="rId10" Type="http://schemas.openxmlformats.org/officeDocument/2006/relationships/image" Target="../media/image36.wmf"/><Relationship Id="rId4" Type="http://schemas.openxmlformats.org/officeDocument/2006/relationships/image" Target="../media/image31.wmf"/><Relationship Id="rId9" Type="http://schemas.openxmlformats.org/officeDocument/2006/relationships/image" Target="../media/image35.wmf"/></Relationships>
</file>

<file path=ppt/slides/_rels/slide13.xml.rels><?xml version="1.0" encoding="UTF-8" standalone="yes"?>
<Relationships xmlns="http://schemas.openxmlformats.org/package/2006/relationships"><Relationship Id="rId8" Type="http://schemas.openxmlformats.org/officeDocument/2006/relationships/image" Target="../media/image28.jpeg"/><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jpeg"/><Relationship Id="rId1" Type="http://schemas.openxmlformats.org/officeDocument/2006/relationships/slideLayout" Target="../slideLayouts/slideLayout6.xml"/><Relationship Id="rId6" Type="http://schemas.openxmlformats.org/officeDocument/2006/relationships/image" Target="../media/image33.wmf"/><Relationship Id="rId5" Type="http://schemas.openxmlformats.org/officeDocument/2006/relationships/image" Target="../media/image32.jpeg"/><Relationship Id="rId10" Type="http://schemas.openxmlformats.org/officeDocument/2006/relationships/image" Target="../media/image36.wmf"/><Relationship Id="rId4" Type="http://schemas.openxmlformats.org/officeDocument/2006/relationships/image" Target="../media/image31.wmf"/><Relationship Id="rId9"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37.png"/><Relationship Id="rId1" Type="http://schemas.openxmlformats.org/officeDocument/2006/relationships/slideLayout" Target="../slideLayouts/slideLayout6.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 Id="rId9" Type="http://schemas.openxmlformats.org/officeDocument/2006/relationships/image" Target="../media/image2.jpeg"/></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oleObject" Target="../embeddings/oleObject12.bin"/><Relationship Id="rId18" Type="http://schemas.openxmlformats.org/officeDocument/2006/relationships/oleObject" Target="../embeddings/oleObject16.bin"/><Relationship Id="rId26" Type="http://schemas.openxmlformats.org/officeDocument/2006/relationships/oleObject" Target="../embeddings/oleObject23.bin"/><Relationship Id="rId3" Type="http://schemas.openxmlformats.org/officeDocument/2006/relationships/image" Target="../media/image29.jpeg"/><Relationship Id="rId21" Type="http://schemas.openxmlformats.org/officeDocument/2006/relationships/oleObject" Target="../embeddings/oleObject19.bin"/><Relationship Id="rId7" Type="http://schemas.openxmlformats.org/officeDocument/2006/relationships/oleObject" Target="../embeddings/oleObject7.bin"/><Relationship Id="rId12" Type="http://schemas.openxmlformats.org/officeDocument/2006/relationships/image" Target="../media/image32.jpeg"/><Relationship Id="rId17" Type="http://schemas.openxmlformats.org/officeDocument/2006/relationships/oleObject" Target="../embeddings/oleObject15.bin"/><Relationship Id="rId25" Type="http://schemas.openxmlformats.org/officeDocument/2006/relationships/oleObject" Target="../embeddings/oleObject22.bin"/><Relationship Id="rId2" Type="http://schemas.openxmlformats.org/officeDocument/2006/relationships/slideLayout" Target="../slideLayouts/slideLayout7.xml"/><Relationship Id="rId16" Type="http://schemas.openxmlformats.org/officeDocument/2006/relationships/oleObject" Target="../embeddings/oleObject14.bin"/><Relationship Id="rId20" Type="http://schemas.openxmlformats.org/officeDocument/2006/relationships/oleObject" Target="../embeddings/oleObject18.bin"/><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oleObject" Target="../embeddings/oleObject11.bin"/><Relationship Id="rId24" Type="http://schemas.openxmlformats.org/officeDocument/2006/relationships/oleObject" Target="../embeddings/oleObject21.bin"/><Relationship Id="rId5" Type="http://schemas.openxmlformats.org/officeDocument/2006/relationships/oleObject" Target="../embeddings/oleObject5.bin"/><Relationship Id="rId15" Type="http://schemas.openxmlformats.org/officeDocument/2006/relationships/image" Target="../media/image28.jpeg"/><Relationship Id="rId23" Type="http://schemas.openxmlformats.org/officeDocument/2006/relationships/oleObject" Target="../embeddings/oleObject20.bin"/><Relationship Id="rId10" Type="http://schemas.openxmlformats.org/officeDocument/2006/relationships/oleObject" Target="../embeddings/oleObject10.bin"/><Relationship Id="rId19" Type="http://schemas.openxmlformats.org/officeDocument/2006/relationships/oleObject" Target="../embeddings/oleObject17.bin"/><Relationship Id="rId4" Type="http://schemas.openxmlformats.org/officeDocument/2006/relationships/image" Target="../media/image30.wmf"/><Relationship Id="rId9" Type="http://schemas.openxmlformats.org/officeDocument/2006/relationships/oleObject" Target="../embeddings/oleObject9.bin"/><Relationship Id="rId14" Type="http://schemas.openxmlformats.org/officeDocument/2006/relationships/oleObject" Target="../embeddings/oleObject13.bin"/><Relationship Id="rId22" Type="http://schemas.openxmlformats.org/officeDocument/2006/relationships/image" Target="../media/image62.jpeg"/><Relationship Id="rId27" Type="http://schemas.openxmlformats.org/officeDocument/2006/relationships/image" Target="../media/image63.jpeg"/></Relationships>
</file>

<file path=ppt/slides/_rels/slide16.xml.rels><?xml version="1.0" encoding="UTF-8" standalone="yes"?>
<Relationships xmlns="http://schemas.openxmlformats.org/package/2006/relationships"><Relationship Id="rId3" Type="http://schemas.openxmlformats.org/officeDocument/2006/relationships/image" Target="../media/image65.wmf"/><Relationship Id="rId7" Type="http://schemas.openxmlformats.org/officeDocument/2006/relationships/image" Target="../media/image69.png"/><Relationship Id="rId2" Type="http://schemas.openxmlformats.org/officeDocument/2006/relationships/image" Target="../media/image64.png"/><Relationship Id="rId1" Type="http://schemas.openxmlformats.org/officeDocument/2006/relationships/slideLayout" Target="../slideLayouts/slideLayout6.xml"/><Relationship Id="rId6" Type="http://schemas.openxmlformats.org/officeDocument/2006/relationships/image" Target="../media/image68.png"/><Relationship Id="rId5" Type="http://schemas.openxmlformats.org/officeDocument/2006/relationships/image" Target="../media/image67.png"/><Relationship Id="rId4" Type="http://schemas.openxmlformats.org/officeDocument/2006/relationships/image" Target="../media/image66.png"/></Relationships>
</file>

<file path=ppt/slides/_rels/slide17.xml.rels><?xml version="1.0" encoding="UTF-8" standalone="yes"?>
<Relationships xmlns="http://schemas.openxmlformats.org/package/2006/relationships"><Relationship Id="rId8" Type="http://schemas.openxmlformats.org/officeDocument/2006/relationships/image" Target="../media/image76.png"/><Relationship Id="rId3" Type="http://schemas.openxmlformats.org/officeDocument/2006/relationships/image" Target="../media/image71.png"/><Relationship Id="rId7" Type="http://schemas.openxmlformats.org/officeDocument/2006/relationships/image" Target="../media/image75.png"/><Relationship Id="rId2" Type="http://schemas.openxmlformats.org/officeDocument/2006/relationships/image" Target="../media/image70.png"/><Relationship Id="rId1" Type="http://schemas.openxmlformats.org/officeDocument/2006/relationships/slideLayout" Target="../slideLayouts/slideLayout6.xml"/><Relationship Id="rId6" Type="http://schemas.openxmlformats.org/officeDocument/2006/relationships/image" Target="../media/image74.png"/><Relationship Id="rId5" Type="http://schemas.openxmlformats.org/officeDocument/2006/relationships/image" Target="../media/image73.png"/><Relationship Id="rId4" Type="http://schemas.openxmlformats.org/officeDocument/2006/relationships/image" Target="../media/image72.png"/><Relationship Id="rId9" Type="http://schemas.openxmlformats.org/officeDocument/2006/relationships/image" Target="../media/image7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6.xml"/><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85875" y="500063"/>
            <a:ext cx="7407275" cy="1046162"/>
          </a:xfrm>
        </p:spPr>
        <p:txBody>
          <a:bodyPr>
            <a:normAutofit fontScale="90000"/>
          </a:bodyPr>
          <a:lstStyle/>
          <a:p>
            <a:pPr algn="ctr" fontAlgn="auto">
              <a:spcAft>
                <a:spcPts val="0"/>
              </a:spcAft>
              <a:defRPr/>
            </a:pPr>
            <a:r>
              <a:rPr lang="ru-RU" sz="3200" dirty="0" smtClean="0">
                <a:solidFill>
                  <a:schemeClr val="tx2">
                    <a:satMod val="130000"/>
                  </a:schemeClr>
                </a:solidFill>
                <a:latin typeface="Times New Roman" pitchFamily="18" charset="0"/>
                <a:cs typeface="Times New Roman" pitchFamily="18" charset="0"/>
              </a:rPr>
              <a:t>УРОК-ПРАКТИКУМ </a:t>
            </a:r>
            <a:br>
              <a:rPr lang="ru-RU" sz="3200" dirty="0" smtClean="0">
                <a:solidFill>
                  <a:schemeClr val="tx2">
                    <a:satMod val="130000"/>
                  </a:schemeClr>
                </a:solidFill>
                <a:latin typeface="Times New Roman" pitchFamily="18" charset="0"/>
                <a:cs typeface="Times New Roman" pitchFamily="18" charset="0"/>
              </a:rPr>
            </a:br>
            <a:r>
              <a:rPr lang="ru-RU" sz="3200" dirty="0" smtClean="0">
                <a:solidFill>
                  <a:schemeClr val="tx2">
                    <a:satMod val="130000"/>
                  </a:schemeClr>
                </a:solidFill>
                <a:latin typeface="Times New Roman" pitchFamily="18" charset="0"/>
                <a:cs typeface="Times New Roman" pitchFamily="18" charset="0"/>
              </a:rPr>
              <a:t>В 10 КЛАССЕ</a:t>
            </a:r>
            <a:endParaRPr lang="ru-RU" sz="3200" dirty="0">
              <a:solidFill>
                <a:schemeClr val="tx2">
                  <a:satMod val="130000"/>
                </a:schemeClr>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Aft>
                <a:spcPts val="0"/>
              </a:spcAft>
              <a:buFont typeface="Wingdings 2"/>
              <a:buNone/>
              <a:defRPr/>
            </a:pPr>
            <a:r>
              <a:rPr lang="ru-RU"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Пирамида. Решение задач по теме  «Пирамида».</a:t>
            </a:r>
            <a:endParaRPr lang="ru-RU"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TextBox 3"/>
          <p:cNvSpPr txBox="1"/>
          <p:nvPr/>
        </p:nvSpPr>
        <p:spPr>
          <a:xfrm>
            <a:off x="5214942" y="4857760"/>
            <a:ext cx="3483711" cy="923330"/>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fontAlgn="auto">
              <a:spcBef>
                <a:spcPts val="0"/>
              </a:spcBef>
              <a:spcAft>
                <a:spcPts val="0"/>
              </a:spcAft>
              <a:defRPr/>
            </a:pPr>
            <a:r>
              <a:rPr lang="ru-RU" b="1" cap="all" dirty="0">
                <a:ln w="0">
                  <a:solidFill>
                    <a:schemeClr val="accent2">
                      <a:lumMod val="50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учитель математики </a:t>
            </a:r>
          </a:p>
          <a:p>
            <a:pPr fontAlgn="auto">
              <a:spcBef>
                <a:spcPts val="0"/>
              </a:spcBef>
              <a:spcAft>
                <a:spcPts val="0"/>
              </a:spcAft>
              <a:defRPr/>
            </a:pPr>
            <a:r>
              <a:rPr lang="ru-RU" b="1" cap="all" dirty="0">
                <a:ln w="0">
                  <a:solidFill>
                    <a:schemeClr val="accent2">
                      <a:lumMod val="50000"/>
                    </a:schemeClr>
                  </a:solidFill>
                </a:ln>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Огурцова Алла Юрьевна</a:t>
            </a:r>
          </a:p>
          <a:p>
            <a:pPr fontAlgn="auto">
              <a:spcBef>
                <a:spcPts val="0"/>
              </a:spcBef>
              <a:spcAft>
                <a:spcPts val="0"/>
              </a:spcAft>
              <a:defRPr/>
            </a:pPr>
            <a:endParaRPr lang="ru-RU"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n-lt"/>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38" y="500063"/>
            <a:ext cx="7497762" cy="1143000"/>
          </a:xfrm>
        </p:spPr>
        <p:txBody>
          <a:bodyPr>
            <a:normAutofit fontScale="90000"/>
          </a:bodyPr>
          <a:lstStyle/>
          <a:p>
            <a:pPr algn="ctr" fontAlgn="auto">
              <a:spcAft>
                <a:spcPts val="0"/>
              </a:spcAft>
              <a:defRPr/>
            </a:pPr>
            <a:r>
              <a:rPr lang="ru-RU" sz="2700" b="1" dirty="0" smtClean="0">
                <a:solidFill>
                  <a:schemeClr val="tx2">
                    <a:satMod val="130000"/>
                  </a:schemeClr>
                </a:solidFill>
                <a:latin typeface="Times New Roman" pitchFamily="18" charset="0"/>
                <a:cs typeface="Times New Roman" pitchFamily="18" charset="0"/>
              </a:rPr>
              <a:t>Зависимость между плоским углом при вершине правильной пирамиды и углом при ребре основания (четырехугольная пирамида)</a:t>
            </a:r>
            <a:r>
              <a:rPr lang="ru-RU" u="sng" dirty="0" smtClean="0">
                <a:solidFill>
                  <a:schemeClr val="tx2">
                    <a:satMod val="130000"/>
                  </a:schemeClr>
                </a:solidFill>
              </a:rPr>
              <a:t/>
            </a:r>
            <a:br>
              <a:rPr lang="ru-RU" u="sng" dirty="0" smtClean="0">
                <a:solidFill>
                  <a:schemeClr val="tx2">
                    <a:satMod val="130000"/>
                  </a:schemeClr>
                </a:solidFill>
              </a:rPr>
            </a:br>
            <a:endParaRPr lang="ru-RU" dirty="0">
              <a:solidFill>
                <a:schemeClr val="tx2">
                  <a:satMod val="130000"/>
                </a:schemeClr>
              </a:solidFill>
            </a:endParaRPr>
          </a:p>
        </p:txBody>
      </p:sp>
      <p:pic>
        <p:nvPicPr>
          <p:cNvPr id="1029" name="Рисунок 2"/>
          <p:cNvPicPr>
            <a:picLocks noChangeAspect="1" noChangeArrowheads="1"/>
          </p:cNvPicPr>
          <p:nvPr/>
        </p:nvPicPr>
        <p:blipFill>
          <a:blip r:embed="rId3" cstate="print"/>
          <a:srcRect/>
          <a:stretch>
            <a:fillRect/>
          </a:stretch>
        </p:blipFill>
        <p:spPr bwMode="auto">
          <a:xfrm>
            <a:off x="1071563" y="1643063"/>
            <a:ext cx="3357562" cy="3000375"/>
          </a:xfrm>
          <a:prstGeom prst="rect">
            <a:avLst/>
          </a:prstGeom>
          <a:noFill/>
          <a:ln w="9525">
            <a:noFill/>
            <a:miter lim="800000"/>
            <a:headEnd/>
            <a:tailEnd/>
          </a:ln>
        </p:spPr>
      </p:pic>
      <p:graphicFrame>
        <p:nvGraphicFramePr>
          <p:cNvPr id="19458" name="Object 2"/>
          <p:cNvGraphicFramePr>
            <a:graphicFrameLocks noChangeAspect="1"/>
          </p:cNvGraphicFramePr>
          <p:nvPr/>
        </p:nvGraphicFramePr>
        <p:xfrm>
          <a:off x="4786313" y="4643438"/>
          <a:ext cx="3429000" cy="1182687"/>
        </p:xfrm>
        <a:graphic>
          <a:graphicData uri="http://schemas.openxmlformats.org/presentationml/2006/ole">
            <p:oleObj spid="_x0000_s1026" name="Формула" r:id="rId4" imgW="2209680" imgH="761760" progId="Equation.3">
              <p:embed/>
            </p:oleObj>
          </a:graphicData>
        </a:graphic>
      </p:graphicFrame>
      <p:sp>
        <p:nvSpPr>
          <p:cNvPr id="6" name="Прямоугольник 5"/>
          <p:cNvSpPr/>
          <p:nvPr/>
        </p:nvSpPr>
        <p:spPr>
          <a:xfrm>
            <a:off x="5857875" y="1714500"/>
            <a:ext cx="1500188" cy="2857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SMO</a:t>
            </a:r>
            <a:endParaRPr lang="ru-RU" dirty="0">
              <a:latin typeface="Times New Roman" pitchFamily="18" charset="0"/>
              <a:cs typeface="Times New Roman" pitchFamily="18" charset="0"/>
            </a:endParaRPr>
          </a:p>
        </p:txBody>
      </p:sp>
      <p:sp>
        <p:nvSpPr>
          <p:cNvPr id="7" name="Прямоугольник 6"/>
          <p:cNvSpPr/>
          <p:nvPr/>
        </p:nvSpPr>
        <p:spPr>
          <a:xfrm>
            <a:off x="5000625" y="2428875"/>
            <a:ext cx="3286125" cy="35718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latin typeface="Times New Roman" pitchFamily="18" charset="0"/>
                <a:cs typeface="Times New Roman" pitchFamily="18" charset="0"/>
              </a:rPr>
              <a:t>SM              SO             MO</a:t>
            </a:r>
            <a:endParaRPr lang="ru-RU" dirty="0">
              <a:latin typeface="Times New Roman" pitchFamily="18" charset="0"/>
              <a:cs typeface="Times New Roman" pitchFamily="18" charset="0"/>
            </a:endParaRPr>
          </a:p>
        </p:txBody>
      </p:sp>
      <p:sp>
        <p:nvSpPr>
          <p:cNvPr id="8" name="Прямоугольник 7"/>
          <p:cNvSpPr/>
          <p:nvPr/>
        </p:nvSpPr>
        <p:spPr>
          <a:xfrm>
            <a:off x="5000625" y="3286125"/>
            <a:ext cx="1214438" cy="35718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SCM</a:t>
            </a:r>
            <a:endParaRPr lang="ru-RU" dirty="0">
              <a:latin typeface="Times New Roman" pitchFamily="18" charset="0"/>
              <a:cs typeface="Times New Roman" pitchFamily="18" charset="0"/>
            </a:endParaRPr>
          </a:p>
        </p:txBody>
      </p:sp>
      <p:sp>
        <p:nvSpPr>
          <p:cNvPr id="9" name="Прямоугольник 8"/>
          <p:cNvSpPr/>
          <p:nvPr/>
        </p:nvSpPr>
        <p:spPr>
          <a:xfrm>
            <a:off x="7072313" y="3286125"/>
            <a:ext cx="1214437" cy="35718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COM</a:t>
            </a:r>
            <a:endParaRPr lang="ru-RU" dirty="0">
              <a:latin typeface="Times New Roman" pitchFamily="18" charset="0"/>
              <a:cs typeface="Times New Roman" pitchFamily="18" charset="0"/>
            </a:endParaRPr>
          </a:p>
        </p:txBody>
      </p:sp>
      <p:sp>
        <p:nvSpPr>
          <p:cNvPr id="11" name="Овал 10"/>
          <p:cNvSpPr/>
          <p:nvPr/>
        </p:nvSpPr>
        <p:spPr>
          <a:xfrm>
            <a:off x="6215063" y="4000500"/>
            <a:ext cx="928687" cy="357188"/>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latin typeface="Times New Roman" pitchFamily="18" charset="0"/>
                <a:cs typeface="Times New Roman" pitchFamily="18" charset="0"/>
              </a:rPr>
              <a:t>CM</a:t>
            </a:r>
            <a:endParaRPr lang="ru-RU" dirty="0">
              <a:latin typeface="Times New Roman" pitchFamily="18" charset="0"/>
              <a:cs typeface="Times New Roman" pitchFamily="18" charset="0"/>
            </a:endParaRPr>
          </a:p>
        </p:txBody>
      </p:sp>
      <p:cxnSp>
        <p:nvCxnSpPr>
          <p:cNvPr id="16" name="Прямая со стрелкой 15"/>
          <p:cNvCxnSpPr/>
          <p:nvPr/>
        </p:nvCxnSpPr>
        <p:spPr>
          <a:xfrm rot="10800000" flipV="1">
            <a:off x="5500694" y="2000240"/>
            <a:ext cx="785818"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Прямая со стрелкой 17"/>
          <p:cNvCxnSpPr/>
          <p:nvPr/>
        </p:nvCxnSpPr>
        <p:spPr>
          <a:xfrm>
            <a:off x="7000892" y="2000240"/>
            <a:ext cx="642942"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0" name="Прямая со стрелкой 19"/>
          <p:cNvCxnSpPr>
            <a:stCxn id="6" idx="2"/>
          </p:cNvCxnSpPr>
          <p:nvPr/>
        </p:nvCxnSpPr>
        <p:spPr>
          <a:xfrm rot="5400000">
            <a:off x="6393669" y="2214554"/>
            <a:ext cx="428629"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6" name="Прямая со стрелкой 25"/>
          <p:cNvCxnSpPr/>
          <p:nvPr/>
        </p:nvCxnSpPr>
        <p:spPr>
          <a:xfrm rot="5400000">
            <a:off x="5250661" y="3036091"/>
            <a:ext cx="500066"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0" name="Прямая со стрелкой 29"/>
          <p:cNvCxnSpPr/>
          <p:nvPr/>
        </p:nvCxnSpPr>
        <p:spPr>
          <a:xfrm rot="5400000">
            <a:off x="7536677" y="3036091"/>
            <a:ext cx="500066"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3" name="Прямая со стрелкой 42"/>
          <p:cNvCxnSpPr/>
          <p:nvPr/>
        </p:nvCxnSpPr>
        <p:spPr>
          <a:xfrm>
            <a:off x="5357818" y="3714752"/>
            <a:ext cx="928694"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5" name="Прямая со стрелкой 44"/>
          <p:cNvCxnSpPr>
            <a:endCxn id="11" idx="6"/>
          </p:cNvCxnSpPr>
          <p:nvPr/>
        </p:nvCxnSpPr>
        <p:spPr>
          <a:xfrm rot="10800000" flipV="1">
            <a:off x="7143768" y="3714751"/>
            <a:ext cx="785818" cy="46434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aphicFrame>
        <p:nvGraphicFramePr>
          <p:cNvPr id="19459" name="Object 3"/>
          <p:cNvGraphicFramePr>
            <a:graphicFrameLocks noChangeAspect="1"/>
          </p:cNvGraphicFramePr>
          <p:nvPr/>
        </p:nvGraphicFramePr>
        <p:xfrm>
          <a:off x="3429000" y="5786438"/>
          <a:ext cx="1571625" cy="692150"/>
        </p:xfrm>
        <a:graphic>
          <a:graphicData uri="http://schemas.openxmlformats.org/presentationml/2006/ole">
            <p:oleObj spid="_x0000_s1027" name="Формула" r:id="rId5" imgW="812520" imgH="3934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9458"/>
                                        </p:tgtEl>
                                        <p:attrNameLst>
                                          <p:attrName>style.visibility</p:attrName>
                                        </p:attrNameLst>
                                      </p:cBhvr>
                                      <p:to>
                                        <p:strVal val="visible"/>
                                      </p:to>
                                    </p:set>
                                    <p:animEffect transition="in" filter="blinds(horizontal)">
                                      <p:cBhvr>
                                        <p:cTn id="47" dur="500"/>
                                        <p:tgtEl>
                                          <p:spTgt spid="1945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9459"/>
                                        </p:tgtEl>
                                        <p:attrNameLst>
                                          <p:attrName>style.visibility</p:attrName>
                                        </p:attrNameLst>
                                      </p:cBhvr>
                                      <p:to>
                                        <p:strVal val="visible"/>
                                      </p:to>
                                    </p:set>
                                    <p:animEffect transition="in" filter="blinds(horizontal)">
                                      <p:cBhvr>
                                        <p:cTn id="5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9" grpId="1"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100" y="274638"/>
            <a:ext cx="7499350" cy="1143000"/>
          </a:xfrm>
        </p:spPr>
        <p:txBody>
          <a:bodyPr>
            <a:normAutofit fontScale="90000"/>
          </a:bodyPr>
          <a:lstStyle/>
          <a:p>
            <a:pPr fontAlgn="auto">
              <a:spcAft>
                <a:spcPts val="0"/>
              </a:spcAft>
              <a:defRPr/>
            </a:pPr>
            <a:r>
              <a:rPr lang="ru-RU" sz="2700" b="1" dirty="0" smtClean="0">
                <a:solidFill>
                  <a:schemeClr val="tx2">
                    <a:satMod val="130000"/>
                  </a:schemeClr>
                </a:solidFill>
              </a:rPr>
              <a:t>Зависимость между плоским углом при вершине правильной пирамиды и углом при боковом ребре </a:t>
            </a:r>
            <a:r>
              <a:rPr lang="ru-RU" u="sng" dirty="0" smtClean="0">
                <a:solidFill>
                  <a:schemeClr val="tx2">
                    <a:satMod val="130000"/>
                  </a:schemeClr>
                </a:solidFill>
              </a:rPr>
              <a:t/>
            </a:r>
            <a:br>
              <a:rPr lang="ru-RU" u="sng" dirty="0" smtClean="0">
                <a:solidFill>
                  <a:schemeClr val="tx2">
                    <a:satMod val="130000"/>
                  </a:schemeClr>
                </a:solidFill>
              </a:rPr>
            </a:br>
            <a:endParaRPr lang="ru-RU" dirty="0">
              <a:solidFill>
                <a:schemeClr val="tx2">
                  <a:satMod val="130000"/>
                </a:schemeClr>
              </a:solidFill>
            </a:endParaRPr>
          </a:p>
        </p:txBody>
      </p:sp>
      <p:pic>
        <p:nvPicPr>
          <p:cNvPr id="2053" name="Рисунок 2"/>
          <p:cNvPicPr>
            <a:picLocks noChangeAspect="1" noChangeArrowheads="1"/>
          </p:cNvPicPr>
          <p:nvPr/>
        </p:nvPicPr>
        <p:blipFill>
          <a:blip r:embed="rId3" cstate="print"/>
          <a:srcRect/>
          <a:stretch>
            <a:fillRect/>
          </a:stretch>
        </p:blipFill>
        <p:spPr bwMode="auto">
          <a:xfrm>
            <a:off x="1214438" y="1643063"/>
            <a:ext cx="3714750" cy="3000375"/>
          </a:xfrm>
          <a:prstGeom prst="rect">
            <a:avLst/>
          </a:prstGeom>
          <a:noFill/>
          <a:ln w="9525">
            <a:noFill/>
            <a:miter lim="800000"/>
            <a:headEnd/>
            <a:tailEnd/>
          </a:ln>
        </p:spPr>
      </p:pic>
      <p:graphicFrame>
        <p:nvGraphicFramePr>
          <p:cNvPr id="20482" name="Object 2"/>
          <p:cNvGraphicFramePr>
            <a:graphicFrameLocks noChangeAspect="1"/>
          </p:cNvGraphicFramePr>
          <p:nvPr/>
        </p:nvGraphicFramePr>
        <p:xfrm>
          <a:off x="4286250" y="4572000"/>
          <a:ext cx="4286250" cy="1304925"/>
        </p:xfrm>
        <a:graphic>
          <a:graphicData uri="http://schemas.openxmlformats.org/presentationml/2006/ole">
            <p:oleObj spid="_x0000_s2050" name="Формула" r:id="rId4" imgW="2501640" imgH="761760" progId="Equation.3">
              <p:embed/>
            </p:oleObj>
          </a:graphicData>
        </a:graphic>
      </p:graphicFrame>
      <p:sp>
        <p:nvSpPr>
          <p:cNvPr id="6" name="Прямоугольник 5"/>
          <p:cNvSpPr/>
          <p:nvPr/>
        </p:nvSpPr>
        <p:spPr>
          <a:xfrm>
            <a:off x="5857875" y="1714500"/>
            <a:ext cx="1500188" cy="2857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CDM</a:t>
            </a:r>
            <a:endParaRPr lang="ru-RU" dirty="0">
              <a:latin typeface="Times New Roman" pitchFamily="18" charset="0"/>
              <a:cs typeface="Times New Roman" pitchFamily="18" charset="0"/>
            </a:endParaRPr>
          </a:p>
        </p:txBody>
      </p:sp>
      <p:sp>
        <p:nvSpPr>
          <p:cNvPr id="7" name="Прямоугольник 6"/>
          <p:cNvSpPr/>
          <p:nvPr/>
        </p:nvSpPr>
        <p:spPr>
          <a:xfrm>
            <a:off x="5000625" y="2428875"/>
            <a:ext cx="3286125" cy="35718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latin typeface="Times New Roman" pitchFamily="18" charset="0"/>
                <a:cs typeface="Times New Roman" pitchFamily="18" charset="0"/>
              </a:rPr>
              <a:t>CD              DM             MO</a:t>
            </a:r>
            <a:endParaRPr lang="ru-RU" dirty="0">
              <a:latin typeface="Times New Roman" pitchFamily="18" charset="0"/>
              <a:cs typeface="Times New Roman" pitchFamily="18" charset="0"/>
            </a:endParaRPr>
          </a:p>
        </p:txBody>
      </p:sp>
      <p:sp>
        <p:nvSpPr>
          <p:cNvPr id="8" name="Прямоугольник 7"/>
          <p:cNvSpPr/>
          <p:nvPr/>
        </p:nvSpPr>
        <p:spPr>
          <a:xfrm>
            <a:off x="5000625" y="3286125"/>
            <a:ext cx="1214438" cy="35718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CDM</a:t>
            </a:r>
            <a:endParaRPr lang="ru-RU" dirty="0">
              <a:latin typeface="Times New Roman" pitchFamily="18" charset="0"/>
              <a:cs typeface="Times New Roman" pitchFamily="18" charset="0"/>
            </a:endParaRPr>
          </a:p>
        </p:txBody>
      </p:sp>
      <p:sp>
        <p:nvSpPr>
          <p:cNvPr id="9" name="Прямоугольник 8"/>
          <p:cNvSpPr/>
          <p:nvPr/>
        </p:nvSpPr>
        <p:spPr>
          <a:xfrm>
            <a:off x="7072313" y="3286125"/>
            <a:ext cx="1214437" cy="35718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CMB</a:t>
            </a:r>
            <a:endParaRPr lang="ru-RU" dirty="0">
              <a:latin typeface="Times New Roman" pitchFamily="18" charset="0"/>
              <a:cs typeface="Times New Roman" pitchFamily="18" charset="0"/>
            </a:endParaRPr>
          </a:p>
        </p:txBody>
      </p:sp>
      <p:sp>
        <p:nvSpPr>
          <p:cNvPr id="10" name="Овал 9"/>
          <p:cNvSpPr/>
          <p:nvPr/>
        </p:nvSpPr>
        <p:spPr>
          <a:xfrm>
            <a:off x="6215063" y="4000500"/>
            <a:ext cx="928687" cy="357188"/>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latin typeface="Times New Roman" pitchFamily="18" charset="0"/>
                <a:cs typeface="Times New Roman" pitchFamily="18" charset="0"/>
              </a:rPr>
              <a:t>CB</a:t>
            </a:r>
            <a:endParaRPr lang="ru-RU" dirty="0">
              <a:latin typeface="Times New Roman" pitchFamily="18" charset="0"/>
              <a:cs typeface="Times New Roman" pitchFamily="18" charset="0"/>
            </a:endParaRPr>
          </a:p>
        </p:txBody>
      </p:sp>
      <p:cxnSp>
        <p:nvCxnSpPr>
          <p:cNvPr id="11" name="Прямая со стрелкой 10"/>
          <p:cNvCxnSpPr/>
          <p:nvPr/>
        </p:nvCxnSpPr>
        <p:spPr>
          <a:xfrm rot="10800000" flipV="1">
            <a:off x="5500694" y="2000240"/>
            <a:ext cx="785818"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2" name="Прямая со стрелкой 11"/>
          <p:cNvCxnSpPr/>
          <p:nvPr/>
        </p:nvCxnSpPr>
        <p:spPr>
          <a:xfrm>
            <a:off x="7000892" y="2000240"/>
            <a:ext cx="642942"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3" name="Прямая со стрелкой 12"/>
          <p:cNvCxnSpPr>
            <a:stCxn id="6" idx="2"/>
          </p:cNvCxnSpPr>
          <p:nvPr/>
        </p:nvCxnSpPr>
        <p:spPr>
          <a:xfrm rot="5400000">
            <a:off x="6393669" y="2214554"/>
            <a:ext cx="428629"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4" name="Прямая со стрелкой 13"/>
          <p:cNvCxnSpPr/>
          <p:nvPr/>
        </p:nvCxnSpPr>
        <p:spPr>
          <a:xfrm rot="5400000">
            <a:off x="5250661" y="3036091"/>
            <a:ext cx="500066"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 name="Прямая со стрелкой 14"/>
          <p:cNvCxnSpPr/>
          <p:nvPr/>
        </p:nvCxnSpPr>
        <p:spPr>
          <a:xfrm rot="5400000">
            <a:off x="7536677" y="3036091"/>
            <a:ext cx="500066"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6" name="Прямая со стрелкой 15"/>
          <p:cNvCxnSpPr/>
          <p:nvPr/>
        </p:nvCxnSpPr>
        <p:spPr>
          <a:xfrm>
            <a:off x="5357818" y="3714752"/>
            <a:ext cx="928694"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7" name="Прямая со стрелкой 16"/>
          <p:cNvCxnSpPr>
            <a:endCxn id="10" idx="6"/>
          </p:cNvCxnSpPr>
          <p:nvPr/>
        </p:nvCxnSpPr>
        <p:spPr>
          <a:xfrm rot="10800000" flipV="1">
            <a:off x="7143768" y="3714751"/>
            <a:ext cx="785818" cy="46434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aphicFrame>
        <p:nvGraphicFramePr>
          <p:cNvPr id="20483" name="Object 3"/>
          <p:cNvGraphicFramePr>
            <a:graphicFrameLocks noChangeAspect="1"/>
          </p:cNvGraphicFramePr>
          <p:nvPr/>
        </p:nvGraphicFramePr>
        <p:xfrm>
          <a:off x="2143125" y="5643563"/>
          <a:ext cx="1739900" cy="1000125"/>
        </p:xfrm>
        <a:graphic>
          <a:graphicData uri="http://schemas.openxmlformats.org/presentationml/2006/ole">
            <p:oleObj spid="_x0000_s2051" name="Формула" r:id="rId5" imgW="1015920" imgH="58392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20482"/>
                                        </p:tgtEl>
                                        <p:attrNameLst>
                                          <p:attrName>style.visibility</p:attrName>
                                        </p:attrNameLst>
                                      </p:cBhvr>
                                      <p:to>
                                        <p:strVal val="visible"/>
                                      </p:to>
                                    </p:set>
                                    <p:animEffect transition="in" filter="blinds(horizontal)">
                                      <p:cBhvr>
                                        <p:cTn id="43" dur="500"/>
                                        <p:tgtEl>
                                          <p:spTgt spid="20482"/>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20483"/>
                                        </p:tgtEl>
                                        <p:attrNameLst>
                                          <p:attrName>style.visibility</p:attrName>
                                        </p:attrNameLst>
                                      </p:cBhvr>
                                      <p:to>
                                        <p:strVal val="visible"/>
                                      </p:to>
                                    </p:set>
                                    <p:animEffect transition="in" filter="blinds(horizontal)">
                                      <p:cBhvr>
                                        <p:cTn id="48"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57438" y="142875"/>
            <a:ext cx="5214937" cy="846138"/>
          </a:xfrm>
        </p:spPr>
        <p:txBody>
          <a:bodyPr/>
          <a:lstStyle/>
          <a:p>
            <a:pPr fontAlgn="auto">
              <a:spcAft>
                <a:spcPts val="0"/>
              </a:spcAft>
              <a:defRPr/>
            </a:pPr>
            <a:r>
              <a:rPr lang="ru-RU" dirty="0" smtClean="0">
                <a:solidFill>
                  <a:schemeClr val="tx2">
                    <a:satMod val="130000"/>
                  </a:schemeClr>
                </a:solidFill>
              </a:rPr>
              <a:t>РАБОТА В ГРУППАХ</a:t>
            </a:r>
            <a:endParaRPr lang="ru-RU" dirty="0">
              <a:solidFill>
                <a:schemeClr val="tx2">
                  <a:satMod val="130000"/>
                </a:schemeClr>
              </a:solidFill>
            </a:endParaRPr>
          </a:p>
        </p:txBody>
      </p:sp>
      <p:graphicFrame>
        <p:nvGraphicFramePr>
          <p:cNvPr id="3" name="Таблица 2"/>
          <p:cNvGraphicFramePr>
            <a:graphicFrameLocks noGrp="1"/>
          </p:cNvGraphicFramePr>
          <p:nvPr/>
        </p:nvGraphicFramePr>
        <p:xfrm>
          <a:off x="1000125" y="1000125"/>
          <a:ext cx="7500938" cy="4356100"/>
        </p:xfrm>
        <a:graphic>
          <a:graphicData uri="http://schemas.openxmlformats.org/drawingml/2006/table">
            <a:tbl>
              <a:tblPr>
                <a:tableStyleId>{5DA37D80-6434-44D0-A028-1B22A696006F}</a:tableStyleId>
              </a:tblPr>
              <a:tblGrid>
                <a:gridCol w="2428638"/>
                <a:gridCol w="2428638"/>
                <a:gridCol w="2643714"/>
              </a:tblGrid>
              <a:tr h="428628">
                <a:tc>
                  <a:txBody>
                    <a:bodyPr/>
                    <a:lstStyle/>
                    <a:p>
                      <a:pPr algn="ctr">
                        <a:lnSpc>
                          <a:spcPct val="115000"/>
                        </a:lnSpc>
                        <a:spcAft>
                          <a:spcPts val="0"/>
                        </a:spcAft>
                      </a:pPr>
                      <a:r>
                        <a:rPr lang="ru-RU" sz="1600" dirty="0"/>
                        <a:t>Переходы</a:t>
                      </a: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r>
                        <a:rPr lang="en-US" sz="1600" dirty="0"/>
                        <a:t>N=3</a:t>
                      </a: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r>
                        <a:rPr lang="en-US" sz="1600" dirty="0"/>
                        <a:t>N=4</a:t>
                      </a:r>
                      <a:endParaRPr lang="ru-RU" sz="1100" dirty="0">
                        <a:solidFill>
                          <a:srgbClr val="5F497A"/>
                        </a:solidFill>
                        <a:latin typeface="Calibri"/>
                        <a:ea typeface="Times New Roman"/>
                        <a:cs typeface="Times New Roman"/>
                      </a:endParaRPr>
                    </a:p>
                  </a:txBody>
                  <a:tcPr marL="68580" marR="68580" marT="0" marB="0"/>
                </a:tc>
              </a:tr>
              <a:tr h="533713">
                <a:tc gridSpan="3">
                  <a:txBody>
                    <a:bodyPr/>
                    <a:lstStyle/>
                    <a:p>
                      <a:pPr algn="ctr">
                        <a:lnSpc>
                          <a:spcPct val="115000"/>
                        </a:lnSpc>
                        <a:spcAft>
                          <a:spcPts val="0"/>
                        </a:spcAft>
                      </a:pPr>
                      <a:r>
                        <a:rPr lang="ru-RU" sz="1200" dirty="0"/>
                        <a:t>Зависимость между плоским углом при вершине правильной пирамиды и углом между боковым ребром и  плоскостью основания</a:t>
                      </a:r>
                      <a:endParaRPr lang="ru-RU" sz="1100" dirty="0">
                        <a:solidFill>
                          <a:srgbClr val="5F497A"/>
                        </a:solidFill>
                        <a:latin typeface="Calibri"/>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r>
              <a:tr h="958941">
                <a:tc>
                  <a:txBody>
                    <a:bodyPr/>
                    <a:lstStyle/>
                    <a:p>
                      <a:pPr algn="ctr">
                        <a:lnSpc>
                          <a:spcPct val="115000"/>
                        </a:lnSpc>
                        <a:spcAft>
                          <a:spcPts val="0"/>
                        </a:spcAft>
                      </a:pP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ysClr val="windowText" lastClr="000000"/>
                        </a:solidFill>
                        <a:latin typeface="Times New Roman"/>
                        <a:ea typeface="Times New Roman"/>
                        <a:cs typeface="Times New Roman"/>
                      </a:endParaRPr>
                    </a:p>
                  </a:txBody>
                  <a:tcPr marL="68580" marR="68580" marT="0" marB="0"/>
                </a:tc>
                <a:tc>
                  <a:txBody>
                    <a:bodyPr/>
                    <a:lstStyle/>
                    <a:p>
                      <a:pPr algn="ctr">
                        <a:lnSpc>
                          <a:spcPct val="115000"/>
                        </a:lnSpc>
                        <a:spcAft>
                          <a:spcPts val="0"/>
                        </a:spcAft>
                      </a:pPr>
                      <a:endParaRPr lang="ru-RU" sz="1600">
                        <a:solidFill>
                          <a:srgbClr val="5F497A"/>
                        </a:solidFill>
                        <a:latin typeface="Times New Roman"/>
                        <a:ea typeface="Times New Roman"/>
                        <a:cs typeface="Times New Roman"/>
                      </a:endParaRPr>
                    </a:p>
                  </a:txBody>
                  <a:tcPr marL="68580" marR="68580" marT="0" marB="0"/>
                </a:tc>
              </a:tr>
              <a:tr h="363477">
                <a:tc gridSpan="3">
                  <a:txBody>
                    <a:bodyPr/>
                    <a:lstStyle/>
                    <a:p>
                      <a:pPr algn="ctr">
                        <a:lnSpc>
                          <a:spcPct val="115000"/>
                        </a:lnSpc>
                        <a:spcAft>
                          <a:spcPts val="0"/>
                        </a:spcAft>
                      </a:pPr>
                      <a:r>
                        <a:rPr lang="ru-RU" sz="1200" dirty="0"/>
                        <a:t>Зависимость между плоским углом при вершине правильной пирамиды и углом при ребре основания</a:t>
                      </a:r>
                      <a:endParaRPr lang="ru-RU" sz="1100" dirty="0">
                        <a:solidFill>
                          <a:srgbClr val="5F497A"/>
                        </a:solidFill>
                        <a:latin typeface="Calibri"/>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r>
              <a:tr h="928694">
                <a:tc>
                  <a:txBody>
                    <a:bodyPr/>
                    <a:lstStyle/>
                    <a:p>
                      <a:pPr algn="ctr">
                        <a:lnSpc>
                          <a:spcPct val="115000"/>
                        </a:lnSpc>
                        <a:spcAft>
                          <a:spcPts val="0"/>
                        </a:spcAft>
                      </a:pPr>
                      <a:endParaRPr lang="ru-RU" sz="110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rgbClr val="5F497A"/>
                        </a:solidFill>
                        <a:latin typeface="Times New Roman"/>
                        <a:ea typeface="Times New Roman"/>
                        <a:cs typeface="Times New Roman"/>
                      </a:endParaRPr>
                    </a:p>
                  </a:txBody>
                  <a:tcPr marL="68580" marR="68580" marT="0" marB="0"/>
                </a:tc>
                <a:tc>
                  <a:txBody>
                    <a:bodyPr/>
                    <a:lstStyle/>
                    <a:p>
                      <a:pPr algn="ctr">
                        <a:lnSpc>
                          <a:spcPct val="115000"/>
                        </a:lnSpc>
                        <a:spcAft>
                          <a:spcPts val="0"/>
                        </a:spcAft>
                      </a:pPr>
                      <a:endParaRPr lang="ru-RU" sz="1600">
                        <a:solidFill>
                          <a:srgbClr val="5F497A"/>
                        </a:solidFill>
                        <a:latin typeface="Times New Roman"/>
                        <a:ea typeface="Times New Roman"/>
                        <a:cs typeface="Times New Roman"/>
                      </a:endParaRPr>
                    </a:p>
                  </a:txBody>
                  <a:tcPr marL="68580" marR="68580" marT="0" marB="0"/>
                </a:tc>
              </a:tr>
              <a:tr h="285752">
                <a:tc gridSpan="3">
                  <a:txBody>
                    <a:bodyPr/>
                    <a:lstStyle/>
                    <a:p>
                      <a:pPr algn="ctr">
                        <a:lnSpc>
                          <a:spcPct val="115000"/>
                        </a:lnSpc>
                        <a:spcAft>
                          <a:spcPts val="0"/>
                        </a:spcAft>
                      </a:pPr>
                      <a:r>
                        <a:rPr lang="ru-RU" sz="1200"/>
                        <a:t>Зависимость между плоским углом при вершине правильной пирамиды и углом при боковом ребре</a:t>
                      </a:r>
                      <a:endParaRPr lang="ru-RU" sz="1100">
                        <a:solidFill>
                          <a:srgbClr val="5F497A"/>
                        </a:solidFill>
                        <a:latin typeface="Calibri"/>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r>
              <a:tr h="857256">
                <a:tc>
                  <a:txBody>
                    <a:bodyPr/>
                    <a:lstStyle/>
                    <a:p>
                      <a:pPr algn="ctr">
                        <a:lnSpc>
                          <a:spcPct val="115000"/>
                        </a:lnSpc>
                        <a:spcAft>
                          <a:spcPts val="0"/>
                        </a:spcAft>
                      </a:pP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rgbClr val="5F497A"/>
                        </a:solidFill>
                        <a:latin typeface="Times New Roman"/>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rgbClr val="5F497A"/>
                        </a:solidFill>
                        <a:latin typeface="Times New Roman"/>
                        <a:ea typeface="Times New Roman"/>
                        <a:cs typeface="Times New Roman"/>
                      </a:endParaRPr>
                    </a:p>
                  </a:txBody>
                  <a:tcPr marL="68580" marR="68580" marT="0" marB="0"/>
                </a:tc>
              </a:tr>
            </a:tbl>
          </a:graphicData>
        </a:graphic>
      </p:graphicFrame>
      <p:pic>
        <p:nvPicPr>
          <p:cNvPr id="20517" name="Рисунок 2"/>
          <p:cNvPicPr>
            <a:picLocks noChangeAspect="1" noChangeArrowheads="1"/>
          </p:cNvPicPr>
          <p:nvPr/>
        </p:nvPicPr>
        <p:blipFill>
          <a:blip r:embed="rId2" cstate="print"/>
          <a:srcRect/>
          <a:stretch>
            <a:fillRect/>
          </a:stretch>
        </p:blipFill>
        <p:spPr bwMode="auto">
          <a:xfrm>
            <a:off x="1285875" y="2000250"/>
            <a:ext cx="1590675" cy="866775"/>
          </a:xfrm>
          <a:prstGeom prst="rect">
            <a:avLst/>
          </a:prstGeom>
          <a:noFill/>
          <a:ln w="9525">
            <a:noFill/>
            <a:miter lim="800000"/>
            <a:headEnd/>
            <a:tailEnd/>
          </a:ln>
        </p:spPr>
      </p:pic>
      <p:pic>
        <p:nvPicPr>
          <p:cNvPr id="20518" name="Рисунок 5"/>
          <p:cNvPicPr>
            <a:picLocks noChangeAspect="1" noChangeArrowheads="1"/>
          </p:cNvPicPr>
          <p:nvPr/>
        </p:nvPicPr>
        <p:blipFill>
          <a:blip r:embed="rId3" cstate="print"/>
          <a:srcRect/>
          <a:stretch>
            <a:fillRect/>
          </a:stretch>
        </p:blipFill>
        <p:spPr bwMode="auto">
          <a:xfrm>
            <a:off x="6786563" y="5715000"/>
            <a:ext cx="1514475" cy="952500"/>
          </a:xfrm>
          <a:prstGeom prst="rect">
            <a:avLst/>
          </a:prstGeom>
          <a:noFill/>
          <a:ln w="9525">
            <a:noFill/>
            <a:miter lim="800000"/>
            <a:headEnd/>
            <a:tailEnd/>
          </a:ln>
        </p:spPr>
      </p:pic>
      <p:pic>
        <p:nvPicPr>
          <p:cNvPr id="20519" name="Рисунок 6"/>
          <p:cNvPicPr>
            <a:picLocks noChangeAspect="1" noChangeArrowheads="1"/>
          </p:cNvPicPr>
          <p:nvPr/>
        </p:nvPicPr>
        <p:blipFill>
          <a:blip r:embed="rId4" cstate="print"/>
          <a:srcRect/>
          <a:stretch>
            <a:fillRect/>
          </a:stretch>
        </p:blipFill>
        <p:spPr bwMode="auto">
          <a:xfrm>
            <a:off x="4214813" y="5715000"/>
            <a:ext cx="1562100" cy="581025"/>
          </a:xfrm>
          <a:prstGeom prst="rect">
            <a:avLst/>
          </a:prstGeom>
          <a:noFill/>
          <a:ln w="9525">
            <a:noFill/>
            <a:miter lim="800000"/>
            <a:headEnd/>
            <a:tailEnd/>
          </a:ln>
        </p:spPr>
      </p:pic>
      <p:pic>
        <p:nvPicPr>
          <p:cNvPr id="20520" name="Рисунок 3"/>
          <p:cNvPicPr>
            <a:picLocks noChangeAspect="1" noChangeArrowheads="1"/>
          </p:cNvPicPr>
          <p:nvPr/>
        </p:nvPicPr>
        <p:blipFill>
          <a:blip r:embed="rId5" cstate="print">
            <a:lum bright="-12000" contrast="36000"/>
          </a:blip>
          <a:srcRect/>
          <a:stretch>
            <a:fillRect/>
          </a:stretch>
        </p:blipFill>
        <p:spPr bwMode="auto">
          <a:xfrm>
            <a:off x="1285875" y="3357563"/>
            <a:ext cx="1643063" cy="785812"/>
          </a:xfrm>
          <a:prstGeom prst="rect">
            <a:avLst/>
          </a:prstGeom>
          <a:noFill/>
          <a:ln w="9525">
            <a:noFill/>
            <a:miter lim="800000"/>
            <a:headEnd/>
            <a:tailEnd/>
          </a:ln>
        </p:spPr>
      </p:pic>
      <p:pic>
        <p:nvPicPr>
          <p:cNvPr id="20521" name="Рисунок 7"/>
          <p:cNvPicPr>
            <a:picLocks noChangeAspect="1" noChangeArrowheads="1"/>
          </p:cNvPicPr>
          <p:nvPr/>
        </p:nvPicPr>
        <p:blipFill>
          <a:blip r:embed="rId6" cstate="print"/>
          <a:srcRect/>
          <a:stretch>
            <a:fillRect/>
          </a:stretch>
        </p:blipFill>
        <p:spPr bwMode="auto">
          <a:xfrm>
            <a:off x="357188" y="5572125"/>
            <a:ext cx="1276350" cy="962025"/>
          </a:xfrm>
          <a:prstGeom prst="rect">
            <a:avLst/>
          </a:prstGeom>
          <a:noFill/>
          <a:ln w="9525">
            <a:noFill/>
            <a:miter lim="800000"/>
            <a:headEnd/>
            <a:tailEnd/>
          </a:ln>
        </p:spPr>
      </p:pic>
      <p:pic>
        <p:nvPicPr>
          <p:cNvPr id="20522" name="Рисунок 8"/>
          <p:cNvPicPr>
            <a:picLocks noChangeAspect="1" noChangeArrowheads="1"/>
          </p:cNvPicPr>
          <p:nvPr/>
        </p:nvPicPr>
        <p:blipFill>
          <a:blip r:embed="rId7" cstate="print"/>
          <a:srcRect/>
          <a:stretch>
            <a:fillRect/>
          </a:stretch>
        </p:blipFill>
        <p:spPr bwMode="auto">
          <a:xfrm>
            <a:off x="6357938" y="3500438"/>
            <a:ext cx="1214437" cy="611187"/>
          </a:xfrm>
          <a:prstGeom prst="rect">
            <a:avLst/>
          </a:prstGeom>
          <a:noFill/>
          <a:ln w="9525">
            <a:noFill/>
            <a:miter lim="800000"/>
            <a:headEnd/>
            <a:tailEnd/>
          </a:ln>
        </p:spPr>
      </p:pic>
      <p:pic>
        <p:nvPicPr>
          <p:cNvPr id="20523" name="Рисунок 4"/>
          <p:cNvPicPr>
            <a:picLocks noChangeAspect="1" noChangeArrowheads="1"/>
          </p:cNvPicPr>
          <p:nvPr/>
        </p:nvPicPr>
        <p:blipFill>
          <a:blip r:embed="rId8" cstate="print">
            <a:lum bright="-6000" contrast="30000"/>
          </a:blip>
          <a:srcRect/>
          <a:stretch>
            <a:fillRect/>
          </a:stretch>
        </p:blipFill>
        <p:spPr bwMode="auto">
          <a:xfrm>
            <a:off x="1214438" y="4500563"/>
            <a:ext cx="1695450" cy="800100"/>
          </a:xfrm>
          <a:prstGeom prst="rect">
            <a:avLst/>
          </a:prstGeom>
          <a:noFill/>
          <a:ln w="9525">
            <a:noFill/>
            <a:miter lim="800000"/>
            <a:headEnd/>
            <a:tailEnd/>
          </a:ln>
        </p:spPr>
      </p:pic>
      <p:pic>
        <p:nvPicPr>
          <p:cNvPr id="20524" name="Рисунок 9"/>
          <p:cNvPicPr>
            <a:picLocks noChangeAspect="1" noChangeArrowheads="1"/>
          </p:cNvPicPr>
          <p:nvPr/>
        </p:nvPicPr>
        <p:blipFill>
          <a:blip r:embed="rId9" cstate="print"/>
          <a:srcRect/>
          <a:stretch>
            <a:fillRect/>
          </a:stretch>
        </p:blipFill>
        <p:spPr bwMode="auto">
          <a:xfrm>
            <a:off x="3857625" y="4643438"/>
            <a:ext cx="1500188" cy="720725"/>
          </a:xfrm>
          <a:prstGeom prst="rect">
            <a:avLst/>
          </a:prstGeom>
          <a:noFill/>
          <a:ln w="9525">
            <a:noFill/>
            <a:miter lim="800000"/>
            <a:headEnd/>
            <a:tailEnd/>
          </a:ln>
        </p:spPr>
      </p:pic>
      <p:pic>
        <p:nvPicPr>
          <p:cNvPr id="20525" name="Рисунок 11"/>
          <p:cNvPicPr>
            <a:picLocks noChangeAspect="1" noChangeArrowheads="1"/>
          </p:cNvPicPr>
          <p:nvPr/>
        </p:nvPicPr>
        <p:blipFill>
          <a:blip r:embed="rId10" cstate="print"/>
          <a:srcRect/>
          <a:stretch>
            <a:fillRect/>
          </a:stretch>
        </p:blipFill>
        <p:spPr bwMode="auto">
          <a:xfrm>
            <a:off x="2214563" y="5643563"/>
            <a:ext cx="1381125" cy="866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57438" y="142875"/>
            <a:ext cx="5214937" cy="846138"/>
          </a:xfrm>
        </p:spPr>
        <p:txBody>
          <a:bodyPr/>
          <a:lstStyle/>
          <a:p>
            <a:pPr fontAlgn="auto">
              <a:spcAft>
                <a:spcPts val="0"/>
              </a:spcAft>
              <a:defRPr/>
            </a:pPr>
            <a:r>
              <a:rPr lang="ru-RU" dirty="0" smtClean="0">
                <a:solidFill>
                  <a:schemeClr val="tx2">
                    <a:satMod val="130000"/>
                  </a:schemeClr>
                </a:solidFill>
              </a:rPr>
              <a:t>РАБОТА В ГРУППАХ</a:t>
            </a:r>
            <a:endParaRPr lang="ru-RU" dirty="0">
              <a:solidFill>
                <a:schemeClr val="tx2">
                  <a:satMod val="130000"/>
                </a:schemeClr>
              </a:solidFill>
            </a:endParaRPr>
          </a:p>
        </p:txBody>
      </p:sp>
      <p:graphicFrame>
        <p:nvGraphicFramePr>
          <p:cNvPr id="3" name="Таблица 2"/>
          <p:cNvGraphicFramePr>
            <a:graphicFrameLocks noGrp="1"/>
          </p:cNvGraphicFramePr>
          <p:nvPr/>
        </p:nvGraphicFramePr>
        <p:xfrm>
          <a:off x="1000125" y="1000125"/>
          <a:ext cx="7500938" cy="4643438"/>
        </p:xfrm>
        <a:graphic>
          <a:graphicData uri="http://schemas.openxmlformats.org/drawingml/2006/table">
            <a:tbl>
              <a:tblPr>
                <a:tableStyleId>{5DA37D80-6434-44D0-A028-1B22A696006F}</a:tableStyleId>
              </a:tblPr>
              <a:tblGrid>
                <a:gridCol w="2428638"/>
                <a:gridCol w="2428638"/>
                <a:gridCol w="2643714"/>
              </a:tblGrid>
              <a:tr h="456867">
                <a:tc>
                  <a:txBody>
                    <a:bodyPr/>
                    <a:lstStyle/>
                    <a:p>
                      <a:pPr algn="ctr">
                        <a:lnSpc>
                          <a:spcPct val="115000"/>
                        </a:lnSpc>
                        <a:spcAft>
                          <a:spcPts val="0"/>
                        </a:spcAft>
                      </a:pPr>
                      <a:r>
                        <a:rPr lang="ru-RU" sz="1600" dirty="0"/>
                        <a:t>Переходы</a:t>
                      </a: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r>
                        <a:rPr lang="en-US" sz="1600" dirty="0"/>
                        <a:t>N=3</a:t>
                      </a: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r>
                        <a:rPr lang="en-US" sz="1600" dirty="0"/>
                        <a:t>N=4</a:t>
                      </a:r>
                      <a:endParaRPr lang="ru-RU" sz="1100" dirty="0">
                        <a:solidFill>
                          <a:srgbClr val="5F497A"/>
                        </a:solidFill>
                        <a:latin typeface="Calibri"/>
                        <a:ea typeface="Times New Roman"/>
                        <a:cs typeface="Times New Roman"/>
                      </a:endParaRPr>
                    </a:p>
                  </a:txBody>
                  <a:tcPr marL="68580" marR="68580" marT="0" marB="0"/>
                </a:tc>
              </a:tr>
              <a:tr h="568875">
                <a:tc gridSpan="3">
                  <a:txBody>
                    <a:bodyPr/>
                    <a:lstStyle/>
                    <a:p>
                      <a:pPr algn="ctr">
                        <a:lnSpc>
                          <a:spcPct val="115000"/>
                        </a:lnSpc>
                        <a:spcAft>
                          <a:spcPts val="0"/>
                        </a:spcAft>
                      </a:pPr>
                      <a:r>
                        <a:rPr lang="ru-RU" sz="1200" dirty="0"/>
                        <a:t>Зависимость между плоским углом при вершине правильной пирамиды и углом между боковым ребром и  плоскостью основания</a:t>
                      </a:r>
                      <a:endParaRPr lang="ru-RU" sz="1100" dirty="0">
                        <a:solidFill>
                          <a:srgbClr val="5F497A"/>
                        </a:solidFill>
                        <a:latin typeface="Calibri"/>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r>
              <a:tr h="1022117">
                <a:tc>
                  <a:txBody>
                    <a:bodyPr/>
                    <a:lstStyle/>
                    <a:p>
                      <a:pPr algn="ctr">
                        <a:lnSpc>
                          <a:spcPct val="115000"/>
                        </a:lnSpc>
                        <a:spcAft>
                          <a:spcPts val="0"/>
                        </a:spcAft>
                      </a:pP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ysClr val="windowText" lastClr="000000"/>
                        </a:solidFill>
                        <a:latin typeface="Times New Roman"/>
                        <a:ea typeface="Times New Roman"/>
                        <a:cs typeface="Times New Roman"/>
                      </a:endParaRPr>
                    </a:p>
                  </a:txBody>
                  <a:tcPr marL="68580" marR="68580" marT="0" marB="0"/>
                </a:tc>
                <a:tc>
                  <a:txBody>
                    <a:bodyPr/>
                    <a:lstStyle/>
                    <a:p>
                      <a:pPr algn="ctr">
                        <a:lnSpc>
                          <a:spcPct val="115000"/>
                        </a:lnSpc>
                        <a:spcAft>
                          <a:spcPts val="0"/>
                        </a:spcAft>
                      </a:pPr>
                      <a:endParaRPr lang="ru-RU" sz="1600">
                        <a:solidFill>
                          <a:srgbClr val="5F497A"/>
                        </a:solidFill>
                        <a:latin typeface="Times New Roman"/>
                        <a:ea typeface="Times New Roman"/>
                        <a:cs typeface="Times New Roman"/>
                      </a:endParaRPr>
                    </a:p>
                  </a:txBody>
                  <a:tcPr marL="68580" marR="68580" marT="0" marB="0"/>
                </a:tc>
              </a:tr>
              <a:tr h="387423">
                <a:tc gridSpan="3">
                  <a:txBody>
                    <a:bodyPr/>
                    <a:lstStyle/>
                    <a:p>
                      <a:pPr algn="ctr">
                        <a:lnSpc>
                          <a:spcPct val="115000"/>
                        </a:lnSpc>
                        <a:spcAft>
                          <a:spcPts val="0"/>
                        </a:spcAft>
                      </a:pPr>
                      <a:r>
                        <a:rPr lang="ru-RU" sz="1200" dirty="0"/>
                        <a:t>Зависимость между плоским углом при вершине правильной пирамиды и углом при ребре основания</a:t>
                      </a:r>
                      <a:endParaRPr lang="ru-RU" sz="1100" dirty="0">
                        <a:solidFill>
                          <a:srgbClr val="5F497A"/>
                        </a:solidFill>
                        <a:latin typeface="Calibri"/>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r>
              <a:tr h="989878">
                <a:tc>
                  <a:txBody>
                    <a:bodyPr/>
                    <a:lstStyle/>
                    <a:p>
                      <a:pPr algn="ctr">
                        <a:lnSpc>
                          <a:spcPct val="115000"/>
                        </a:lnSpc>
                        <a:spcAft>
                          <a:spcPts val="0"/>
                        </a:spcAft>
                      </a:pP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rgbClr val="5F497A"/>
                        </a:solidFill>
                        <a:latin typeface="Times New Roman"/>
                        <a:ea typeface="Times New Roman"/>
                        <a:cs typeface="Times New Roman"/>
                      </a:endParaRPr>
                    </a:p>
                  </a:txBody>
                  <a:tcPr marL="68580" marR="68580" marT="0" marB="0"/>
                </a:tc>
                <a:tc>
                  <a:txBody>
                    <a:bodyPr/>
                    <a:lstStyle/>
                    <a:p>
                      <a:pPr algn="ctr">
                        <a:lnSpc>
                          <a:spcPct val="115000"/>
                        </a:lnSpc>
                        <a:spcAft>
                          <a:spcPts val="0"/>
                        </a:spcAft>
                      </a:pPr>
                      <a:endParaRPr lang="ru-RU" sz="1600">
                        <a:solidFill>
                          <a:srgbClr val="5F497A"/>
                        </a:solidFill>
                        <a:latin typeface="Times New Roman"/>
                        <a:ea typeface="Times New Roman"/>
                        <a:cs typeface="Times New Roman"/>
                      </a:endParaRPr>
                    </a:p>
                  </a:txBody>
                  <a:tcPr marL="68580" marR="68580" marT="0" marB="0"/>
                </a:tc>
              </a:tr>
              <a:tr h="304578">
                <a:tc gridSpan="3">
                  <a:txBody>
                    <a:bodyPr/>
                    <a:lstStyle/>
                    <a:p>
                      <a:pPr algn="ctr">
                        <a:lnSpc>
                          <a:spcPct val="115000"/>
                        </a:lnSpc>
                        <a:spcAft>
                          <a:spcPts val="0"/>
                        </a:spcAft>
                      </a:pPr>
                      <a:r>
                        <a:rPr lang="ru-RU" sz="1200"/>
                        <a:t>Зависимость между плоским углом при вершине правильной пирамиды и углом при боковом ребре</a:t>
                      </a:r>
                      <a:endParaRPr lang="ru-RU" sz="1100">
                        <a:solidFill>
                          <a:srgbClr val="5F497A"/>
                        </a:solidFill>
                        <a:latin typeface="Calibri"/>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r>
              <a:tr h="913733">
                <a:tc>
                  <a:txBody>
                    <a:bodyPr/>
                    <a:lstStyle/>
                    <a:p>
                      <a:pPr algn="ctr">
                        <a:lnSpc>
                          <a:spcPct val="115000"/>
                        </a:lnSpc>
                        <a:spcAft>
                          <a:spcPts val="0"/>
                        </a:spcAft>
                      </a:pPr>
                      <a:endParaRPr lang="ru-RU" sz="1100" dirty="0">
                        <a:solidFill>
                          <a:srgbClr val="5F497A"/>
                        </a:solidFill>
                        <a:latin typeface="Calibri"/>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rgbClr val="5F497A"/>
                        </a:solidFill>
                        <a:latin typeface="Times New Roman"/>
                        <a:ea typeface="Times New Roman"/>
                        <a:cs typeface="Times New Roman"/>
                      </a:endParaRPr>
                    </a:p>
                  </a:txBody>
                  <a:tcPr marL="68580" marR="68580" marT="0" marB="0"/>
                </a:tc>
                <a:tc>
                  <a:txBody>
                    <a:bodyPr/>
                    <a:lstStyle/>
                    <a:p>
                      <a:pPr algn="ctr">
                        <a:lnSpc>
                          <a:spcPct val="115000"/>
                        </a:lnSpc>
                        <a:spcAft>
                          <a:spcPts val="0"/>
                        </a:spcAft>
                      </a:pPr>
                      <a:endParaRPr lang="ru-RU" sz="1600" dirty="0">
                        <a:solidFill>
                          <a:srgbClr val="5F497A"/>
                        </a:solidFill>
                        <a:latin typeface="Times New Roman"/>
                        <a:ea typeface="Times New Roman"/>
                        <a:cs typeface="Times New Roman"/>
                      </a:endParaRPr>
                    </a:p>
                  </a:txBody>
                  <a:tcPr marL="68580" marR="68580" marT="0" marB="0"/>
                </a:tc>
              </a:tr>
            </a:tbl>
          </a:graphicData>
        </a:graphic>
      </p:graphicFrame>
      <p:pic>
        <p:nvPicPr>
          <p:cNvPr id="21541" name="Рисунок 2"/>
          <p:cNvPicPr>
            <a:picLocks noChangeAspect="1" noChangeArrowheads="1"/>
          </p:cNvPicPr>
          <p:nvPr/>
        </p:nvPicPr>
        <p:blipFill>
          <a:blip r:embed="rId2" cstate="print"/>
          <a:srcRect/>
          <a:stretch>
            <a:fillRect/>
          </a:stretch>
        </p:blipFill>
        <p:spPr bwMode="auto">
          <a:xfrm>
            <a:off x="1285875" y="2071688"/>
            <a:ext cx="1590675" cy="866775"/>
          </a:xfrm>
          <a:prstGeom prst="rect">
            <a:avLst/>
          </a:prstGeom>
          <a:noFill/>
          <a:ln w="9525">
            <a:noFill/>
            <a:miter lim="800000"/>
            <a:headEnd/>
            <a:tailEnd/>
          </a:ln>
        </p:spPr>
      </p:pic>
      <p:pic>
        <p:nvPicPr>
          <p:cNvPr id="21542" name="Рисунок 5"/>
          <p:cNvPicPr>
            <a:picLocks noChangeAspect="1" noChangeArrowheads="1"/>
          </p:cNvPicPr>
          <p:nvPr/>
        </p:nvPicPr>
        <p:blipFill>
          <a:blip r:embed="rId3" cstate="print"/>
          <a:srcRect/>
          <a:stretch>
            <a:fillRect/>
          </a:stretch>
        </p:blipFill>
        <p:spPr bwMode="auto">
          <a:xfrm>
            <a:off x="3643313" y="1928813"/>
            <a:ext cx="1514475" cy="952500"/>
          </a:xfrm>
          <a:prstGeom prst="rect">
            <a:avLst/>
          </a:prstGeom>
          <a:noFill/>
          <a:ln w="9525">
            <a:noFill/>
            <a:miter lim="800000"/>
            <a:headEnd/>
            <a:tailEnd/>
          </a:ln>
        </p:spPr>
      </p:pic>
      <p:pic>
        <p:nvPicPr>
          <p:cNvPr id="21543" name="Рисунок 6"/>
          <p:cNvPicPr>
            <a:picLocks noChangeAspect="1" noChangeArrowheads="1"/>
          </p:cNvPicPr>
          <p:nvPr/>
        </p:nvPicPr>
        <p:blipFill>
          <a:blip r:embed="rId4" cstate="print"/>
          <a:srcRect/>
          <a:stretch>
            <a:fillRect/>
          </a:stretch>
        </p:blipFill>
        <p:spPr bwMode="auto">
          <a:xfrm>
            <a:off x="6215063" y="2143125"/>
            <a:ext cx="1562100" cy="581025"/>
          </a:xfrm>
          <a:prstGeom prst="rect">
            <a:avLst/>
          </a:prstGeom>
          <a:noFill/>
          <a:ln w="9525">
            <a:noFill/>
            <a:miter lim="800000"/>
            <a:headEnd/>
            <a:tailEnd/>
          </a:ln>
        </p:spPr>
      </p:pic>
      <p:pic>
        <p:nvPicPr>
          <p:cNvPr id="21544" name="Рисунок 3"/>
          <p:cNvPicPr>
            <a:picLocks noChangeAspect="1" noChangeArrowheads="1"/>
          </p:cNvPicPr>
          <p:nvPr/>
        </p:nvPicPr>
        <p:blipFill>
          <a:blip r:embed="rId5" cstate="print">
            <a:lum bright="-12000" contrast="36000"/>
          </a:blip>
          <a:srcRect/>
          <a:stretch>
            <a:fillRect/>
          </a:stretch>
        </p:blipFill>
        <p:spPr bwMode="auto">
          <a:xfrm>
            <a:off x="1285875" y="3500438"/>
            <a:ext cx="1643063" cy="866775"/>
          </a:xfrm>
          <a:prstGeom prst="rect">
            <a:avLst/>
          </a:prstGeom>
          <a:noFill/>
          <a:ln w="9525">
            <a:noFill/>
            <a:miter lim="800000"/>
            <a:headEnd/>
            <a:tailEnd/>
          </a:ln>
        </p:spPr>
      </p:pic>
      <p:pic>
        <p:nvPicPr>
          <p:cNvPr id="21545" name="Рисунок 7"/>
          <p:cNvPicPr>
            <a:picLocks noChangeAspect="1" noChangeArrowheads="1"/>
          </p:cNvPicPr>
          <p:nvPr/>
        </p:nvPicPr>
        <p:blipFill>
          <a:blip r:embed="rId6" cstate="print"/>
          <a:srcRect/>
          <a:stretch>
            <a:fillRect/>
          </a:stretch>
        </p:blipFill>
        <p:spPr bwMode="auto">
          <a:xfrm>
            <a:off x="3786188" y="3429000"/>
            <a:ext cx="1276350" cy="890588"/>
          </a:xfrm>
          <a:prstGeom prst="rect">
            <a:avLst/>
          </a:prstGeom>
          <a:noFill/>
          <a:ln w="9525">
            <a:noFill/>
            <a:miter lim="800000"/>
            <a:headEnd/>
            <a:tailEnd/>
          </a:ln>
        </p:spPr>
      </p:pic>
      <p:pic>
        <p:nvPicPr>
          <p:cNvPr id="21546" name="Рисунок 8"/>
          <p:cNvPicPr>
            <a:picLocks noChangeAspect="1" noChangeArrowheads="1"/>
          </p:cNvPicPr>
          <p:nvPr/>
        </p:nvPicPr>
        <p:blipFill>
          <a:blip r:embed="rId7" cstate="print"/>
          <a:srcRect/>
          <a:stretch>
            <a:fillRect/>
          </a:stretch>
        </p:blipFill>
        <p:spPr bwMode="auto">
          <a:xfrm>
            <a:off x="6357938" y="3571875"/>
            <a:ext cx="1285875" cy="611188"/>
          </a:xfrm>
          <a:prstGeom prst="rect">
            <a:avLst/>
          </a:prstGeom>
          <a:noFill/>
          <a:ln w="9525">
            <a:noFill/>
            <a:miter lim="800000"/>
            <a:headEnd/>
            <a:tailEnd/>
          </a:ln>
        </p:spPr>
      </p:pic>
      <p:pic>
        <p:nvPicPr>
          <p:cNvPr id="21547" name="Рисунок 4"/>
          <p:cNvPicPr>
            <a:picLocks noChangeAspect="1" noChangeArrowheads="1"/>
          </p:cNvPicPr>
          <p:nvPr/>
        </p:nvPicPr>
        <p:blipFill>
          <a:blip r:embed="rId8" cstate="print">
            <a:lum bright="-6000" contrast="30000"/>
          </a:blip>
          <a:srcRect/>
          <a:stretch>
            <a:fillRect/>
          </a:stretch>
        </p:blipFill>
        <p:spPr bwMode="auto">
          <a:xfrm>
            <a:off x="1285875" y="4786313"/>
            <a:ext cx="1695450" cy="800100"/>
          </a:xfrm>
          <a:prstGeom prst="rect">
            <a:avLst/>
          </a:prstGeom>
          <a:noFill/>
          <a:ln w="9525">
            <a:noFill/>
            <a:miter lim="800000"/>
            <a:headEnd/>
            <a:tailEnd/>
          </a:ln>
        </p:spPr>
      </p:pic>
      <p:pic>
        <p:nvPicPr>
          <p:cNvPr id="21548" name="Рисунок 9"/>
          <p:cNvPicPr>
            <a:picLocks noChangeAspect="1" noChangeArrowheads="1"/>
          </p:cNvPicPr>
          <p:nvPr/>
        </p:nvPicPr>
        <p:blipFill>
          <a:blip r:embed="rId9" cstate="print"/>
          <a:srcRect/>
          <a:stretch>
            <a:fillRect/>
          </a:stretch>
        </p:blipFill>
        <p:spPr bwMode="auto">
          <a:xfrm>
            <a:off x="3857625" y="4786313"/>
            <a:ext cx="1500188" cy="720725"/>
          </a:xfrm>
          <a:prstGeom prst="rect">
            <a:avLst/>
          </a:prstGeom>
          <a:noFill/>
          <a:ln w="9525">
            <a:noFill/>
            <a:miter lim="800000"/>
            <a:headEnd/>
            <a:tailEnd/>
          </a:ln>
        </p:spPr>
      </p:pic>
      <p:pic>
        <p:nvPicPr>
          <p:cNvPr id="21549" name="Рисунок 11"/>
          <p:cNvPicPr>
            <a:picLocks noChangeAspect="1" noChangeArrowheads="1"/>
          </p:cNvPicPr>
          <p:nvPr/>
        </p:nvPicPr>
        <p:blipFill>
          <a:blip r:embed="rId10" cstate="print"/>
          <a:srcRect/>
          <a:stretch>
            <a:fillRect/>
          </a:stretch>
        </p:blipFill>
        <p:spPr bwMode="auto">
          <a:xfrm>
            <a:off x="6357938" y="4714875"/>
            <a:ext cx="1643062" cy="866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100" y="274638"/>
            <a:ext cx="7499350" cy="1143000"/>
          </a:xfrm>
        </p:spPr>
        <p:txBody>
          <a:bodyPr>
            <a:normAutofit fontScale="90000"/>
          </a:bodyPr>
          <a:lstStyle/>
          <a:p>
            <a:pPr fontAlgn="auto">
              <a:spcAft>
                <a:spcPts val="0"/>
              </a:spcAft>
              <a:defRPr/>
            </a:pPr>
            <a:r>
              <a:rPr lang="ru-RU" u="sng" dirty="0" smtClean="0">
                <a:solidFill>
                  <a:schemeClr val="tx2">
                    <a:satMod val="130000"/>
                  </a:schemeClr>
                </a:solidFill>
                <a:latin typeface="Times New Roman" pitchFamily="18" charset="0"/>
                <a:cs typeface="Times New Roman" pitchFamily="18" charset="0"/>
              </a:rPr>
              <a:t>Вернемся к задаче 255</a:t>
            </a:r>
            <a:r>
              <a:rPr lang="ru-RU" dirty="0" smtClean="0">
                <a:solidFill>
                  <a:schemeClr val="tx2">
                    <a:satMod val="130000"/>
                  </a:schemeClr>
                </a:solidFill>
              </a:rPr>
              <a:t/>
            </a:r>
            <a:br>
              <a:rPr lang="ru-RU" dirty="0" smtClean="0">
                <a:solidFill>
                  <a:schemeClr val="tx2">
                    <a:satMod val="130000"/>
                  </a:schemeClr>
                </a:solidFill>
              </a:rPr>
            </a:br>
            <a:endParaRPr lang="ru-RU" dirty="0">
              <a:solidFill>
                <a:schemeClr val="tx2">
                  <a:satMod val="130000"/>
                </a:schemeClr>
              </a:solidFill>
            </a:endParaRPr>
          </a:p>
        </p:txBody>
      </p:sp>
      <p:sp>
        <p:nvSpPr>
          <p:cNvPr id="22531" name="Rectangle 3"/>
          <p:cNvSpPr>
            <a:spLocks noChangeArrowheads="1"/>
          </p:cNvSpPr>
          <p:nvPr/>
        </p:nvSpPr>
        <p:spPr bwMode="auto">
          <a:xfrm>
            <a:off x="4143375" y="1928813"/>
            <a:ext cx="4572000" cy="2678112"/>
          </a:xfrm>
          <a:prstGeom prst="rect">
            <a:avLst/>
          </a:prstGeom>
          <a:noFill/>
          <a:ln w="9525">
            <a:noFill/>
            <a:miter lim="800000"/>
            <a:headEnd/>
            <a:tailEnd/>
          </a:ln>
        </p:spPr>
        <p:txBody>
          <a:bodyPr anchor="ctr">
            <a:spAutoFit/>
          </a:bodyPr>
          <a:lstStyle/>
          <a:p>
            <a:r>
              <a:rPr lang="ru-RU" sz="1200">
                <a:latin typeface="Times New Roman" pitchFamily="18" charset="0"/>
                <a:cs typeface="Times New Roman" pitchFamily="18" charset="0"/>
              </a:rPr>
              <a:t>1. Из</a:t>
            </a:r>
            <a:r>
              <a:rPr lang="en-US" sz="1200">
                <a:latin typeface="Times New Roman" pitchFamily="18" charset="0"/>
                <a:cs typeface="Times New Roman" pitchFamily="18" charset="0"/>
              </a:rPr>
              <a:t> </a:t>
            </a:r>
            <a:r>
              <a:rPr lang="el-GR" sz="1200">
                <a:latin typeface="Times New Roman" pitchFamily="18" charset="0"/>
                <a:cs typeface="Times New Roman" pitchFamily="18" charset="0"/>
              </a:rPr>
              <a:t>Δ</a:t>
            </a:r>
            <a:r>
              <a:rPr lang="ru-RU" sz="1200">
                <a:latin typeface="Times New Roman" pitchFamily="18" charset="0"/>
                <a:cs typeface="Times New Roman" pitchFamily="18" charset="0"/>
              </a:rPr>
              <a:t>АВС найдем                                   .</a:t>
            </a:r>
          </a:p>
          <a:p>
            <a:endParaRPr lang="ru-RU" sz="1200">
              <a:latin typeface="Times New Roman" pitchFamily="18" charset="0"/>
              <a:cs typeface="Times New Roman" pitchFamily="18" charset="0"/>
            </a:endParaRPr>
          </a:p>
          <a:p>
            <a:r>
              <a:rPr lang="ru-RU" sz="1200">
                <a:latin typeface="Times New Roman" pitchFamily="18" charset="0"/>
                <a:cs typeface="Times New Roman" pitchFamily="18" charset="0"/>
              </a:rPr>
              <a:t>2. Применим формулу перехода для ∟</a:t>
            </a:r>
            <a:r>
              <a:rPr lang="en-US" sz="1200">
                <a:latin typeface="Times New Roman" pitchFamily="18" charset="0"/>
                <a:cs typeface="Times New Roman" pitchFamily="18" charset="0"/>
              </a:rPr>
              <a:t>DMO=X:</a:t>
            </a:r>
          </a:p>
          <a:p>
            <a:endParaRPr lang="en-US" sz="1200">
              <a:latin typeface="Times New Roman" pitchFamily="18" charset="0"/>
              <a:cs typeface="Times New Roman" pitchFamily="18" charset="0"/>
            </a:endParaRPr>
          </a:p>
          <a:p>
            <a:r>
              <a:rPr lang="en-US" sz="1200">
                <a:latin typeface="Times New Roman" pitchFamily="18" charset="0"/>
                <a:cs typeface="Times New Roman" pitchFamily="18" charset="0"/>
              </a:rPr>
              <a:t>                                    </a:t>
            </a:r>
            <a:r>
              <a:rPr lang="ru-RU" sz="1200">
                <a:latin typeface="Times New Roman" pitchFamily="18" charset="0"/>
                <a:cs typeface="Times New Roman" pitchFamily="18" charset="0"/>
              </a:rPr>
              <a:t>, отсюда                                     .</a:t>
            </a:r>
          </a:p>
          <a:p>
            <a:endParaRPr lang="ru-RU" sz="1200">
              <a:latin typeface="Times New Roman" pitchFamily="18" charset="0"/>
              <a:cs typeface="Times New Roman" pitchFamily="18" charset="0"/>
            </a:endParaRPr>
          </a:p>
          <a:p>
            <a:endParaRPr lang="ru-RU" sz="1200">
              <a:latin typeface="Times New Roman" pitchFamily="18" charset="0"/>
              <a:cs typeface="Times New Roman" pitchFamily="18" charset="0"/>
            </a:endParaRPr>
          </a:p>
          <a:p>
            <a:r>
              <a:rPr lang="ru-RU" sz="1200">
                <a:latin typeface="Times New Roman" pitchFamily="18" charset="0"/>
                <a:cs typeface="Times New Roman" pitchFamily="18" charset="0"/>
              </a:rPr>
              <a:t>3. По теореме Пифагора  </a:t>
            </a:r>
            <a:r>
              <a:rPr lang="en-US" sz="1200">
                <a:latin typeface="Times New Roman" pitchFamily="18" charset="0"/>
                <a:cs typeface="Times New Roman" pitchFamily="18" charset="0"/>
              </a:rPr>
              <a:t>DO=                        =</a:t>
            </a:r>
            <a:r>
              <a:rPr lang="ru-RU" sz="1200">
                <a:latin typeface="Times New Roman" pitchFamily="18" charset="0"/>
                <a:cs typeface="Times New Roman" pitchFamily="18" charset="0"/>
              </a:rPr>
              <a:t> 4</a:t>
            </a:r>
            <a:r>
              <a:rPr lang="ru-RU" sz="1200">
                <a:latin typeface="Corbel" pitchFamily="34" charset="0"/>
              </a:rPr>
              <a:t>                       </a:t>
            </a:r>
            <a:r>
              <a:rPr lang="en-US" sz="1200">
                <a:latin typeface="Gill Sans MT" pitchFamily="34" charset="0"/>
              </a:rPr>
              <a:t>        </a:t>
            </a:r>
            <a:r>
              <a:rPr lang="ru-RU" sz="1200">
                <a:latin typeface="Corbel" pitchFamily="34" charset="0"/>
              </a:rPr>
              <a:t>=</a:t>
            </a:r>
            <a:endParaRPr lang="en-US" sz="1200">
              <a:latin typeface="Gill Sans MT" pitchFamily="34" charset="0"/>
            </a:endParaRPr>
          </a:p>
          <a:p>
            <a:endParaRPr lang="en-US" sz="1200">
              <a:latin typeface="Gill Sans MT" pitchFamily="34" charset="0"/>
            </a:endParaRPr>
          </a:p>
          <a:p>
            <a:endParaRPr lang="en-US" sz="1200">
              <a:latin typeface="Gill Sans MT" pitchFamily="34" charset="0"/>
            </a:endParaRPr>
          </a:p>
          <a:p>
            <a:endParaRPr lang="en-US" sz="1200">
              <a:latin typeface="Gill Sans MT" pitchFamily="34" charset="0"/>
            </a:endParaRPr>
          </a:p>
          <a:p>
            <a:r>
              <a:rPr lang="en-US" sz="1200">
                <a:latin typeface="Gill Sans MT" pitchFamily="34" charset="0"/>
              </a:rPr>
              <a:t>=                                    .</a:t>
            </a:r>
            <a:r>
              <a:rPr lang="ru-RU" sz="1200">
                <a:latin typeface="Corbel" pitchFamily="34" charset="0"/>
              </a:rPr>
              <a:t>  </a:t>
            </a:r>
          </a:p>
          <a:p>
            <a:endParaRPr lang="en-US" sz="1200">
              <a:latin typeface="Times New Roman" pitchFamily="18" charset="0"/>
              <a:cs typeface="Times New Roman" pitchFamily="18" charset="0"/>
            </a:endParaRPr>
          </a:p>
          <a:p>
            <a:r>
              <a:rPr lang="ru-RU" sz="1200">
                <a:latin typeface="Times New Roman" pitchFamily="18" charset="0"/>
                <a:cs typeface="Times New Roman" pitchFamily="18" charset="0"/>
              </a:rPr>
              <a:t>                                                     </a:t>
            </a:r>
            <a:endParaRPr lang="ru-RU"/>
          </a:p>
        </p:txBody>
      </p:sp>
      <p:sp>
        <p:nvSpPr>
          <p:cNvPr id="22532" name="Rectangle 5"/>
          <p:cNvSpPr>
            <a:spLocks noChangeArrowheads="1"/>
          </p:cNvSpPr>
          <p:nvPr/>
        </p:nvSpPr>
        <p:spPr bwMode="auto">
          <a:xfrm>
            <a:off x="457200" y="962025"/>
            <a:ext cx="9144000" cy="0"/>
          </a:xfrm>
          <a:prstGeom prst="rect">
            <a:avLst/>
          </a:prstGeom>
          <a:noFill/>
          <a:ln w="9525">
            <a:noFill/>
            <a:miter lim="800000"/>
            <a:headEnd/>
            <a:tailEnd/>
          </a:ln>
        </p:spPr>
        <p:txBody>
          <a:bodyPr wrap="none" anchor="ctr">
            <a:spAutoFit/>
          </a:bodyPr>
          <a:lstStyle/>
          <a:p>
            <a:endParaRPr lang="ru-RU"/>
          </a:p>
        </p:txBody>
      </p:sp>
      <p:sp>
        <p:nvSpPr>
          <p:cNvPr id="2253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2534"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72125" y="1928813"/>
            <a:ext cx="1181100" cy="400050"/>
          </a:xfrm>
          <a:prstGeom prst="rect">
            <a:avLst/>
          </a:prstGeom>
          <a:noFill/>
          <a:ln w="9525">
            <a:noFill/>
            <a:miter lim="800000"/>
            <a:headEnd/>
            <a:tailEnd/>
          </a:ln>
        </p:spPr>
      </p:pic>
      <p:sp>
        <p:nvSpPr>
          <p:cNvPr id="22535"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2536" name="Picture 8"/>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214813" y="2643188"/>
            <a:ext cx="1228725" cy="495300"/>
          </a:xfrm>
          <a:prstGeom prst="rect">
            <a:avLst/>
          </a:prstGeom>
          <a:noFill/>
          <a:ln w="9525">
            <a:noFill/>
            <a:miter lim="800000"/>
            <a:headEnd/>
            <a:tailEnd/>
          </a:ln>
        </p:spPr>
      </p:pic>
      <p:sp>
        <p:nvSpPr>
          <p:cNvPr id="2253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2538"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215063" y="2643188"/>
            <a:ext cx="1228725" cy="485775"/>
          </a:xfrm>
          <a:prstGeom prst="rect">
            <a:avLst/>
          </a:prstGeom>
          <a:noFill/>
          <a:ln w="9525">
            <a:noFill/>
            <a:miter lim="800000"/>
            <a:headEnd/>
            <a:tailEnd/>
          </a:ln>
        </p:spPr>
      </p:pic>
      <p:sp>
        <p:nvSpPr>
          <p:cNvPr id="22539" name="Rectangle 1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2540" name="Picture 1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215063" y="3071813"/>
            <a:ext cx="800100" cy="571500"/>
          </a:xfrm>
          <a:prstGeom prst="rect">
            <a:avLst/>
          </a:prstGeom>
          <a:noFill/>
          <a:ln w="9525">
            <a:noFill/>
            <a:miter lim="800000"/>
            <a:headEnd/>
            <a:tailEnd/>
          </a:ln>
        </p:spPr>
      </p:pic>
      <p:sp>
        <p:nvSpPr>
          <p:cNvPr id="22541" name="Rectangle 1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2542" name="Picture 1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358063" y="3071813"/>
            <a:ext cx="866775" cy="571500"/>
          </a:xfrm>
          <a:prstGeom prst="rect">
            <a:avLst/>
          </a:prstGeom>
          <a:noFill/>
          <a:ln w="9525">
            <a:noFill/>
            <a:miter lim="800000"/>
            <a:headEnd/>
            <a:tailEnd/>
          </a:ln>
        </p:spPr>
      </p:pic>
      <p:sp>
        <p:nvSpPr>
          <p:cNvPr id="22543" name="Rectangle 1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2544"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4429125" y="3714750"/>
            <a:ext cx="1214438" cy="701675"/>
          </a:xfrm>
          <a:prstGeom prst="rect">
            <a:avLst/>
          </a:prstGeom>
          <a:noFill/>
          <a:ln w="9525">
            <a:noFill/>
            <a:miter lim="800000"/>
            <a:headEnd/>
            <a:tailEnd/>
          </a:ln>
        </p:spPr>
      </p:pic>
      <p:pic>
        <p:nvPicPr>
          <p:cNvPr id="22545" name="Рисунок 19"/>
          <p:cNvPicPr>
            <a:picLocks noChangeAspect="1" noChangeArrowheads="1"/>
          </p:cNvPicPr>
          <p:nvPr/>
        </p:nvPicPr>
        <p:blipFill>
          <a:blip r:embed="rId8" cstate="print"/>
          <a:srcRect l="14375" t="21159" r="20313" b="17101"/>
          <a:stretch>
            <a:fillRect/>
          </a:stretch>
        </p:blipFill>
        <p:spPr bwMode="auto">
          <a:xfrm>
            <a:off x="1214438" y="1928813"/>
            <a:ext cx="2276475" cy="2428875"/>
          </a:xfrm>
          <a:prstGeom prst="rect">
            <a:avLst/>
          </a:prstGeom>
          <a:noFill/>
          <a:ln w="9525">
            <a:noFill/>
            <a:miter lim="800000"/>
            <a:headEnd/>
            <a:tailEnd/>
          </a:ln>
        </p:spPr>
      </p:pic>
      <p:sp>
        <p:nvSpPr>
          <p:cNvPr id="22546" name="TextBox 20"/>
          <p:cNvSpPr txBox="1">
            <a:spLocks noChangeArrowheads="1"/>
          </p:cNvSpPr>
          <p:nvPr/>
        </p:nvSpPr>
        <p:spPr bwMode="auto">
          <a:xfrm>
            <a:off x="2857500" y="5643563"/>
            <a:ext cx="3070225" cy="369887"/>
          </a:xfrm>
          <a:prstGeom prst="rect">
            <a:avLst/>
          </a:prstGeom>
          <a:noFill/>
          <a:ln w="9525">
            <a:noFill/>
            <a:miter lim="800000"/>
            <a:headEnd/>
            <a:tailEnd/>
          </a:ln>
        </p:spPr>
        <p:txBody>
          <a:bodyPr wrap="none">
            <a:spAutoFit/>
          </a:bodyPr>
          <a:lstStyle/>
          <a:p>
            <a:r>
              <a:rPr lang="ru-RU">
                <a:latin typeface="Corbel" pitchFamily="34" charset="0"/>
              </a:rPr>
              <a:t>Ответ:                                                </a:t>
            </a:r>
          </a:p>
        </p:txBody>
      </p:sp>
      <p:pic>
        <p:nvPicPr>
          <p:cNvPr id="22547"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3786188" y="5429250"/>
            <a:ext cx="1214437" cy="701675"/>
          </a:xfrm>
          <a:prstGeom prst="rect">
            <a:avLst/>
          </a:prstGeom>
          <a:noFill/>
          <a:ln w="9525">
            <a:noFill/>
            <a:miter lim="800000"/>
            <a:headEnd/>
            <a:tailEnd/>
          </a:ln>
        </p:spPr>
      </p:pic>
      <p:sp>
        <p:nvSpPr>
          <p:cNvPr id="22548" name="Прямоугольник 23"/>
          <p:cNvSpPr>
            <a:spLocks noChangeArrowheads="1"/>
          </p:cNvSpPr>
          <p:nvPr/>
        </p:nvSpPr>
        <p:spPr bwMode="auto">
          <a:xfrm>
            <a:off x="1571625" y="928688"/>
            <a:ext cx="7072313" cy="646112"/>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В правильной треугольной пирамиде сторона основания равна 8 см, а плоский угол при вершине равен </a:t>
            </a:r>
            <a:r>
              <a:rPr lang="el-GR">
                <a:latin typeface="Times New Roman" pitchFamily="18" charset="0"/>
                <a:cs typeface="Times New Roman" pitchFamily="18" charset="0"/>
              </a:rPr>
              <a:t>φ</a:t>
            </a:r>
            <a:r>
              <a:rPr lang="ru-RU">
                <a:latin typeface="Times New Roman" pitchFamily="18" charset="0"/>
                <a:cs typeface="Times New Roman" pitchFamily="18" charset="0"/>
              </a:rPr>
              <a:t> найдите высоту пирамиды.</a:t>
            </a:r>
            <a:endParaRPr lang="ru-RU">
              <a:latin typeface="Corbel" pitchFamily="34" charset="0"/>
            </a:endParaRPr>
          </a:p>
        </p:txBody>
      </p:sp>
      <p:pic>
        <p:nvPicPr>
          <p:cNvPr id="22549" name="Picture 19" descr="http://t1.gstatic.com/images?q=tbn:ANd9GcRkZVikOzVelmnCEv7f9So7HShs8qeGSbvNmZjBEeqCHdrZ0N8w"/>
          <p:cNvPicPr>
            <a:picLocks noChangeAspect="1" noChangeArrowheads="1"/>
          </p:cNvPicPr>
          <p:nvPr/>
        </p:nvPicPr>
        <p:blipFill>
          <a:blip r:embed="rId9" cstate="print"/>
          <a:srcRect/>
          <a:stretch>
            <a:fillRect/>
          </a:stretch>
        </p:blipFill>
        <p:spPr bwMode="auto">
          <a:xfrm>
            <a:off x="7358063" y="5000625"/>
            <a:ext cx="1643062" cy="1608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93" name="Text Box 53"/>
          <p:cNvSpPr txBox="1">
            <a:spLocks noChangeArrowheads="1"/>
          </p:cNvSpPr>
          <p:nvPr/>
        </p:nvSpPr>
        <p:spPr bwMode="auto">
          <a:xfrm>
            <a:off x="-128588" y="0"/>
            <a:ext cx="9236076" cy="701675"/>
          </a:xfrm>
          <a:prstGeom prst="rect">
            <a:avLst/>
          </a:prstGeom>
          <a:noFill/>
          <a:ln w="9525">
            <a:noFill/>
            <a:miter lim="800000"/>
            <a:headEnd/>
            <a:tailEnd/>
          </a:ln>
        </p:spPr>
        <p:txBody>
          <a:bodyPr>
            <a:spAutoFit/>
          </a:bodyPr>
          <a:lstStyle/>
          <a:p>
            <a:r>
              <a:rPr lang="ru-RU" sz="1600" b="1" i="1">
                <a:latin typeface="Corbel" pitchFamily="34" charset="0"/>
              </a:rPr>
              <a:t>   Переходы     </a:t>
            </a:r>
            <a:r>
              <a:rPr lang="ru-RU" sz="1600">
                <a:latin typeface="Corbel" pitchFamily="34" charset="0"/>
              </a:rPr>
              <a:t>                   </a:t>
            </a:r>
            <a:r>
              <a:rPr lang="en-US" sz="1600">
                <a:latin typeface="Gill Sans MT" pitchFamily="34" charset="0"/>
              </a:rPr>
              <a:t>   </a:t>
            </a:r>
            <a:r>
              <a:rPr lang="ru-RU" sz="1600">
                <a:latin typeface="Corbel" pitchFamily="34" charset="0"/>
              </a:rPr>
              <a:t>    </a:t>
            </a:r>
            <a:r>
              <a:rPr lang="en-US" sz="1600">
                <a:latin typeface="Gill Sans MT" pitchFamily="34" charset="0"/>
              </a:rPr>
              <a:t> </a:t>
            </a:r>
            <a:r>
              <a:rPr lang="ru-RU" sz="1600" b="1">
                <a:latin typeface="Times New Roman" pitchFamily="18" charset="0"/>
                <a:cs typeface="Times New Roman" pitchFamily="18" charset="0"/>
              </a:rPr>
              <a:t>3</a:t>
            </a:r>
            <a:r>
              <a:rPr lang="ru-RU" sz="1600" b="1">
                <a:latin typeface="Corbel" pitchFamily="34" charset="0"/>
              </a:rPr>
              <a:t>                                                    4                                         6</a:t>
            </a:r>
          </a:p>
          <a:p>
            <a:r>
              <a:rPr lang="ru-RU" sz="1200" b="1">
                <a:latin typeface="Corbel" pitchFamily="34" charset="0"/>
              </a:rPr>
              <a:t>    Зависимость между плоским углом при вершине правильной пирамиды и углом между боковым ребром и    </a:t>
            </a:r>
          </a:p>
          <a:p>
            <a:r>
              <a:rPr lang="ru-RU" sz="1200" b="1">
                <a:latin typeface="Corbel" pitchFamily="34" charset="0"/>
              </a:rPr>
              <a:t>         плоскостью основания</a:t>
            </a:r>
            <a:r>
              <a:rPr lang="ru-RU" sz="1200">
                <a:latin typeface="Corbel" pitchFamily="34" charset="0"/>
              </a:rPr>
              <a:t> </a:t>
            </a:r>
          </a:p>
        </p:txBody>
      </p:sp>
      <p:sp>
        <p:nvSpPr>
          <p:cNvPr id="3094" name="Text Box 79"/>
          <p:cNvSpPr txBox="1">
            <a:spLocks noChangeArrowheads="1"/>
          </p:cNvSpPr>
          <p:nvPr/>
        </p:nvSpPr>
        <p:spPr bwMode="auto">
          <a:xfrm>
            <a:off x="-128588" y="1700213"/>
            <a:ext cx="9236076" cy="274637"/>
          </a:xfrm>
          <a:prstGeom prst="rect">
            <a:avLst/>
          </a:prstGeom>
          <a:noFill/>
          <a:ln w="9525">
            <a:noFill/>
            <a:miter lim="800000"/>
            <a:headEnd/>
            <a:tailEnd/>
          </a:ln>
        </p:spPr>
        <p:txBody>
          <a:bodyPr>
            <a:spAutoFit/>
          </a:bodyPr>
          <a:lstStyle/>
          <a:p>
            <a:r>
              <a:rPr lang="ru-RU" sz="1200" b="1">
                <a:latin typeface="Corbel" pitchFamily="34" charset="0"/>
              </a:rPr>
              <a:t>         Зависимость между плоским углом при вершине правильной пирамиды и углом при ребре основания</a:t>
            </a:r>
            <a:r>
              <a:rPr lang="ru-RU" sz="1200">
                <a:latin typeface="Corbel" pitchFamily="34" charset="0"/>
              </a:rPr>
              <a:t> </a:t>
            </a:r>
          </a:p>
        </p:txBody>
      </p:sp>
      <p:sp>
        <p:nvSpPr>
          <p:cNvPr id="3095" name="Text Box 93"/>
          <p:cNvSpPr txBox="1">
            <a:spLocks noChangeArrowheads="1"/>
          </p:cNvSpPr>
          <p:nvPr/>
        </p:nvSpPr>
        <p:spPr bwMode="auto">
          <a:xfrm>
            <a:off x="-144463" y="3009900"/>
            <a:ext cx="9236076" cy="274638"/>
          </a:xfrm>
          <a:prstGeom prst="rect">
            <a:avLst/>
          </a:prstGeom>
          <a:noFill/>
          <a:ln w="9525">
            <a:noFill/>
            <a:miter lim="800000"/>
            <a:headEnd/>
            <a:tailEnd/>
          </a:ln>
        </p:spPr>
        <p:txBody>
          <a:bodyPr>
            <a:spAutoFit/>
          </a:bodyPr>
          <a:lstStyle/>
          <a:p>
            <a:r>
              <a:rPr lang="ru-RU" sz="1200" b="1">
                <a:latin typeface="Corbel" pitchFamily="34" charset="0"/>
              </a:rPr>
              <a:t>           Зависимость между плоским углом при вершине правильной пирамиды и углом при боковом ребре</a:t>
            </a:r>
            <a:r>
              <a:rPr lang="ru-RU" sz="1200">
                <a:latin typeface="Corbel" pitchFamily="34" charset="0"/>
              </a:rPr>
              <a:t> </a:t>
            </a:r>
          </a:p>
        </p:txBody>
      </p:sp>
      <p:grpSp>
        <p:nvGrpSpPr>
          <p:cNvPr id="3096" name="Group 129"/>
          <p:cNvGrpSpPr>
            <a:grpSpLocks/>
          </p:cNvGrpSpPr>
          <p:nvPr/>
        </p:nvGrpSpPr>
        <p:grpSpPr bwMode="auto">
          <a:xfrm>
            <a:off x="-36513" y="0"/>
            <a:ext cx="9180513" cy="6858000"/>
            <a:chOff x="-23" y="0"/>
            <a:chExt cx="5783" cy="4320"/>
          </a:xfrm>
        </p:grpSpPr>
        <p:sp>
          <p:nvSpPr>
            <p:cNvPr id="3098" name="Rectangle 48"/>
            <p:cNvSpPr>
              <a:spLocks noChangeArrowheads="1"/>
            </p:cNvSpPr>
            <p:nvPr/>
          </p:nvSpPr>
          <p:spPr bwMode="auto">
            <a:xfrm>
              <a:off x="0" y="3702"/>
              <a:ext cx="5737" cy="618"/>
            </a:xfrm>
            <a:prstGeom prst="rect">
              <a:avLst/>
            </a:prstGeom>
            <a:noFill/>
            <a:ln w="9525">
              <a:solidFill>
                <a:schemeClr val="tx1"/>
              </a:solidFill>
              <a:miter lim="800000"/>
              <a:headEnd/>
              <a:tailEnd/>
            </a:ln>
          </p:spPr>
          <p:txBody>
            <a:bodyPr wrap="none" anchor="ctr"/>
            <a:lstStyle/>
            <a:p>
              <a:endParaRPr lang="ru-RU">
                <a:latin typeface="Corbel" pitchFamily="34" charset="0"/>
              </a:endParaRPr>
            </a:p>
          </p:txBody>
        </p:sp>
        <p:sp>
          <p:nvSpPr>
            <p:cNvPr id="3099" name="Rectangle 49"/>
            <p:cNvSpPr>
              <a:spLocks noChangeArrowheads="1"/>
            </p:cNvSpPr>
            <p:nvPr/>
          </p:nvSpPr>
          <p:spPr bwMode="auto">
            <a:xfrm>
              <a:off x="0" y="2886"/>
              <a:ext cx="5760" cy="635"/>
            </a:xfrm>
            <a:prstGeom prst="rect">
              <a:avLst/>
            </a:prstGeom>
            <a:noFill/>
            <a:ln w="9525">
              <a:solidFill>
                <a:schemeClr val="tx1"/>
              </a:solidFill>
              <a:miter lim="800000"/>
              <a:headEnd/>
              <a:tailEnd/>
            </a:ln>
          </p:spPr>
          <p:txBody>
            <a:bodyPr wrap="none" anchor="ctr"/>
            <a:lstStyle/>
            <a:p>
              <a:endParaRPr lang="ru-RU">
                <a:latin typeface="Corbel" pitchFamily="34" charset="0"/>
              </a:endParaRPr>
            </a:p>
          </p:txBody>
        </p:sp>
        <p:sp>
          <p:nvSpPr>
            <p:cNvPr id="3100" name="Rectangle 50"/>
            <p:cNvSpPr>
              <a:spLocks noChangeArrowheads="1"/>
            </p:cNvSpPr>
            <p:nvPr/>
          </p:nvSpPr>
          <p:spPr bwMode="auto">
            <a:xfrm>
              <a:off x="0" y="2069"/>
              <a:ext cx="5737" cy="635"/>
            </a:xfrm>
            <a:prstGeom prst="rect">
              <a:avLst/>
            </a:prstGeom>
            <a:noFill/>
            <a:ln w="9525">
              <a:solidFill>
                <a:schemeClr val="tx1"/>
              </a:solidFill>
              <a:miter lim="800000"/>
              <a:headEnd/>
              <a:tailEnd/>
            </a:ln>
          </p:spPr>
          <p:txBody>
            <a:bodyPr wrap="none" anchor="ctr"/>
            <a:lstStyle/>
            <a:p>
              <a:endParaRPr lang="ru-RU">
                <a:latin typeface="Corbel" pitchFamily="34" charset="0"/>
              </a:endParaRPr>
            </a:p>
          </p:txBody>
        </p:sp>
        <p:grpSp>
          <p:nvGrpSpPr>
            <p:cNvPr id="3101" name="Group 80"/>
            <p:cNvGrpSpPr>
              <a:grpSpLocks/>
            </p:cNvGrpSpPr>
            <p:nvPr/>
          </p:nvGrpSpPr>
          <p:grpSpPr bwMode="auto">
            <a:xfrm>
              <a:off x="0" y="1244"/>
              <a:ext cx="5737" cy="635"/>
              <a:chOff x="0" y="1071"/>
              <a:chExt cx="5760" cy="681"/>
            </a:xfrm>
          </p:grpSpPr>
          <p:sp>
            <p:nvSpPr>
              <p:cNvPr id="3144" name="Rectangle 51"/>
              <p:cNvSpPr>
                <a:spLocks noChangeArrowheads="1"/>
              </p:cNvSpPr>
              <p:nvPr/>
            </p:nvSpPr>
            <p:spPr bwMode="auto">
              <a:xfrm>
                <a:off x="0" y="1071"/>
                <a:ext cx="5760" cy="681"/>
              </a:xfrm>
              <a:prstGeom prst="rect">
                <a:avLst/>
              </a:prstGeom>
              <a:noFill/>
              <a:ln w="9525">
                <a:solidFill>
                  <a:schemeClr val="tx1"/>
                </a:solidFill>
                <a:miter lim="800000"/>
                <a:headEnd/>
                <a:tailEnd/>
              </a:ln>
            </p:spPr>
            <p:txBody>
              <a:bodyPr wrap="none" anchor="ctr"/>
              <a:lstStyle/>
              <a:p>
                <a:endParaRPr lang="ru-RU">
                  <a:latin typeface="Corbel" pitchFamily="34" charset="0"/>
                </a:endParaRPr>
              </a:p>
            </p:txBody>
          </p:sp>
          <p:grpSp>
            <p:nvGrpSpPr>
              <p:cNvPr id="3145" name="Group 59"/>
              <p:cNvGrpSpPr>
                <a:grpSpLocks/>
              </p:cNvGrpSpPr>
              <p:nvPr/>
            </p:nvGrpSpPr>
            <p:grpSpPr bwMode="auto">
              <a:xfrm>
                <a:off x="1247" y="1071"/>
                <a:ext cx="3493" cy="681"/>
                <a:chOff x="1247" y="0"/>
                <a:chExt cx="3493" cy="890"/>
              </a:xfrm>
            </p:grpSpPr>
            <p:sp>
              <p:nvSpPr>
                <p:cNvPr id="3146" name="Line 60"/>
                <p:cNvSpPr>
                  <a:spLocks noChangeShapeType="1"/>
                </p:cNvSpPr>
                <p:nvPr/>
              </p:nvSpPr>
              <p:spPr bwMode="auto">
                <a:xfrm>
                  <a:off x="4740" y="0"/>
                  <a:ext cx="0" cy="890"/>
                </a:xfrm>
                <a:prstGeom prst="line">
                  <a:avLst/>
                </a:prstGeom>
                <a:noFill/>
                <a:ln w="9525">
                  <a:solidFill>
                    <a:schemeClr val="tx1"/>
                  </a:solidFill>
                  <a:round/>
                  <a:headEnd/>
                  <a:tailEnd/>
                </a:ln>
              </p:spPr>
              <p:txBody>
                <a:bodyPr/>
                <a:lstStyle/>
                <a:p>
                  <a:endParaRPr lang="ru-RU"/>
                </a:p>
              </p:txBody>
            </p:sp>
            <p:sp>
              <p:nvSpPr>
                <p:cNvPr id="3147" name="Line 61"/>
                <p:cNvSpPr>
                  <a:spLocks noChangeShapeType="1"/>
                </p:cNvSpPr>
                <p:nvPr/>
              </p:nvSpPr>
              <p:spPr bwMode="auto">
                <a:xfrm>
                  <a:off x="3606" y="0"/>
                  <a:ext cx="0" cy="890"/>
                </a:xfrm>
                <a:prstGeom prst="line">
                  <a:avLst/>
                </a:prstGeom>
                <a:noFill/>
                <a:ln w="9525">
                  <a:solidFill>
                    <a:schemeClr val="tx1"/>
                  </a:solidFill>
                  <a:round/>
                  <a:headEnd/>
                  <a:tailEnd/>
                </a:ln>
              </p:spPr>
              <p:txBody>
                <a:bodyPr/>
                <a:lstStyle/>
                <a:p>
                  <a:endParaRPr lang="ru-RU"/>
                </a:p>
              </p:txBody>
            </p:sp>
            <p:sp>
              <p:nvSpPr>
                <p:cNvPr id="3148" name="Line 62"/>
                <p:cNvSpPr>
                  <a:spLocks noChangeShapeType="1"/>
                </p:cNvSpPr>
                <p:nvPr/>
              </p:nvSpPr>
              <p:spPr bwMode="auto">
                <a:xfrm>
                  <a:off x="2472" y="0"/>
                  <a:ext cx="0" cy="890"/>
                </a:xfrm>
                <a:prstGeom prst="line">
                  <a:avLst/>
                </a:prstGeom>
                <a:noFill/>
                <a:ln w="9525">
                  <a:solidFill>
                    <a:schemeClr val="tx1"/>
                  </a:solidFill>
                  <a:round/>
                  <a:headEnd/>
                  <a:tailEnd/>
                </a:ln>
              </p:spPr>
              <p:txBody>
                <a:bodyPr/>
                <a:lstStyle/>
                <a:p>
                  <a:endParaRPr lang="ru-RU"/>
                </a:p>
              </p:txBody>
            </p:sp>
            <p:sp>
              <p:nvSpPr>
                <p:cNvPr id="3149" name="Line 63"/>
                <p:cNvSpPr>
                  <a:spLocks noChangeShapeType="1"/>
                </p:cNvSpPr>
                <p:nvPr/>
              </p:nvSpPr>
              <p:spPr bwMode="auto">
                <a:xfrm>
                  <a:off x="1247" y="0"/>
                  <a:ext cx="0" cy="890"/>
                </a:xfrm>
                <a:prstGeom prst="line">
                  <a:avLst/>
                </a:prstGeom>
                <a:noFill/>
                <a:ln w="9525">
                  <a:solidFill>
                    <a:schemeClr val="tx1"/>
                  </a:solidFill>
                  <a:round/>
                  <a:headEnd/>
                  <a:tailEnd/>
                </a:ln>
              </p:spPr>
              <p:txBody>
                <a:bodyPr/>
                <a:lstStyle/>
                <a:p>
                  <a:endParaRPr lang="ru-RU"/>
                </a:p>
              </p:txBody>
            </p:sp>
          </p:grpSp>
        </p:grpSp>
        <p:grpSp>
          <p:nvGrpSpPr>
            <p:cNvPr id="3102" name="Group 64"/>
            <p:cNvGrpSpPr>
              <a:grpSpLocks/>
            </p:cNvGrpSpPr>
            <p:nvPr/>
          </p:nvGrpSpPr>
          <p:grpSpPr bwMode="auto">
            <a:xfrm>
              <a:off x="1224" y="2069"/>
              <a:ext cx="3493" cy="635"/>
              <a:chOff x="1247" y="0"/>
              <a:chExt cx="3493" cy="890"/>
            </a:xfrm>
          </p:grpSpPr>
          <p:sp>
            <p:nvSpPr>
              <p:cNvPr id="3140" name="Line 65"/>
              <p:cNvSpPr>
                <a:spLocks noChangeShapeType="1"/>
              </p:cNvSpPr>
              <p:nvPr/>
            </p:nvSpPr>
            <p:spPr bwMode="auto">
              <a:xfrm>
                <a:off x="4740" y="0"/>
                <a:ext cx="0" cy="890"/>
              </a:xfrm>
              <a:prstGeom prst="line">
                <a:avLst/>
              </a:prstGeom>
              <a:noFill/>
              <a:ln w="9525">
                <a:solidFill>
                  <a:schemeClr val="tx1"/>
                </a:solidFill>
                <a:round/>
                <a:headEnd/>
                <a:tailEnd/>
              </a:ln>
            </p:spPr>
            <p:txBody>
              <a:bodyPr/>
              <a:lstStyle/>
              <a:p>
                <a:endParaRPr lang="ru-RU"/>
              </a:p>
            </p:txBody>
          </p:sp>
          <p:sp>
            <p:nvSpPr>
              <p:cNvPr id="3141" name="Line 66"/>
              <p:cNvSpPr>
                <a:spLocks noChangeShapeType="1"/>
              </p:cNvSpPr>
              <p:nvPr/>
            </p:nvSpPr>
            <p:spPr bwMode="auto">
              <a:xfrm>
                <a:off x="3606" y="0"/>
                <a:ext cx="0" cy="890"/>
              </a:xfrm>
              <a:prstGeom prst="line">
                <a:avLst/>
              </a:prstGeom>
              <a:noFill/>
              <a:ln w="9525">
                <a:solidFill>
                  <a:schemeClr val="tx1"/>
                </a:solidFill>
                <a:round/>
                <a:headEnd/>
                <a:tailEnd/>
              </a:ln>
            </p:spPr>
            <p:txBody>
              <a:bodyPr/>
              <a:lstStyle/>
              <a:p>
                <a:endParaRPr lang="ru-RU"/>
              </a:p>
            </p:txBody>
          </p:sp>
          <p:sp>
            <p:nvSpPr>
              <p:cNvPr id="3142" name="Line 67"/>
              <p:cNvSpPr>
                <a:spLocks noChangeShapeType="1"/>
              </p:cNvSpPr>
              <p:nvPr/>
            </p:nvSpPr>
            <p:spPr bwMode="auto">
              <a:xfrm>
                <a:off x="2472" y="0"/>
                <a:ext cx="0" cy="890"/>
              </a:xfrm>
              <a:prstGeom prst="line">
                <a:avLst/>
              </a:prstGeom>
              <a:noFill/>
              <a:ln w="9525">
                <a:solidFill>
                  <a:schemeClr val="tx1"/>
                </a:solidFill>
                <a:round/>
                <a:headEnd/>
                <a:tailEnd/>
              </a:ln>
            </p:spPr>
            <p:txBody>
              <a:bodyPr/>
              <a:lstStyle/>
              <a:p>
                <a:endParaRPr lang="ru-RU"/>
              </a:p>
            </p:txBody>
          </p:sp>
          <p:sp>
            <p:nvSpPr>
              <p:cNvPr id="3143" name="Line 68"/>
              <p:cNvSpPr>
                <a:spLocks noChangeShapeType="1"/>
              </p:cNvSpPr>
              <p:nvPr/>
            </p:nvSpPr>
            <p:spPr bwMode="auto">
              <a:xfrm>
                <a:off x="1247" y="0"/>
                <a:ext cx="0" cy="890"/>
              </a:xfrm>
              <a:prstGeom prst="line">
                <a:avLst/>
              </a:prstGeom>
              <a:noFill/>
              <a:ln w="9525">
                <a:solidFill>
                  <a:schemeClr val="tx1"/>
                </a:solidFill>
                <a:round/>
                <a:headEnd/>
                <a:tailEnd/>
              </a:ln>
            </p:spPr>
            <p:txBody>
              <a:bodyPr/>
              <a:lstStyle/>
              <a:p>
                <a:endParaRPr lang="ru-RU"/>
              </a:p>
            </p:txBody>
          </p:sp>
        </p:grpSp>
        <p:grpSp>
          <p:nvGrpSpPr>
            <p:cNvPr id="3103" name="Group 69"/>
            <p:cNvGrpSpPr>
              <a:grpSpLocks/>
            </p:cNvGrpSpPr>
            <p:nvPr/>
          </p:nvGrpSpPr>
          <p:grpSpPr bwMode="auto">
            <a:xfrm>
              <a:off x="1224" y="2886"/>
              <a:ext cx="3493" cy="635"/>
              <a:chOff x="1247" y="0"/>
              <a:chExt cx="3493" cy="890"/>
            </a:xfrm>
          </p:grpSpPr>
          <p:sp>
            <p:nvSpPr>
              <p:cNvPr id="3136" name="Line 70"/>
              <p:cNvSpPr>
                <a:spLocks noChangeShapeType="1"/>
              </p:cNvSpPr>
              <p:nvPr/>
            </p:nvSpPr>
            <p:spPr bwMode="auto">
              <a:xfrm>
                <a:off x="4740" y="0"/>
                <a:ext cx="0" cy="890"/>
              </a:xfrm>
              <a:prstGeom prst="line">
                <a:avLst/>
              </a:prstGeom>
              <a:noFill/>
              <a:ln w="9525">
                <a:solidFill>
                  <a:schemeClr val="tx1"/>
                </a:solidFill>
                <a:round/>
                <a:headEnd/>
                <a:tailEnd/>
              </a:ln>
            </p:spPr>
            <p:txBody>
              <a:bodyPr/>
              <a:lstStyle/>
              <a:p>
                <a:endParaRPr lang="ru-RU"/>
              </a:p>
            </p:txBody>
          </p:sp>
          <p:sp>
            <p:nvSpPr>
              <p:cNvPr id="3137" name="Line 71"/>
              <p:cNvSpPr>
                <a:spLocks noChangeShapeType="1"/>
              </p:cNvSpPr>
              <p:nvPr/>
            </p:nvSpPr>
            <p:spPr bwMode="auto">
              <a:xfrm>
                <a:off x="3606" y="0"/>
                <a:ext cx="0" cy="890"/>
              </a:xfrm>
              <a:prstGeom prst="line">
                <a:avLst/>
              </a:prstGeom>
              <a:noFill/>
              <a:ln w="9525">
                <a:solidFill>
                  <a:schemeClr val="tx1"/>
                </a:solidFill>
                <a:round/>
                <a:headEnd/>
                <a:tailEnd/>
              </a:ln>
            </p:spPr>
            <p:txBody>
              <a:bodyPr/>
              <a:lstStyle/>
              <a:p>
                <a:endParaRPr lang="ru-RU"/>
              </a:p>
            </p:txBody>
          </p:sp>
          <p:sp>
            <p:nvSpPr>
              <p:cNvPr id="3138" name="Line 72"/>
              <p:cNvSpPr>
                <a:spLocks noChangeShapeType="1"/>
              </p:cNvSpPr>
              <p:nvPr/>
            </p:nvSpPr>
            <p:spPr bwMode="auto">
              <a:xfrm>
                <a:off x="2472" y="0"/>
                <a:ext cx="0" cy="890"/>
              </a:xfrm>
              <a:prstGeom prst="line">
                <a:avLst/>
              </a:prstGeom>
              <a:noFill/>
              <a:ln w="9525">
                <a:solidFill>
                  <a:schemeClr val="tx1"/>
                </a:solidFill>
                <a:round/>
                <a:headEnd/>
                <a:tailEnd/>
              </a:ln>
            </p:spPr>
            <p:txBody>
              <a:bodyPr/>
              <a:lstStyle/>
              <a:p>
                <a:endParaRPr lang="ru-RU"/>
              </a:p>
            </p:txBody>
          </p:sp>
          <p:sp>
            <p:nvSpPr>
              <p:cNvPr id="3139" name="Line 73"/>
              <p:cNvSpPr>
                <a:spLocks noChangeShapeType="1"/>
              </p:cNvSpPr>
              <p:nvPr/>
            </p:nvSpPr>
            <p:spPr bwMode="auto">
              <a:xfrm>
                <a:off x="1247" y="0"/>
                <a:ext cx="0" cy="890"/>
              </a:xfrm>
              <a:prstGeom prst="line">
                <a:avLst/>
              </a:prstGeom>
              <a:noFill/>
              <a:ln w="9525">
                <a:solidFill>
                  <a:schemeClr val="tx1"/>
                </a:solidFill>
                <a:round/>
                <a:headEnd/>
                <a:tailEnd/>
              </a:ln>
            </p:spPr>
            <p:txBody>
              <a:bodyPr/>
              <a:lstStyle/>
              <a:p>
                <a:endParaRPr lang="ru-RU"/>
              </a:p>
            </p:txBody>
          </p:sp>
        </p:grpSp>
        <p:grpSp>
          <p:nvGrpSpPr>
            <p:cNvPr id="3104" name="Group 74"/>
            <p:cNvGrpSpPr>
              <a:grpSpLocks/>
            </p:cNvGrpSpPr>
            <p:nvPr/>
          </p:nvGrpSpPr>
          <p:grpSpPr bwMode="auto">
            <a:xfrm>
              <a:off x="1224" y="3718"/>
              <a:ext cx="3493" cy="602"/>
              <a:chOff x="1247" y="0"/>
              <a:chExt cx="3493" cy="890"/>
            </a:xfrm>
          </p:grpSpPr>
          <p:sp>
            <p:nvSpPr>
              <p:cNvPr id="3132" name="Line 75"/>
              <p:cNvSpPr>
                <a:spLocks noChangeShapeType="1"/>
              </p:cNvSpPr>
              <p:nvPr/>
            </p:nvSpPr>
            <p:spPr bwMode="auto">
              <a:xfrm>
                <a:off x="4740" y="0"/>
                <a:ext cx="0" cy="890"/>
              </a:xfrm>
              <a:prstGeom prst="line">
                <a:avLst/>
              </a:prstGeom>
              <a:noFill/>
              <a:ln w="9525">
                <a:solidFill>
                  <a:schemeClr val="tx1"/>
                </a:solidFill>
                <a:round/>
                <a:headEnd/>
                <a:tailEnd/>
              </a:ln>
            </p:spPr>
            <p:txBody>
              <a:bodyPr/>
              <a:lstStyle/>
              <a:p>
                <a:endParaRPr lang="ru-RU"/>
              </a:p>
            </p:txBody>
          </p:sp>
          <p:sp>
            <p:nvSpPr>
              <p:cNvPr id="3133" name="Line 76"/>
              <p:cNvSpPr>
                <a:spLocks noChangeShapeType="1"/>
              </p:cNvSpPr>
              <p:nvPr/>
            </p:nvSpPr>
            <p:spPr bwMode="auto">
              <a:xfrm>
                <a:off x="3606" y="0"/>
                <a:ext cx="0" cy="890"/>
              </a:xfrm>
              <a:prstGeom prst="line">
                <a:avLst/>
              </a:prstGeom>
              <a:noFill/>
              <a:ln w="9525">
                <a:solidFill>
                  <a:schemeClr val="tx1"/>
                </a:solidFill>
                <a:round/>
                <a:headEnd/>
                <a:tailEnd/>
              </a:ln>
            </p:spPr>
            <p:txBody>
              <a:bodyPr/>
              <a:lstStyle/>
              <a:p>
                <a:endParaRPr lang="ru-RU"/>
              </a:p>
            </p:txBody>
          </p:sp>
          <p:sp>
            <p:nvSpPr>
              <p:cNvPr id="3134" name="Line 77"/>
              <p:cNvSpPr>
                <a:spLocks noChangeShapeType="1"/>
              </p:cNvSpPr>
              <p:nvPr/>
            </p:nvSpPr>
            <p:spPr bwMode="auto">
              <a:xfrm>
                <a:off x="2472" y="0"/>
                <a:ext cx="0" cy="890"/>
              </a:xfrm>
              <a:prstGeom prst="line">
                <a:avLst/>
              </a:prstGeom>
              <a:noFill/>
              <a:ln w="9525">
                <a:solidFill>
                  <a:schemeClr val="tx1"/>
                </a:solidFill>
                <a:round/>
                <a:headEnd/>
                <a:tailEnd/>
              </a:ln>
            </p:spPr>
            <p:txBody>
              <a:bodyPr/>
              <a:lstStyle/>
              <a:p>
                <a:endParaRPr lang="ru-RU"/>
              </a:p>
            </p:txBody>
          </p:sp>
          <p:sp>
            <p:nvSpPr>
              <p:cNvPr id="3135" name="Line 78"/>
              <p:cNvSpPr>
                <a:spLocks noChangeShapeType="1"/>
              </p:cNvSpPr>
              <p:nvPr/>
            </p:nvSpPr>
            <p:spPr bwMode="auto">
              <a:xfrm>
                <a:off x="1247" y="0"/>
                <a:ext cx="0" cy="890"/>
              </a:xfrm>
              <a:prstGeom prst="line">
                <a:avLst/>
              </a:prstGeom>
              <a:noFill/>
              <a:ln w="9525">
                <a:solidFill>
                  <a:schemeClr val="tx1"/>
                </a:solidFill>
                <a:round/>
                <a:headEnd/>
                <a:tailEnd/>
              </a:ln>
            </p:spPr>
            <p:txBody>
              <a:bodyPr/>
              <a:lstStyle/>
              <a:p>
                <a:endParaRPr lang="ru-RU"/>
              </a:p>
            </p:txBody>
          </p:sp>
        </p:grpSp>
        <p:grpSp>
          <p:nvGrpSpPr>
            <p:cNvPr id="3105" name="Group 81"/>
            <p:cNvGrpSpPr>
              <a:grpSpLocks/>
            </p:cNvGrpSpPr>
            <p:nvPr/>
          </p:nvGrpSpPr>
          <p:grpSpPr bwMode="auto">
            <a:xfrm>
              <a:off x="0" y="436"/>
              <a:ext cx="5759" cy="635"/>
              <a:chOff x="0" y="1071"/>
              <a:chExt cx="5760" cy="681"/>
            </a:xfrm>
          </p:grpSpPr>
          <p:sp>
            <p:nvSpPr>
              <p:cNvPr id="3126" name="Rectangle 82"/>
              <p:cNvSpPr>
                <a:spLocks noChangeArrowheads="1"/>
              </p:cNvSpPr>
              <p:nvPr/>
            </p:nvSpPr>
            <p:spPr bwMode="auto">
              <a:xfrm>
                <a:off x="0" y="1071"/>
                <a:ext cx="5760" cy="681"/>
              </a:xfrm>
              <a:prstGeom prst="rect">
                <a:avLst/>
              </a:prstGeom>
              <a:noFill/>
              <a:ln w="9525">
                <a:solidFill>
                  <a:schemeClr val="tx1"/>
                </a:solidFill>
                <a:miter lim="800000"/>
                <a:headEnd/>
                <a:tailEnd/>
              </a:ln>
            </p:spPr>
            <p:txBody>
              <a:bodyPr wrap="none" anchor="ctr"/>
              <a:lstStyle/>
              <a:p>
                <a:endParaRPr lang="ru-RU">
                  <a:latin typeface="Corbel" pitchFamily="34" charset="0"/>
                </a:endParaRPr>
              </a:p>
            </p:txBody>
          </p:sp>
          <p:grpSp>
            <p:nvGrpSpPr>
              <p:cNvPr id="3127" name="Group 83"/>
              <p:cNvGrpSpPr>
                <a:grpSpLocks/>
              </p:cNvGrpSpPr>
              <p:nvPr/>
            </p:nvGrpSpPr>
            <p:grpSpPr bwMode="auto">
              <a:xfrm>
                <a:off x="1247" y="1071"/>
                <a:ext cx="3493" cy="681"/>
                <a:chOff x="1247" y="0"/>
                <a:chExt cx="3493" cy="890"/>
              </a:xfrm>
            </p:grpSpPr>
            <p:sp>
              <p:nvSpPr>
                <p:cNvPr id="3128" name="Line 84"/>
                <p:cNvSpPr>
                  <a:spLocks noChangeShapeType="1"/>
                </p:cNvSpPr>
                <p:nvPr/>
              </p:nvSpPr>
              <p:spPr bwMode="auto">
                <a:xfrm>
                  <a:off x="4740" y="0"/>
                  <a:ext cx="0" cy="890"/>
                </a:xfrm>
                <a:prstGeom prst="line">
                  <a:avLst/>
                </a:prstGeom>
                <a:noFill/>
                <a:ln w="9525">
                  <a:solidFill>
                    <a:schemeClr val="tx1"/>
                  </a:solidFill>
                  <a:round/>
                  <a:headEnd/>
                  <a:tailEnd/>
                </a:ln>
              </p:spPr>
              <p:txBody>
                <a:bodyPr/>
                <a:lstStyle/>
                <a:p>
                  <a:endParaRPr lang="ru-RU"/>
                </a:p>
              </p:txBody>
            </p:sp>
            <p:sp>
              <p:nvSpPr>
                <p:cNvPr id="3129" name="Line 85"/>
                <p:cNvSpPr>
                  <a:spLocks noChangeShapeType="1"/>
                </p:cNvSpPr>
                <p:nvPr/>
              </p:nvSpPr>
              <p:spPr bwMode="auto">
                <a:xfrm>
                  <a:off x="3606" y="0"/>
                  <a:ext cx="0" cy="890"/>
                </a:xfrm>
                <a:prstGeom prst="line">
                  <a:avLst/>
                </a:prstGeom>
                <a:noFill/>
                <a:ln w="9525">
                  <a:solidFill>
                    <a:schemeClr val="tx1"/>
                  </a:solidFill>
                  <a:round/>
                  <a:headEnd/>
                  <a:tailEnd/>
                </a:ln>
              </p:spPr>
              <p:txBody>
                <a:bodyPr/>
                <a:lstStyle/>
                <a:p>
                  <a:endParaRPr lang="ru-RU"/>
                </a:p>
              </p:txBody>
            </p:sp>
            <p:sp>
              <p:nvSpPr>
                <p:cNvPr id="3130" name="Line 86"/>
                <p:cNvSpPr>
                  <a:spLocks noChangeShapeType="1"/>
                </p:cNvSpPr>
                <p:nvPr/>
              </p:nvSpPr>
              <p:spPr bwMode="auto">
                <a:xfrm>
                  <a:off x="2472" y="0"/>
                  <a:ext cx="0" cy="890"/>
                </a:xfrm>
                <a:prstGeom prst="line">
                  <a:avLst/>
                </a:prstGeom>
                <a:noFill/>
                <a:ln w="9525">
                  <a:solidFill>
                    <a:schemeClr val="tx1"/>
                  </a:solidFill>
                  <a:round/>
                  <a:headEnd/>
                  <a:tailEnd/>
                </a:ln>
              </p:spPr>
              <p:txBody>
                <a:bodyPr/>
                <a:lstStyle/>
                <a:p>
                  <a:endParaRPr lang="ru-RU"/>
                </a:p>
              </p:txBody>
            </p:sp>
            <p:sp>
              <p:nvSpPr>
                <p:cNvPr id="3131" name="Line 87"/>
                <p:cNvSpPr>
                  <a:spLocks noChangeShapeType="1"/>
                </p:cNvSpPr>
                <p:nvPr/>
              </p:nvSpPr>
              <p:spPr bwMode="auto">
                <a:xfrm>
                  <a:off x="1247" y="0"/>
                  <a:ext cx="0" cy="890"/>
                </a:xfrm>
                <a:prstGeom prst="line">
                  <a:avLst/>
                </a:prstGeom>
                <a:noFill/>
                <a:ln w="9525">
                  <a:solidFill>
                    <a:schemeClr val="tx1"/>
                  </a:solidFill>
                  <a:round/>
                  <a:headEnd/>
                  <a:tailEnd/>
                </a:ln>
              </p:spPr>
              <p:txBody>
                <a:bodyPr/>
                <a:lstStyle/>
                <a:p>
                  <a:endParaRPr lang="ru-RU"/>
                </a:p>
              </p:txBody>
            </p:sp>
          </p:grpSp>
        </p:grpSp>
        <p:sp>
          <p:nvSpPr>
            <p:cNvPr id="3106" name="Rectangle 88"/>
            <p:cNvSpPr>
              <a:spLocks noChangeArrowheads="1"/>
            </p:cNvSpPr>
            <p:nvPr/>
          </p:nvSpPr>
          <p:spPr bwMode="auto">
            <a:xfrm>
              <a:off x="0" y="0"/>
              <a:ext cx="5737" cy="164"/>
            </a:xfrm>
            <a:prstGeom prst="rect">
              <a:avLst/>
            </a:prstGeom>
            <a:noFill/>
            <a:ln w="9525">
              <a:solidFill>
                <a:schemeClr val="tx1"/>
              </a:solidFill>
              <a:miter lim="800000"/>
              <a:headEnd/>
              <a:tailEnd/>
            </a:ln>
          </p:spPr>
          <p:txBody>
            <a:bodyPr wrap="none" anchor="ctr"/>
            <a:lstStyle/>
            <a:p>
              <a:endParaRPr lang="ru-RU">
                <a:latin typeface="Corbel" pitchFamily="34" charset="0"/>
              </a:endParaRPr>
            </a:p>
          </p:txBody>
        </p:sp>
        <p:sp>
          <p:nvSpPr>
            <p:cNvPr id="3107" name="Line 89"/>
            <p:cNvSpPr>
              <a:spLocks noChangeShapeType="1"/>
            </p:cNvSpPr>
            <p:nvPr/>
          </p:nvSpPr>
          <p:spPr bwMode="auto">
            <a:xfrm>
              <a:off x="4717" y="0"/>
              <a:ext cx="1" cy="164"/>
            </a:xfrm>
            <a:prstGeom prst="line">
              <a:avLst/>
            </a:prstGeom>
            <a:noFill/>
            <a:ln w="9525">
              <a:solidFill>
                <a:schemeClr val="tx1"/>
              </a:solidFill>
              <a:round/>
              <a:headEnd/>
              <a:tailEnd/>
            </a:ln>
          </p:spPr>
          <p:txBody>
            <a:bodyPr/>
            <a:lstStyle/>
            <a:p>
              <a:endParaRPr lang="ru-RU"/>
            </a:p>
          </p:txBody>
        </p:sp>
        <p:sp>
          <p:nvSpPr>
            <p:cNvPr id="3108" name="Line 90"/>
            <p:cNvSpPr>
              <a:spLocks noChangeShapeType="1"/>
            </p:cNvSpPr>
            <p:nvPr/>
          </p:nvSpPr>
          <p:spPr bwMode="auto">
            <a:xfrm>
              <a:off x="3583" y="0"/>
              <a:ext cx="1" cy="164"/>
            </a:xfrm>
            <a:prstGeom prst="line">
              <a:avLst/>
            </a:prstGeom>
            <a:noFill/>
            <a:ln w="9525">
              <a:solidFill>
                <a:schemeClr val="tx1"/>
              </a:solidFill>
              <a:round/>
              <a:headEnd/>
              <a:tailEnd/>
            </a:ln>
          </p:spPr>
          <p:txBody>
            <a:bodyPr/>
            <a:lstStyle/>
            <a:p>
              <a:endParaRPr lang="ru-RU"/>
            </a:p>
          </p:txBody>
        </p:sp>
        <p:sp>
          <p:nvSpPr>
            <p:cNvPr id="3109" name="Line 91"/>
            <p:cNvSpPr>
              <a:spLocks noChangeShapeType="1"/>
            </p:cNvSpPr>
            <p:nvPr/>
          </p:nvSpPr>
          <p:spPr bwMode="auto">
            <a:xfrm>
              <a:off x="2449" y="0"/>
              <a:ext cx="1" cy="164"/>
            </a:xfrm>
            <a:prstGeom prst="line">
              <a:avLst/>
            </a:prstGeom>
            <a:noFill/>
            <a:ln w="9525">
              <a:solidFill>
                <a:schemeClr val="tx1"/>
              </a:solidFill>
              <a:round/>
              <a:headEnd/>
              <a:tailEnd/>
            </a:ln>
          </p:spPr>
          <p:txBody>
            <a:bodyPr/>
            <a:lstStyle/>
            <a:p>
              <a:endParaRPr lang="ru-RU"/>
            </a:p>
          </p:txBody>
        </p:sp>
        <p:sp>
          <p:nvSpPr>
            <p:cNvPr id="3110" name="Line 92"/>
            <p:cNvSpPr>
              <a:spLocks noChangeShapeType="1"/>
            </p:cNvSpPr>
            <p:nvPr/>
          </p:nvSpPr>
          <p:spPr bwMode="auto">
            <a:xfrm>
              <a:off x="1224" y="0"/>
              <a:ext cx="1" cy="164"/>
            </a:xfrm>
            <a:prstGeom prst="line">
              <a:avLst/>
            </a:prstGeom>
            <a:noFill/>
            <a:ln w="9525">
              <a:solidFill>
                <a:schemeClr val="tx1"/>
              </a:solidFill>
              <a:round/>
              <a:headEnd/>
              <a:tailEnd/>
            </a:ln>
          </p:spPr>
          <p:txBody>
            <a:bodyPr/>
            <a:lstStyle/>
            <a:p>
              <a:endParaRPr lang="ru-RU"/>
            </a:p>
          </p:txBody>
        </p:sp>
        <p:sp>
          <p:nvSpPr>
            <p:cNvPr id="3111" name="Rectangle 94"/>
            <p:cNvSpPr>
              <a:spLocks noChangeArrowheads="1"/>
            </p:cNvSpPr>
            <p:nvPr/>
          </p:nvSpPr>
          <p:spPr bwMode="auto">
            <a:xfrm>
              <a:off x="-23" y="2688"/>
              <a:ext cx="4908" cy="173"/>
            </a:xfrm>
            <a:prstGeom prst="rect">
              <a:avLst/>
            </a:prstGeom>
            <a:noFill/>
            <a:ln w="9525">
              <a:noFill/>
              <a:miter lim="800000"/>
              <a:headEnd/>
              <a:tailEnd/>
            </a:ln>
          </p:spPr>
          <p:txBody>
            <a:bodyPr wrap="none" anchor="ctr">
              <a:spAutoFit/>
            </a:bodyPr>
            <a:lstStyle/>
            <a:p>
              <a:r>
                <a:rPr lang="ru-RU" sz="1200" b="1">
                  <a:latin typeface="Corbel" pitchFamily="34" charset="0"/>
                </a:rPr>
                <a:t>      Зависимость между углом при боковом ребре и плоскостью основания правильной пирамиды</a:t>
              </a:r>
              <a:r>
                <a:rPr lang="ru-RU" sz="1200">
                  <a:latin typeface="Corbel" pitchFamily="34" charset="0"/>
                </a:rPr>
                <a:t> </a:t>
              </a:r>
            </a:p>
          </p:txBody>
        </p:sp>
        <p:sp>
          <p:nvSpPr>
            <p:cNvPr id="3112" name="Rectangle 95"/>
            <p:cNvSpPr>
              <a:spLocks noChangeArrowheads="1"/>
            </p:cNvSpPr>
            <p:nvPr/>
          </p:nvSpPr>
          <p:spPr bwMode="auto">
            <a:xfrm>
              <a:off x="-1" y="3529"/>
              <a:ext cx="5422" cy="173"/>
            </a:xfrm>
            <a:prstGeom prst="rect">
              <a:avLst/>
            </a:prstGeom>
            <a:noFill/>
            <a:ln w="9525">
              <a:noFill/>
              <a:miter lim="800000"/>
              <a:headEnd/>
              <a:tailEnd/>
            </a:ln>
          </p:spPr>
          <p:txBody>
            <a:bodyPr wrap="none" anchor="ctr">
              <a:spAutoFit/>
            </a:bodyPr>
            <a:lstStyle/>
            <a:p>
              <a:r>
                <a:rPr lang="ru-RU" sz="1200" b="1">
                  <a:latin typeface="Corbel" pitchFamily="34" charset="0"/>
                </a:rPr>
                <a:t>     Зависимость между углом при ребре основания и углом между боковым ребром и плоскостью основания</a:t>
              </a:r>
              <a:r>
                <a:rPr lang="ru-RU" sz="1200">
                  <a:latin typeface="Corbel" pitchFamily="34" charset="0"/>
                </a:rPr>
                <a:t> </a:t>
              </a:r>
            </a:p>
          </p:txBody>
        </p:sp>
        <p:pic>
          <p:nvPicPr>
            <p:cNvPr id="3113" name="Picture 96"/>
            <p:cNvPicPr>
              <a:picLocks noChangeAspect="1" noChangeArrowheads="1"/>
            </p:cNvPicPr>
            <p:nvPr/>
          </p:nvPicPr>
          <p:blipFill>
            <a:blip r:embed="rId3" cstate="print"/>
            <a:srcRect/>
            <a:stretch>
              <a:fillRect/>
            </a:stretch>
          </p:blipFill>
          <p:spPr bwMode="auto">
            <a:xfrm>
              <a:off x="90" y="482"/>
              <a:ext cx="998" cy="545"/>
            </a:xfrm>
            <a:prstGeom prst="rect">
              <a:avLst/>
            </a:prstGeom>
            <a:noFill/>
            <a:ln w="9525">
              <a:noFill/>
              <a:miter lim="800000"/>
              <a:headEnd/>
              <a:tailEnd/>
            </a:ln>
          </p:spPr>
        </p:pic>
        <p:pic>
          <p:nvPicPr>
            <p:cNvPr id="3114" name="Picture 97"/>
            <p:cNvPicPr>
              <a:picLocks noChangeAspect="1" noChangeArrowheads="1"/>
            </p:cNvPicPr>
            <p:nvPr/>
          </p:nvPicPr>
          <p:blipFill>
            <a:blip r:embed="rId4" cstate="print"/>
            <a:srcRect/>
            <a:stretch>
              <a:fillRect/>
            </a:stretch>
          </p:blipFill>
          <p:spPr bwMode="auto">
            <a:xfrm>
              <a:off x="1269" y="436"/>
              <a:ext cx="953" cy="600"/>
            </a:xfrm>
            <a:prstGeom prst="rect">
              <a:avLst/>
            </a:prstGeom>
            <a:noFill/>
            <a:ln w="9525">
              <a:noFill/>
              <a:miter lim="800000"/>
              <a:headEnd/>
              <a:tailEnd/>
            </a:ln>
          </p:spPr>
        </p:pic>
        <p:graphicFrame>
          <p:nvGraphicFramePr>
            <p:cNvPr id="3074" name="Object 2"/>
            <p:cNvGraphicFramePr>
              <a:graphicFrameLocks noChangeAspect="1"/>
            </p:cNvGraphicFramePr>
            <p:nvPr/>
          </p:nvGraphicFramePr>
          <p:xfrm>
            <a:off x="2539" y="527"/>
            <a:ext cx="998" cy="369"/>
          </p:xfrm>
          <a:graphic>
            <a:graphicData uri="http://schemas.openxmlformats.org/presentationml/2006/ole">
              <p:oleObj spid="_x0000_s3074" name="Формула" r:id="rId5" imgW="1054100" imgH="393700" progId="Equation.3">
                <p:embed/>
              </p:oleObj>
            </a:graphicData>
          </a:graphic>
        </p:graphicFrame>
        <p:graphicFrame>
          <p:nvGraphicFramePr>
            <p:cNvPr id="3075" name="Object 3"/>
            <p:cNvGraphicFramePr>
              <a:graphicFrameLocks noChangeAspect="1"/>
            </p:cNvGraphicFramePr>
            <p:nvPr/>
          </p:nvGraphicFramePr>
          <p:xfrm>
            <a:off x="3628" y="527"/>
            <a:ext cx="953" cy="403"/>
          </p:xfrm>
          <a:graphic>
            <a:graphicData uri="http://schemas.openxmlformats.org/presentationml/2006/ole">
              <p:oleObj spid="_x0000_s3075" name="Формула" r:id="rId6" imgW="926698" imgH="393529" progId="Equation.3">
                <p:embed/>
              </p:oleObj>
            </a:graphicData>
          </a:graphic>
        </p:graphicFrame>
        <p:graphicFrame>
          <p:nvGraphicFramePr>
            <p:cNvPr id="3076" name="Object 4"/>
            <p:cNvGraphicFramePr>
              <a:graphicFrameLocks noChangeAspect="1"/>
            </p:cNvGraphicFramePr>
            <p:nvPr/>
          </p:nvGraphicFramePr>
          <p:xfrm>
            <a:off x="4853" y="436"/>
            <a:ext cx="680" cy="605"/>
          </p:xfrm>
          <a:graphic>
            <a:graphicData uri="http://schemas.openxmlformats.org/presentationml/2006/ole">
              <p:oleObj spid="_x0000_s3076" name="Формула" r:id="rId7" imgW="863225" imgH="774364" progId="Equation.3">
                <p:embed/>
              </p:oleObj>
            </a:graphicData>
          </a:graphic>
        </p:graphicFrame>
        <p:graphicFrame>
          <p:nvGraphicFramePr>
            <p:cNvPr id="3077" name="Object 5"/>
            <p:cNvGraphicFramePr>
              <a:graphicFrameLocks noChangeAspect="1"/>
            </p:cNvGraphicFramePr>
            <p:nvPr/>
          </p:nvGraphicFramePr>
          <p:xfrm>
            <a:off x="1406" y="1253"/>
            <a:ext cx="817" cy="606"/>
          </p:xfrm>
          <a:graphic>
            <a:graphicData uri="http://schemas.openxmlformats.org/presentationml/2006/ole">
              <p:oleObj spid="_x0000_s3077" name="Формула" r:id="rId8" imgW="812800" imgH="596900" progId="Equation.3">
                <p:embed/>
              </p:oleObj>
            </a:graphicData>
          </a:graphic>
        </p:graphicFrame>
        <p:graphicFrame>
          <p:nvGraphicFramePr>
            <p:cNvPr id="3078" name="Object 6"/>
            <p:cNvGraphicFramePr>
              <a:graphicFrameLocks noChangeAspect="1"/>
            </p:cNvGraphicFramePr>
            <p:nvPr/>
          </p:nvGraphicFramePr>
          <p:xfrm>
            <a:off x="2494" y="1298"/>
            <a:ext cx="907" cy="448"/>
          </p:xfrm>
          <a:graphic>
            <a:graphicData uri="http://schemas.openxmlformats.org/presentationml/2006/ole">
              <p:oleObj spid="_x0000_s3078" name="Формула" r:id="rId9" imgW="787058" imgH="393529" progId="Equation.3">
                <p:embed/>
              </p:oleObj>
            </a:graphicData>
          </a:graphic>
        </p:graphicFrame>
        <p:graphicFrame>
          <p:nvGraphicFramePr>
            <p:cNvPr id="3079" name="Object 7"/>
            <p:cNvGraphicFramePr>
              <a:graphicFrameLocks noChangeAspect="1"/>
            </p:cNvGraphicFramePr>
            <p:nvPr/>
          </p:nvGraphicFramePr>
          <p:xfrm>
            <a:off x="3673" y="1344"/>
            <a:ext cx="862" cy="353"/>
          </p:xfrm>
          <a:graphic>
            <a:graphicData uri="http://schemas.openxmlformats.org/presentationml/2006/ole">
              <p:oleObj spid="_x0000_s3079" name="Формула" r:id="rId10" imgW="952087" imgH="393529" progId="Equation.3">
                <p:embed/>
              </p:oleObj>
            </a:graphicData>
          </a:graphic>
        </p:graphicFrame>
        <p:graphicFrame>
          <p:nvGraphicFramePr>
            <p:cNvPr id="3080" name="Object 8"/>
            <p:cNvGraphicFramePr>
              <a:graphicFrameLocks noChangeAspect="1"/>
            </p:cNvGraphicFramePr>
            <p:nvPr/>
          </p:nvGraphicFramePr>
          <p:xfrm>
            <a:off x="4853" y="1253"/>
            <a:ext cx="635" cy="605"/>
          </p:xfrm>
          <a:graphic>
            <a:graphicData uri="http://schemas.openxmlformats.org/presentationml/2006/ole">
              <p:oleObj spid="_x0000_s3080" name="Формула" r:id="rId11" imgW="812447" imgH="774364" progId="Equation.3">
                <p:embed/>
              </p:oleObj>
            </a:graphicData>
          </a:graphic>
        </p:graphicFrame>
        <p:pic>
          <p:nvPicPr>
            <p:cNvPr id="3115" name="Picture 105"/>
            <p:cNvPicPr>
              <a:picLocks noChangeAspect="1" noChangeArrowheads="1"/>
            </p:cNvPicPr>
            <p:nvPr/>
          </p:nvPicPr>
          <p:blipFill>
            <a:blip r:embed="rId12" cstate="print">
              <a:lum bright="-12000" contrast="36000"/>
            </a:blip>
            <a:srcRect/>
            <a:stretch>
              <a:fillRect/>
            </a:stretch>
          </p:blipFill>
          <p:spPr bwMode="auto">
            <a:xfrm>
              <a:off x="45" y="1265"/>
              <a:ext cx="1089" cy="577"/>
            </a:xfrm>
            <a:prstGeom prst="rect">
              <a:avLst/>
            </a:prstGeom>
            <a:noFill/>
            <a:ln w="9525">
              <a:noFill/>
              <a:miter lim="800000"/>
              <a:headEnd/>
              <a:tailEnd/>
            </a:ln>
          </p:spPr>
        </p:pic>
        <p:graphicFrame>
          <p:nvGraphicFramePr>
            <p:cNvPr id="3081" name="Object 9"/>
            <p:cNvGraphicFramePr>
              <a:graphicFrameLocks noChangeAspect="1"/>
            </p:cNvGraphicFramePr>
            <p:nvPr/>
          </p:nvGraphicFramePr>
          <p:xfrm>
            <a:off x="3628" y="2115"/>
            <a:ext cx="907" cy="572"/>
          </p:xfrm>
          <a:graphic>
            <a:graphicData uri="http://schemas.openxmlformats.org/presentationml/2006/ole">
              <p:oleObj spid="_x0000_s3081" name="Формула" r:id="rId13" imgW="977476" imgH="622030" progId="Equation.3">
                <p:embed/>
              </p:oleObj>
            </a:graphicData>
          </a:graphic>
        </p:graphicFrame>
        <p:graphicFrame>
          <p:nvGraphicFramePr>
            <p:cNvPr id="3082" name="Object 10"/>
            <p:cNvGraphicFramePr>
              <a:graphicFrameLocks noChangeAspect="1"/>
            </p:cNvGraphicFramePr>
            <p:nvPr/>
          </p:nvGraphicFramePr>
          <p:xfrm>
            <a:off x="4853" y="2069"/>
            <a:ext cx="726" cy="632"/>
          </p:xfrm>
          <a:graphic>
            <a:graphicData uri="http://schemas.openxmlformats.org/presentationml/2006/ole">
              <p:oleObj spid="_x0000_s3082" name="Формула" r:id="rId14" imgW="888614" imgH="774364" progId="Equation.3">
                <p:embed/>
              </p:oleObj>
            </a:graphicData>
          </a:graphic>
        </p:graphicFrame>
        <p:pic>
          <p:nvPicPr>
            <p:cNvPr id="3116" name="Picture 108"/>
            <p:cNvPicPr>
              <a:picLocks noChangeAspect="1" noChangeArrowheads="1"/>
            </p:cNvPicPr>
            <p:nvPr/>
          </p:nvPicPr>
          <p:blipFill>
            <a:blip r:embed="rId15" cstate="print">
              <a:lum bright="-6000" contrast="30000"/>
            </a:blip>
            <a:srcRect/>
            <a:stretch>
              <a:fillRect/>
            </a:stretch>
          </p:blipFill>
          <p:spPr bwMode="auto">
            <a:xfrm>
              <a:off x="68" y="2110"/>
              <a:ext cx="1065" cy="504"/>
            </a:xfrm>
            <a:prstGeom prst="rect">
              <a:avLst/>
            </a:prstGeom>
            <a:noFill/>
            <a:ln w="9525">
              <a:noFill/>
              <a:miter lim="800000"/>
              <a:headEnd/>
              <a:tailEnd/>
            </a:ln>
          </p:spPr>
        </p:pic>
        <p:grpSp>
          <p:nvGrpSpPr>
            <p:cNvPr id="3117" name="Group 109"/>
            <p:cNvGrpSpPr>
              <a:grpSpLocks/>
            </p:cNvGrpSpPr>
            <p:nvPr/>
          </p:nvGrpSpPr>
          <p:grpSpPr bwMode="auto">
            <a:xfrm>
              <a:off x="2539" y="2115"/>
              <a:ext cx="953" cy="544"/>
              <a:chOff x="1655" y="1661"/>
              <a:chExt cx="752" cy="366"/>
            </a:xfrm>
          </p:grpSpPr>
          <p:graphicFrame>
            <p:nvGraphicFramePr>
              <p:cNvPr id="3092" name="Object 20"/>
              <p:cNvGraphicFramePr>
                <a:graphicFrameLocks noChangeAspect="1"/>
              </p:cNvGraphicFramePr>
              <p:nvPr/>
            </p:nvGraphicFramePr>
            <p:xfrm>
              <a:off x="1837" y="1661"/>
              <a:ext cx="570" cy="366"/>
            </p:xfrm>
            <a:graphic>
              <a:graphicData uri="http://schemas.openxmlformats.org/presentationml/2006/ole">
                <p:oleObj spid="_x0000_s3092" name="Формула" r:id="rId16" imgW="901309" imgH="583947" progId="Equation.3">
                  <p:embed/>
                </p:oleObj>
              </a:graphicData>
            </a:graphic>
          </p:graphicFrame>
          <p:sp>
            <p:nvSpPr>
              <p:cNvPr id="3125" name="Rectangle 111"/>
              <p:cNvSpPr>
                <a:spLocks noChangeArrowheads="1"/>
              </p:cNvSpPr>
              <p:nvPr/>
            </p:nvSpPr>
            <p:spPr bwMode="auto">
              <a:xfrm>
                <a:off x="1655" y="1706"/>
                <a:ext cx="180" cy="116"/>
              </a:xfrm>
              <a:prstGeom prst="rect">
                <a:avLst/>
              </a:prstGeom>
              <a:noFill/>
              <a:ln w="9525">
                <a:noFill/>
                <a:miter lim="800000"/>
                <a:headEnd/>
                <a:tailEnd/>
              </a:ln>
            </p:spPr>
            <p:txBody>
              <a:bodyPr wrap="none">
                <a:spAutoFit/>
              </a:bodyPr>
              <a:lstStyle/>
              <a:p>
                <a:r>
                  <a:rPr lang="en-US" sz="1200">
                    <a:latin typeface="Times New Roman" pitchFamily="18" charset="0"/>
                    <a:cs typeface="Times New Roman" pitchFamily="18" charset="0"/>
                  </a:rPr>
                  <a:t>sin</a:t>
                </a:r>
                <a:endParaRPr lang="en-US">
                  <a:latin typeface="Gill Sans MT" pitchFamily="34" charset="0"/>
                </a:endParaRPr>
              </a:p>
            </p:txBody>
          </p:sp>
        </p:grpSp>
        <p:grpSp>
          <p:nvGrpSpPr>
            <p:cNvPr id="3118" name="Group 112"/>
            <p:cNvGrpSpPr>
              <a:grpSpLocks/>
            </p:cNvGrpSpPr>
            <p:nvPr/>
          </p:nvGrpSpPr>
          <p:grpSpPr bwMode="auto">
            <a:xfrm>
              <a:off x="1269" y="2115"/>
              <a:ext cx="1089" cy="811"/>
              <a:chOff x="930" y="1661"/>
              <a:chExt cx="618" cy="571"/>
            </a:xfrm>
          </p:grpSpPr>
          <p:sp>
            <p:nvSpPr>
              <p:cNvPr id="3121" name="Rectangle 113"/>
              <p:cNvSpPr>
                <a:spLocks noChangeArrowheads="1"/>
              </p:cNvSpPr>
              <p:nvPr/>
            </p:nvSpPr>
            <p:spPr bwMode="auto">
              <a:xfrm>
                <a:off x="953" y="2040"/>
                <a:ext cx="66" cy="163"/>
              </a:xfrm>
              <a:prstGeom prst="rect">
                <a:avLst/>
              </a:prstGeom>
              <a:noFill/>
              <a:ln w="9525">
                <a:noFill/>
                <a:miter lim="800000"/>
                <a:headEnd/>
                <a:tailEnd/>
              </a:ln>
            </p:spPr>
            <p:txBody>
              <a:bodyPr wrap="none">
                <a:spAutoFit/>
              </a:bodyPr>
              <a:lstStyle/>
              <a:p>
                <a:endParaRPr lang="ru-RU">
                  <a:latin typeface="Corbel" pitchFamily="34" charset="0"/>
                </a:endParaRPr>
              </a:p>
            </p:txBody>
          </p:sp>
          <p:graphicFrame>
            <p:nvGraphicFramePr>
              <p:cNvPr id="3091" name="Object 19"/>
              <p:cNvGraphicFramePr>
                <a:graphicFrameLocks noChangeAspect="1"/>
              </p:cNvGraphicFramePr>
              <p:nvPr/>
            </p:nvGraphicFramePr>
            <p:xfrm>
              <a:off x="930" y="1661"/>
              <a:ext cx="618" cy="366"/>
            </p:xfrm>
            <a:graphic>
              <a:graphicData uri="http://schemas.openxmlformats.org/presentationml/2006/ole">
                <p:oleObj spid="_x0000_s3091" name="Формула" r:id="rId17" imgW="977476" imgH="583947" progId="Equation.3">
                  <p:embed/>
                </p:oleObj>
              </a:graphicData>
            </a:graphic>
          </p:graphicFrame>
          <p:sp>
            <p:nvSpPr>
              <p:cNvPr id="3122" name="Rectangle 115"/>
              <p:cNvSpPr>
                <a:spLocks noChangeArrowheads="1"/>
              </p:cNvSpPr>
              <p:nvPr/>
            </p:nvSpPr>
            <p:spPr bwMode="auto">
              <a:xfrm>
                <a:off x="953" y="2035"/>
                <a:ext cx="66" cy="163"/>
              </a:xfrm>
              <a:prstGeom prst="rect">
                <a:avLst/>
              </a:prstGeom>
              <a:noFill/>
              <a:ln w="9525">
                <a:noFill/>
                <a:miter lim="800000"/>
                <a:headEnd/>
                <a:tailEnd/>
              </a:ln>
            </p:spPr>
            <p:txBody>
              <a:bodyPr wrap="none">
                <a:spAutoFit/>
              </a:bodyPr>
              <a:lstStyle/>
              <a:p>
                <a:endParaRPr lang="ru-RU">
                  <a:latin typeface="Corbel" pitchFamily="34" charset="0"/>
                </a:endParaRPr>
              </a:p>
            </p:txBody>
          </p:sp>
          <p:sp>
            <p:nvSpPr>
              <p:cNvPr id="3123" name="Rectangle 116"/>
              <p:cNvSpPr>
                <a:spLocks noChangeArrowheads="1"/>
              </p:cNvSpPr>
              <p:nvPr/>
            </p:nvSpPr>
            <p:spPr bwMode="auto">
              <a:xfrm>
                <a:off x="953" y="1783"/>
                <a:ext cx="66" cy="163"/>
              </a:xfrm>
              <a:prstGeom prst="rect">
                <a:avLst/>
              </a:prstGeom>
              <a:noFill/>
              <a:ln w="9525">
                <a:noFill/>
                <a:miter lim="800000"/>
                <a:headEnd/>
                <a:tailEnd/>
              </a:ln>
            </p:spPr>
            <p:txBody>
              <a:bodyPr wrap="none">
                <a:spAutoFit/>
              </a:bodyPr>
              <a:lstStyle/>
              <a:p>
                <a:endParaRPr lang="ru-RU">
                  <a:latin typeface="Corbel" pitchFamily="34" charset="0"/>
                </a:endParaRPr>
              </a:p>
            </p:txBody>
          </p:sp>
          <p:sp>
            <p:nvSpPr>
              <p:cNvPr id="3124" name="Rectangle 117"/>
              <p:cNvSpPr>
                <a:spLocks noChangeArrowheads="1"/>
              </p:cNvSpPr>
              <p:nvPr/>
            </p:nvSpPr>
            <p:spPr bwMode="auto">
              <a:xfrm>
                <a:off x="953" y="2069"/>
                <a:ext cx="66" cy="163"/>
              </a:xfrm>
              <a:prstGeom prst="rect">
                <a:avLst/>
              </a:prstGeom>
              <a:noFill/>
              <a:ln w="9525">
                <a:noFill/>
                <a:miter lim="800000"/>
                <a:headEnd/>
                <a:tailEnd/>
              </a:ln>
            </p:spPr>
            <p:txBody>
              <a:bodyPr wrap="none">
                <a:spAutoFit/>
              </a:bodyPr>
              <a:lstStyle/>
              <a:p>
                <a:endParaRPr lang="ru-RU">
                  <a:latin typeface="Corbel" pitchFamily="34" charset="0"/>
                </a:endParaRPr>
              </a:p>
            </p:txBody>
          </p:sp>
        </p:grpSp>
        <p:graphicFrame>
          <p:nvGraphicFramePr>
            <p:cNvPr id="3083" name="Object 11"/>
            <p:cNvGraphicFramePr>
              <a:graphicFrameLocks noChangeAspect="1"/>
            </p:cNvGraphicFramePr>
            <p:nvPr/>
          </p:nvGraphicFramePr>
          <p:xfrm>
            <a:off x="1269" y="2931"/>
            <a:ext cx="1089" cy="432"/>
          </p:xfrm>
          <a:graphic>
            <a:graphicData uri="http://schemas.openxmlformats.org/presentationml/2006/ole">
              <p:oleObj spid="_x0000_s3083" name="Формула" r:id="rId18" imgW="1054100" imgH="419100" progId="Equation.3">
                <p:embed/>
              </p:oleObj>
            </a:graphicData>
          </a:graphic>
        </p:graphicFrame>
        <p:graphicFrame>
          <p:nvGraphicFramePr>
            <p:cNvPr id="3084" name="Object 12"/>
            <p:cNvGraphicFramePr>
              <a:graphicFrameLocks noChangeAspect="1"/>
            </p:cNvGraphicFramePr>
            <p:nvPr/>
          </p:nvGraphicFramePr>
          <p:xfrm>
            <a:off x="2494" y="2931"/>
            <a:ext cx="953" cy="449"/>
          </p:xfrm>
          <a:graphic>
            <a:graphicData uri="http://schemas.openxmlformats.org/presentationml/2006/ole">
              <p:oleObj spid="_x0000_s3084" name="Формула" r:id="rId19" imgW="825500" imgH="393700" progId="Equation.3">
                <p:embed/>
              </p:oleObj>
            </a:graphicData>
          </a:graphic>
        </p:graphicFrame>
        <p:graphicFrame>
          <p:nvGraphicFramePr>
            <p:cNvPr id="3085" name="Object 13"/>
            <p:cNvGraphicFramePr>
              <a:graphicFrameLocks noChangeAspect="1"/>
            </p:cNvGraphicFramePr>
            <p:nvPr/>
          </p:nvGraphicFramePr>
          <p:xfrm>
            <a:off x="3628" y="2931"/>
            <a:ext cx="998" cy="390"/>
          </p:xfrm>
          <a:graphic>
            <a:graphicData uri="http://schemas.openxmlformats.org/presentationml/2006/ole">
              <p:oleObj spid="_x0000_s3085" name="Формула" r:id="rId20" imgW="1002865" imgH="393529" progId="Equation.3">
                <p:embed/>
              </p:oleObj>
            </a:graphicData>
          </a:graphic>
        </p:graphicFrame>
        <p:graphicFrame>
          <p:nvGraphicFramePr>
            <p:cNvPr id="3086" name="Object 14"/>
            <p:cNvGraphicFramePr>
              <a:graphicFrameLocks noChangeAspect="1"/>
            </p:cNvGraphicFramePr>
            <p:nvPr/>
          </p:nvGraphicFramePr>
          <p:xfrm>
            <a:off x="4762" y="2931"/>
            <a:ext cx="975" cy="322"/>
          </p:xfrm>
          <a:graphic>
            <a:graphicData uri="http://schemas.openxmlformats.org/presentationml/2006/ole">
              <p:oleObj spid="_x0000_s3086" name="Формула" r:id="rId21" imgW="1180588" imgH="393529" progId="Equation.3">
                <p:embed/>
              </p:oleObj>
            </a:graphicData>
          </a:graphic>
        </p:graphicFrame>
        <p:pic>
          <p:nvPicPr>
            <p:cNvPr id="3119" name="Picture 122"/>
            <p:cNvPicPr>
              <a:picLocks noChangeAspect="1" noChangeArrowheads="1"/>
            </p:cNvPicPr>
            <p:nvPr/>
          </p:nvPicPr>
          <p:blipFill>
            <a:blip r:embed="rId22" cstate="print">
              <a:lum bright="-12000" contrast="18000"/>
            </a:blip>
            <a:srcRect/>
            <a:stretch>
              <a:fillRect/>
            </a:stretch>
          </p:blipFill>
          <p:spPr bwMode="auto">
            <a:xfrm>
              <a:off x="49" y="2976"/>
              <a:ext cx="1084" cy="499"/>
            </a:xfrm>
            <a:prstGeom prst="rect">
              <a:avLst/>
            </a:prstGeom>
            <a:noFill/>
            <a:ln w="9525">
              <a:noFill/>
              <a:miter lim="800000"/>
              <a:headEnd/>
              <a:tailEnd/>
            </a:ln>
          </p:spPr>
        </p:pic>
        <p:graphicFrame>
          <p:nvGraphicFramePr>
            <p:cNvPr id="3087" name="Object 15"/>
            <p:cNvGraphicFramePr>
              <a:graphicFrameLocks noChangeAspect="1"/>
            </p:cNvGraphicFramePr>
            <p:nvPr/>
          </p:nvGraphicFramePr>
          <p:xfrm>
            <a:off x="1269" y="3793"/>
            <a:ext cx="953" cy="495"/>
          </p:xfrm>
          <a:graphic>
            <a:graphicData uri="http://schemas.openxmlformats.org/presentationml/2006/ole">
              <p:oleObj spid="_x0000_s3087" name="Формула" r:id="rId23" imgW="748975" imgH="393529" progId="Equation.3">
                <p:embed/>
              </p:oleObj>
            </a:graphicData>
          </a:graphic>
        </p:graphicFrame>
        <p:graphicFrame>
          <p:nvGraphicFramePr>
            <p:cNvPr id="3088" name="Object 16"/>
            <p:cNvGraphicFramePr>
              <a:graphicFrameLocks noChangeAspect="1"/>
            </p:cNvGraphicFramePr>
            <p:nvPr/>
          </p:nvGraphicFramePr>
          <p:xfrm>
            <a:off x="2494" y="3793"/>
            <a:ext cx="907" cy="439"/>
          </p:xfrm>
          <a:graphic>
            <a:graphicData uri="http://schemas.openxmlformats.org/presentationml/2006/ole">
              <p:oleObj spid="_x0000_s3088" name="Формула" r:id="rId24" imgW="863225" imgH="418918" progId="Equation.3">
                <p:embed/>
              </p:oleObj>
            </a:graphicData>
          </a:graphic>
        </p:graphicFrame>
        <p:graphicFrame>
          <p:nvGraphicFramePr>
            <p:cNvPr id="3089" name="Object 17"/>
            <p:cNvGraphicFramePr>
              <a:graphicFrameLocks noChangeAspect="1"/>
            </p:cNvGraphicFramePr>
            <p:nvPr/>
          </p:nvGraphicFramePr>
          <p:xfrm>
            <a:off x="3583" y="3748"/>
            <a:ext cx="907" cy="469"/>
          </p:xfrm>
          <a:graphic>
            <a:graphicData uri="http://schemas.openxmlformats.org/presentationml/2006/ole">
              <p:oleObj spid="_x0000_s3089" name="Формула" r:id="rId25" imgW="825500" imgH="431800" progId="Equation.3">
                <p:embed/>
              </p:oleObj>
            </a:graphicData>
          </a:graphic>
        </p:graphicFrame>
        <p:graphicFrame>
          <p:nvGraphicFramePr>
            <p:cNvPr id="3090" name="Object 18"/>
            <p:cNvGraphicFramePr>
              <a:graphicFrameLocks noChangeAspect="1"/>
            </p:cNvGraphicFramePr>
            <p:nvPr/>
          </p:nvGraphicFramePr>
          <p:xfrm>
            <a:off x="4717" y="3748"/>
            <a:ext cx="907" cy="358"/>
          </p:xfrm>
          <a:graphic>
            <a:graphicData uri="http://schemas.openxmlformats.org/presentationml/2006/ole">
              <p:oleObj spid="_x0000_s3090" name="Формула" r:id="rId26" imgW="990170" imgH="393529" progId="Equation.3">
                <p:embed/>
              </p:oleObj>
            </a:graphicData>
          </a:graphic>
        </p:graphicFrame>
        <p:pic>
          <p:nvPicPr>
            <p:cNvPr id="3120" name="Picture 127"/>
            <p:cNvPicPr>
              <a:picLocks noChangeAspect="1" noChangeArrowheads="1"/>
            </p:cNvPicPr>
            <p:nvPr/>
          </p:nvPicPr>
          <p:blipFill>
            <a:blip r:embed="rId27" cstate="print">
              <a:lum bright="-6000"/>
            </a:blip>
            <a:srcRect/>
            <a:stretch>
              <a:fillRect/>
            </a:stretch>
          </p:blipFill>
          <p:spPr bwMode="auto">
            <a:xfrm>
              <a:off x="124" y="3730"/>
              <a:ext cx="964" cy="517"/>
            </a:xfrm>
            <a:prstGeom prst="rect">
              <a:avLst/>
            </a:prstGeom>
            <a:noFill/>
            <a:ln w="9525">
              <a:noFill/>
              <a:miter lim="800000"/>
              <a:headEnd/>
              <a:tailEnd/>
            </a:ln>
          </p:spPr>
        </p:pic>
      </p:grpSp>
      <p:sp>
        <p:nvSpPr>
          <p:cNvPr id="3097" name="Прямоугольник 77"/>
          <p:cNvSpPr>
            <a:spLocks noChangeArrowheads="1"/>
          </p:cNvSpPr>
          <p:nvPr/>
        </p:nvSpPr>
        <p:spPr bwMode="auto">
          <a:xfrm>
            <a:off x="8215313" y="0"/>
            <a:ext cx="304800" cy="338138"/>
          </a:xfrm>
          <a:prstGeom prst="rect">
            <a:avLst/>
          </a:prstGeom>
          <a:noFill/>
          <a:ln w="9525">
            <a:noFill/>
            <a:miter lim="800000"/>
            <a:headEnd/>
            <a:tailEnd/>
          </a:ln>
        </p:spPr>
        <p:txBody>
          <a:bodyPr wrap="none">
            <a:spAutoFit/>
          </a:bodyPr>
          <a:lstStyle/>
          <a:p>
            <a:r>
              <a:rPr lang="en-US" sz="1600" b="1">
                <a:solidFill>
                  <a:srgbClr val="000000"/>
                </a:solidFill>
                <a:latin typeface="Gill Sans MT" pitchFamily="34" charset="0"/>
              </a:rPr>
              <a:t>n</a:t>
            </a:r>
            <a:endParaRPr lang="ru-RU">
              <a:latin typeface="Corbe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9"/>
          <p:cNvSpPr txBox="1">
            <a:spLocks noChangeArrowheads="1"/>
          </p:cNvSpPr>
          <p:nvPr/>
        </p:nvSpPr>
        <p:spPr bwMode="auto">
          <a:xfrm>
            <a:off x="1000125" y="500063"/>
            <a:ext cx="7715250" cy="1477962"/>
          </a:xfrm>
          <a:prstGeom prst="rect">
            <a:avLst/>
          </a:prstGeom>
          <a:noFill/>
          <a:ln w="9525">
            <a:noFill/>
            <a:miter lim="800000"/>
            <a:headEnd/>
            <a:tailEnd/>
          </a:ln>
        </p:spPr>
        <p:txBody>
          <a:bodyPr>
            <a:spAutoFit/>
          </a:bodyPr>
          <a:lstStyle/>
          <a:p>
            <a:r>
              <a:rPr lang="ru-RU">
                <a:solidFill>
                  <a:srgbClr val="FF0000"/>
                </a:solidFill>
                <a:latin typeface="Times New Roman" pitchFamily="18" charset="0"/>
                <a:cs typeface="Times New Roman" pitchFamily="18" charset="0"/>
              </a:rPr>
              <a:t>№ 256 г) </a:t>
            </a:r>
            <a:r>
              <a:rPr lang="ru-RU">
                <a:latin typeface="Times New Roman" pitchFamily="18" charset="0"/>
                <a:cs typeface="Times New Roman" pitchFamily="18" charset="0"/>
              </a:rPr>
              <a:t>В правильной четырехугольной пирамиде сторона основания равна </a:t>
            </a:r>
            <a:r>
              <a:rPr lang="en-US">
                <a:latin typeface="Times New Roman" pitchFamily="18" charset="0"/>
                <a:cs typeface="Times New Roman" pitchFamily="18" charset="0"/>
              </a:rPr>
              <a:t>m</a:t>
            </a:r>
            <a:r>
              <a:rPr lang="ru-RU">
                <a:latin typeface="Times New Roman" pitchFamily="18" charset="0"/>
                <a:cs typeface="Times New Roman" pitchFamily="18" charset="0"/>
              </a:rPr>
              <a:t>, а плоский угол при вершине равен </a:t>
            </a:r>
            <a:r>
              <a:rPr lang="el-GR">
                <a:latin typeface="Times New Roman" pitchFamily="18" charset="0"/>
                <a:cs typeface="Times New Roman" pitchFamily="18" charset="0"/>
              </a:rPr>
              <a:t>α</a:t>
            </a:r>
            <a:r>
              <a:rPr lang="ru-RU">
                <a:latin typeface="Times New Roman" pitchFamily="18" charset="0"/>
                <a:cs typeface="Times New Roman" pitchFamily="18" charset="0"/>
              </a:rPr>
              <a:t>. Найти двугранный угол при боковом ребре пирамиды.</a:t>
            </a:r>
          </a:p>
          <a:p>
            <a:r>
              <a:rPr lang="ru-RU">
                <a:latin typeface="Times New Roman" pitchFamily="18" charset="0"/>
                <a:cs typeface="Times New Roman" pitchFamily="18" charset="0"/>
              </a:rPr>
              <a:t>Решение:</a:t>
            </a:r>
          </a:p>
          <a:p>
            <a:r>
              <a:rPr lang="ru-RU">
                <a:latin typeface="Times New Roman" pitchFamily="18" charset="0"/>
                <a:cs typeface="Times New Roman" pitchFamily="18" charset="0"/>
              </a:rPr>
              <a:t>                                      Пусть линейный угол двугранного угла будет равен </a:t>
            </a:r>
            <a:r>
              <a:rPr lang="en-US">
                <a:latin typeface="Times New Roman" pitchFamily="18" charset="0"/>
                <a:cs typeface="Times New Roman" pitchFamily="18" charset="0"/>
              </a:rPr>
              <a:t>X</a:t>
            </a:r>
            <a:r>
              <a:rPr lang="ru-RU">
                <a:latin typeface="Times New Roman" pitchFamily="18" charset="0"/>
                <a:cs typeface="Times New Roman" pitchFamily="18" charset="0"/>
              </a:rPr>
              <a:t>. </a:t>
            </a:r>
            <a:r>
              <a:rPr lang="en-US">
                <a:latin typeface="Times New Roman" pitchFamily="18" charset="0"/>
                <a:cs typeface="Times New Roman" pitchFamily="18" charset="0"/>
              </a:rPr>
              <a:t>   </a:t>
            </a:r>
            <a:endParaRPr lang="ru-RU">
              <a:latin typeface="Corbel" pitchFamily="34" charset="0"/>
            </a:endParaRPr>
          </a:p>
        </p:txBody>
      </p:sp>
      <p:pic>
        <p:nvPicPr>
          <p:cNvPr id="23555" name="Рисунок 10"/>
          <p:cNvPicPr>
            <a:picLocks noChangeAspect="1" noChangeArrowheads="1"/>
          </p:cNvPicPr>
          <p:nvPr/>
        </p:nvPicPr>
        <p:blipFill>
          <a:blip r:embed="rId2" cstate="print"/>
          <a:srcRect l="10826" t="19553" r="16809" b="16200"/>
          <a:stretch>
            <a:fillRect/>
          </a:stretch>
        </p:blipFill>
        <p:spPr bwMode="auto">
          <a:xfrm>
            <a:off x="1071563" y="2357438"/>
            <a:ext cx="2419350" cy="2190750"/>
          </a:xfrm>
          <a:prstGeom prst="rect">
            <a:avLst/>
          </a:prstGeom>
          <a:noFill/>
          <a:ln w="9525">
            <a:noFill/>
            <a:miter lim="800000"/>
            <a:headEnd/>
            <a:tailEnd/>
          </a:ln>
        </p:spPr>
      </p:pic>
      <p:sp>
        <p:nvSpPr>
          <p:cNvPr id="23556" name="TextBox 11"/>
          <p:cNvSpPr txBox="1">
            <a:spLocks noChangeArrowheads="1"/>
          </p:cNvSpPr>
          <p:nvPr/>
        </p:nvSpPr>
        <p:spPr bwMode="auto">
          <a:xfrm>
            <a:off x="4143375" y="2214563"/>
            <a:ext cx="4660900" cy="3416300"/>
          </a:xfrm>
          <a:prstGeom prst="rect">
            <a:avLst/>
          </a:prstGeom>
          <a:noFill/>
          <a:ln w="9525">
            <a:noFill/>
            <a:miter lim="800000"/>
            <a:headEnd/>
            <a:tailEnd/>
          </a:ln>
        </p:spPr>
        <p:txBody>
          <a:bodyPr>
            <a:spAutoFit/>
          </a:bodyPr>
          <a:lstStyle/>
          <a:p>
            <a:r>
              <a:rPr lang="el-GR">
                <a:latin typeface="Times New Roman" pitchFamily="18" charset="0"/>
                <a:cs typeface="Times New Roman" pitchFamily="18" charset="0"/>
              </a:rPr>
              <a:t>Δ</a:t>
            </a:r>
            <a:r>
              <a:rPr lang="ru-RU">
                <a:latin typeface="Times New Roman" pitchFamily="18" charset="0"/>
                <a:cs typeface="Times New Roman" pitchFamily="18" charset="0"/>
              </a:rPr>
              <a:t>АМС равнобедренный, значит ∟</a:t>
            </a:r>
            <a:r>
              <a:rPr lang="en-US">
                <a:latin typeface="Times New Roman" pitchFamily="18" charset="0"/>
                <a:cs typeface="Times New Roman" pitchFamily="18" charset="0"/>
              </a:rPr>
              <a:t>DMC=½X</a:t>
            </a:r>
            <a:r>
              <a:rPr lang="ru-RU">
                <a:latin typeface="Corbel" pitchFamily="34" charset="0"/>
              </a:rPr>
              <a:t>.</a:t>
            </a:r>
            <a:endParaRPr lang="en-US">
              <a:latin typeface="Gill Sans MT" pitchFamily="34" charset="0"/>
            </a:endParaRPr>
          </a:p>
          <a:p>
            <a:r>
              <a:rPr lang="ru-RU">
                <a:latin typeface="Times New Roman" pitchFamily="18" charset="0"/>
                <a:cs typeface="Times New Roman" pitchFamily="18" charset="0"/>
              </a:rPr>
              <a:t>Применим формулу перехода:</a:t>
            </a:r>
            <a:endParaRPr lang="en-US">
              <a:latin typeface="Times New Roman" pitchFamily="18" charset="0"/>
              <a:cs typeface="Times New Roman" pitchFamily="18" charset="0"/>
            </a:endParaRPr>
          </a:p>
          <a:p>
            <a:endParaRPr lang="en-US">
              <a:latin typeface="Gill Sans MT" pitchFamily="34" charset="0"/>
            </a:endParaRPr>
          </a:p>
          <a:p>
            <a:endParaRPr lang="en-US">
              <a:latin typeface="Gill Sans MT" pitchFamily="34" charset="0"/>
            </a:endParaRPr>
          </a:p>
          <a:p>
            <a:endParaRPr lang="en-US">
              <a:latin typeface="Gill Sans MT" pitchFamily="34" charset="0"/>
            </a:endParaRPr>
          </a:p>
          <a:p>
            <a:endParaRPr lang="en-US">
              <a:latin typeface="Gill Sans MT" pitchFamily="34" charset="0"/>
            </a:endParaRPr>
          </a:p>
          <a:p>
            <a:r>
              <a:rPr lang="ru-RU">
                <a:latin typeface="Times New Roman" pitchFamily="18" charset="0"/>
                <a:cs typeface="Times New Roman" pitchFamily="18" charset="0"/>
              </a:rPr>
              <a:t>Отсюда:</a:t>
            </a:r>
            <a:r>
              <a:rPr lang="en-US">
                <a:latin typeface="Gill Sans MT" pitchFamily="34" charset="0"/>
              </a:rPr>
              <a:t>                                          </a:t>
            </a:r>
            <a:r>
              <a:rPr lang="ru-RU">
                <a:latin typeface="Times New Roman" pitchFamily="18" charset="0"/>
                <a:cs typeface="Times New Roman" pitchFamily="18" charset="0"/>
              </a:rPr>
              <a:t>или</a:t>
            </a:r>
          </a:p>
          <a:p>
            <a:endParaRPr lang="ru-RU">
              <a:latin typeface="Corbel" pitchFamily="34" charset="0"/>
            </a:endParaRPr>
          </a:p>
          <a:p>
            <a:endParaRPr lang="ru-RU">
              <a:latin typeface="Corbel" pitchFamily="34" charset="0"/>
            </a:endParaRPr>
          </a:p>
          <a:p>
            <a:r>
              <a:rPr lang="ru-RU">
                <a:latin typeface="Corbel" pitchFamily="34" charset="0"/>
              </a:rPr>
              <a:t>Х                                             =</a:t>
            </a:r>
            <a:endParaRPr lang="en-US">
              <a:latin typeface="Gill Sans MT" pitchFamily="34" charset="0"/>
            </a:endParaRPr>
          </a:p>
          <a:p>
            <a:endParaRPr lang="ru-RU">
              <a:latin typeface="Corbel" pitchFamily="34" charset="0"/>
            </a:endParaRPr>
          </a:p>
          <a:p>
            <a:endParaRPr lang="ru-RU">
              <a:latin typeface="Corbel" pitchFamily="34" charset="0"/>
            </a:endParaRPr>
          </a:p>
        </p:txBody>
      </p:sp>
      <p:pic>
        <p:nvPicPr>
          <p:cNvPr id="23557" name="Рисунок 13"/>
          <p:cNvPicPr>
            <a:picLocks noChangeAspect="1" noChangeArrowheads="1"/>
          </p:cNvPicPr>
          <p:nvPr/>
        </p:nvPicPr>
        <p:blipFill>
          <a:blip r:embed="rId3" cstate="print"/>
          <a:srcRect/>
          <a:stretch>
            <a:fillRect/>
          </a:stretch>
        </p:blipFill>
        <p:spPr bwMode="auto">
          <a:xfrm>
            <a:off x="5500688" y="2928938"/>
            <a:ext cx="1285875" cy="714375"/>
          </a:xfrm>
          <a:prstGeom prst="rect">
            <a:avLst/>
          </a:prstGeom>
          <a:noFill/>
          <a:ln w="9525">
            <a:noFill/>
            <a:miter lim="800000"/>
            <a:headEnd/>
            <a:tailEnd/>
          </a:ln>
        </p:spPr>
      </p:pic>
      <p:sp>
        <p:nvSpPr>
          <p:cNvPr id="23558"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3559" name="Picture 9"/>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357813" y="3643313"/>
            <a:ext cx="1962150" cy="819150"/>
          </a:xfrm>
          <a:prstGeom prst="rect">
            <a:avLst/>
          </a:prstGeom>
          <a:noFill/>
          <a:ln w="9525">
            <a:noFill/>
            <a:miter lim="800000"/>
            <a:headEnd/>
            <a:tailEnd/>
          </a:ln>
        </p:spPr>
      </p:pic>
      <p:sp>
        <p:nvSpPr>
          <p:cNvPr id="2356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3561" name="Picture 1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429125" y="4429125"/>
            <a:ext cx="1905000" cy="819150"/>
          </a:xfrm>
          <a:prstGeom prst="rect">
            <a:avLst/>
          </a:prstGeom>
          <a:noFill/>
          <a:ln w="9525">
            <a:noFill/>
            <a:miter lim="800000"/>
            <a:headEnd/>
            <a:tailEnd/>
          </a:ln>
        </p:spPr>
      </p:pic>
      <p:sp>
        <p:nvSpPr>
          <p:cNvPr id="23562" name="Rectangle 1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3563" name="Picture 1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715125" y="4500563"/>
            <a:ext cx="1562100" cy="819150"/>
          </a:xfrm>
          <a:prstGeom prst="rect">
            <a:avLst/>
          </a:prstGeom>
          <a:noFill/>
          <a:ln w="9525">
            <a:noFill/>
            <a:miter lim="800000"/>
            <a:headEnd/>
            <a:tailEnd/>
          </a:ln>
        </p:spPr>
      </p:pic>
      <p:sp>
        <p:nvSpPr>
          <p:cNvPr id="23564" name="Rectangle 16"/>
          <p:cNvSpPr>
            <a:spLocks noChangeArrowheads="1"/>
          </p:cNvSpPr>
          <p:nvPr/>
        </p:nvSpPr>
        <p:spPr bwMode="auto">
          <a:xfrm>
            <a:off x="1071563" y="5572125"/>
            <a:ext cx="9144000" cy="338138"/>
          </a:xfrm>
          <a:prstGeom prst="rect">
            <a:avLst/>
          </a:prstGeom>
          <a:noFill/>
          <a:ln w="9525">
            <a:noFill/>
            <a:miter lim="800000"/>
            <a:headEnd/>
            <a:tailEnd/>
          </a:ln>
        </p:spPr>
        <p:txBody>
          <a:bodyPr anchor="ctr">
            <a:spAutoFit/>
          </a:bodyPr>
          <a:lstStyle/>
          <a:p>
            <a:r>
              <a:rPr lang="ru-RU" sz="1600">
                <a:ea typeface="Times New Roman" pitchFamily="18" charset="0"/>
              </a:rPr>
              <a:t>Ответ:</a:t>
            </a:r>
            <a:endParaRPr lang="ru-RU">
              <a:ea typeface="Times New Roman" pitchFamily="18" charset="0"/>
            </a:endParaRPr>
          </a:p>
        </p:txBody>
      </p:sp>
      <p:pic>
        <p:nvPicPr>
          <p:cNvPr id="23565" name="Picture 15"/>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0" y="0"/>
            <a:ext cx="47625" cy="276225"/>
          </a:xfrm>
          <a:prstGeom prst="rect">
            <a:avLst/>
          </a:prstGeom>
          <a:noFill/>
          <a:ln w="9525">
            <a:noFill/>
            <a:miter lim="800000"/>
            <a:headEnd/>
            <a:tailEnd/>
          </a:ln>
        </p:spPr>
      </p:pic>
      <p:sp>
        <p:nvSpPr>
          <p:cNvPr id="23566" name="Rectangle 17"/>
          <p:cNvSpPr>
            <a:spLocks noChangeArrowheads="1"/>
          </p:cNvSpPr>
          <p:nvPr/>
        </p:nvSpPr>
        <p:spPr bwMode="auto">
          <a:xfrm>
            <a:off x="0" y="276225"/>
            <a:ext cx="9144000" cy="0"/>
          </a:xfrm>
          <a:prstGeom prst="rect">
            <a:avLst/>
          </a:prstGeom>
          <a:noFill/>
          <a:ln w="9525">
            <a:noFill/>
            <a:miter lim="800000"/>
            <a:headEnd/>
            <a:tailEnd/>
          </a:ln>
        </p:spPr>
        <p:txBody>
          <a:bodyPr wrap="none" anchor="ctr">
            <a:spAutoFit/>
          </a:bodyPr>
          <a:lstStyle/>
          <a:p>
            <a:r>
              <a:rPr lang="ru-RU" sz="900"/>
              <a:t> </a:t>
            </a:r>
            <a:endParaRPr lang="ru-RU"/>
          </a:p>
        </p:txBody>
      </p:sp>
      <p:sp>
        <p:nvSpPr>
          <p:cNvPr id="23567" name="Rectangle 1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3568" name="Picture 18"/>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071688" y="5357813"/>
            <a:ext cx="156210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100" y="274638"/>
            <a:ext cx="7499350" cy="1143000"/>
          </a:xfrm>
        </p:spPr>
        <p:txBody>
          <a:bodyPr/>
          <a:lstStyle/>
          <a:p>
            <a:pPr fontAlgn="auto">
              <a:spcAft>
                <a:spcPts val="0"/>
              </a:spcAft>
              <a:defRPr/>
            </a:pPr>
            <a:r>
              <a:rPr lang="ru-RU" sz="2200" dirty="0" smtClean="0">
                <a:solidFill>
                  <a:schemeClr val="tx2">
                    <a:satMod val="130000"/>
                  </a:schemeClr>
                </a:solidFill>
                <a:latin typeface="Times New Roman" pitchFamily="18" charset="0"/>
                <a:cs typeface="Times New Roman" pitchFamily="18" charset="0"/>
              </a:rPr>
              <a:t>№ 254   (б) В правильной треугольной пирамиде сторона основания равна а, а высота равна </a:t>
            </a:r>
            <a:r>
              <a:rPr lang="en-US" sz="2200" dirty="0" smtClean="0">
                <a:solidFill>
                  <a:schemeClr val="tx2">
                    <a:satMod val="130000"/>
                  </a:schemeClr>
                </a:solidFill>
                <a:latin typeface="Times New Roman" pitchFamily="18" charset="0"/>
                <a:cs typeface="Times New Roman" pitchFamily="18" charset="0"/>
              </a:rPr>
              <a:t>h</a:t>
            </a:r>
            <a:r>
              <a:rPr lang="ru-RU" sz="2200" dirty="0" smtClean="0">
                <a:solidFill>
                  <a:schemeClr val="tx2">
                    <a:satMod val="130000"/>
                  </a:schemeClr>
                </a:solidFill>
                <a:latin typeface="Times New Roman" pitchFamily="18" charset="0"/>
                <a:cs typeface="Times New Roman" pitchFamily="18" charset="0"/>
              </a:rPr>
              <a:t>. Найти плоский угол при вершине пирамиды.</a:t>
            </a:r>
            <a:endParaRPr lang="ru-RU" sz="2200" dirty="0">
              <a:solidFill>
                <a:schemeClr val="tx2">
                  <a:satMod val="130000"/>
                </a:schemeClr>
              </a:solidFill>
              <a:latin typeface="Times New Roman" pitchFamily="18" charset="0"/>
              <a:cs typeface="Times New Roman" pitchFamily="18" charset="0"/>
            </a:endParaRPr>
          </a:p>
        </p:txBody>
      </p:sp>
      <p:pic>
        <p:nvPicPr>
          <p:cNvPr id="24579" name="Рисунок 2"/>
          <p:cNvPicPr>
            <a:picLocks noChangeAspect="1" noChangeArrowheads="1"/>
          </p:cNvPicPr>
          <p:nvPr/>
        </p:nvPicPr>
        <p:blipFill>
          <a:blip r:embed="rId2" cstate="print"/>
          <a:srcRect l="10233" t="16299" r="17209" b="12335"/>
          <a:stretch>
            <a:fillRect/>
          </a:stretch>
        </p:blipFill>
        <p:spPr bwMode="auto">
          <a:xfrm>
            <a:off x="1143000" y="1857375"/>
            <a:ext cx="2286000" cy="2143125"/>
          </a:xfrm>
          <a:prstGeom prst="rect">
            <a:avLst/>
          </a:prstGeom>
          <a:noFill/>
          <a:ln w="9525">
            <a:noFill/>
            <a:miter lim="800000"/>
            <a:headEnd/>
            <a:tailEnd/>
          </a:ln>
        </p:spPr>
      </p:pic>
      <p:sp>
        <p:nvSpPr>
          <p:cNvPr id="26" name="Прямоугольник 25"/>
          <p:cNvSpPr/>
          <p:nvPr/>
        </p:nvSpPr>
        <p:spPr>
          <a:xfrm>
            <a:off x="5857875" y="1714500"/>
            <a:ext cx="1500188" cy="21431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S</a:t>
            </a:r>
            <a:r>
              <a:rPr lang="ru-RU" dirty="0">
                <a:latin typeface="Times New Roman" pitchFamily="18" charset="0"/>
                <a:cs typeface="Times New Roman" pitchFamily="18" charset="0"/>
              </a:rPr>
              <a:t>КА</a:t>
            </a:r>
            <a:endParaRPr lang="ru-RU" dirty="0">
              <a:latin typeface="Times New Roman" pitchFamily="18" charset="0"/>
              <a:cs typeface="Times New Roman" pitchFamily="18" charset="0"/>
            </a:endParaRPr>
          </a:p>
        </p:txBody>
      </p:sp>
      <p:sp>
        <p:nvSpPr>
          <p:cNvPr id="27" name="Прямоугольник 26"/>
          <p:cNvSpPr/>
          <p:nvPr/>
        </p:nvSpPr>
        <p:spPr>
          <a:xfrm>
            <a:off x="5072063" y="2286000"/>
            <a:ext cx="3286125" cy="21431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latin typeface="Times New Roman" pitchFamily="18" charset="0"/>
                <a:cs typeface="Times New Roman" pitchFamily="18" charset="0"/>
              </a:rPr>
              <a:t>SK              SA             MO</a:t>
            </a:r>
            <a:endParaRPr lang="ru-RU" dirty="0">
              <a:latin typeface="Times New Roman" pitchFamily="18" charset="0"/>
              <a:cs typeface="Times New Roman" pitchFamily="18" charset="0"/>
            </a:endParaRPr>
          </a:p>
        </p:txBody>
      </p:sp>
      <p:sp>
        <p:nvSpPr>
          <p:cNvPr id="28" name="Прямоугольник 27"/>
          <p:cNvSpPr/>
          <p:nvPr/>
        </p:nvSpPr>
        <p:spPr>
          <a:xfrm>
            <a:off x="4929188" y="2928938"/>
            <a:ext cx="1214437" cy="2857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SCM</a:t>
            </a:r>
            <a:endParaRPr lang="ru-RU" dirty="0">
              <a:latin typeface="Times New Roman" pitchFamily="18" charset="0"/>
              <a:cs typeface="Times New Roman" pitchFamily="18" charset="0"/>
            </a:endParaRPr>
          </a:p>
        </p:txBody>
      </p:sp>
      <p:sp>
        <p:nvSpPr>
          <p:cNvPr id="29" name="Прямоугольник 28"/>
          <p:cNvSpPr/>
          <p:nvPr/>
        </p:nvSpPr>
        <p:spPr>
          <a:xfrm>
            <a:off x="7143750" y="2928938"/>
            <a:ext cx="1214438" cy="2857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latin typeface="Times New Roman" pitchFamily="18" charset="0"/>
                <a:cs typeface="Times New Roman" pitchFamily="18" charset="0"/>
              </a:rPr>
              <a:t>Δ</a:t>
            </a:r>
            <a:r>
              <a:rPr lang="en-US" dirty="0">
                <a:latin typeface="Times New Roman" pitchFamily="18" charset="0"/>
                <a:cs typeface="Times New Roman" pitchFamily="18" charset="0"/>
              </a:rPr>
              <a:t>COM</a:t>
            </a:r>
            <a:endParaRPr lang="ru-RU" dirty="0">
              <a:latin typeface="Times New Roman" pitchFamily="18" charset="0"/>
              <a:cs typeface="Times New Roman" pitchFamily="18" charset="0"/>
            </a:endParaRPr>
          </a:p>
        </p:txBody>
      </p:sp>
      <p:cxnSp>
        <p:nvCxnSpPr>
          <p:cNvPr id="30" name="Прямая со стрелкой 29"/>
          <p:cNvCxnSpPr/>
          <p:nvPr/>
        </p:nvCxnSpPr>
        <p:spPr>
          <a:xfrm rot="10800000" flipV="1">
            <a:off x="5786446" y="1928802"/>
            <a:ext cx="571504" cy="35719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1" name="Прямая со стрелкой 30"/>
          <p:cNvCxnSpPr/>
          <p:nvPr/>
        </p:nvCxnSpPr>
        <p:spPr>
          <a:xfrm>
            <a:off x="6929454" y="1928802"/>
            <a:ext cx="571504" cy="35719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2" name="Прямая со стрелкой 31"/>
          <p:cNvCxnSpPr>
            <a:stCxn id="26" idx="2"/>
          </p:cNvCxnSpPr>
          <p:nvPr/>
        </p:nvCxnSpPr>
        <p:spPr>
          <a:xfrm rot="16200000" flipH="1">
            <a:off x="6482965" y="2053819"/>
            <a:ext cx="285754" cy="35719"/>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3" name="Прямая со стрелкой 32"/>
          <p:cNvCxnSpPr/>
          <p:nvPr/>
        </p:nvCxnSpPr>
        <p:spPr>
          <a:xfrm rot="5400000">
            <a:off x="5357818" y="2714620"/>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4" name="Прямая со стрелкой 33"/>
          <p:cNvCxnSpPr/>
          <p:nvPr/>
        </p:nvCxnSpPr>
        <p:spPr>
          <a:xfrm rot="16200000" flipH="1">
            <a:off x="7500959" y="2714620"/>
            <a:ext cx="428626" cy="1"/>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5" name="Прямая со стрелкой 34"/>
          <p:cNvCxnSpPr/>
          <p:nvPr/>
        </p:nvCxnSpPr>
        <p:spPr>
          <a:xfrm>
            <a:off x="5429256" y="3214686"/>
            <a:ext cx="857256" cy="35719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6" name="Прямая со стрелкой 35"/>
          <p:cNvCxnSpPr/>
          <p:nvPr/>
        </p:nvCxnSpPr>
        <p:spPr>
          <a:xfrm rot="10800000" flipV="1">
            <a:off x="7143768" y="3214686"/>
            <a:ext cx="785818" cy="39291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7" name="Овал 36"/>
          <p:cNvSpPr/>
          <p:nvPr/>
        </p:nvSpPr>
        <p:spPr>
          <a:xfrm>
            <a:off x="6215063" y="3500438"/>
            <a:ext cx="928687" cy="28575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latin typeface="Times New Roman" pitchFamily="18" charset="0"/>
                <a:cs typeface="Times New Roman" pitchFamily="18" charset="0"/>
              </a:rPr>
              <a:t>CB</a:t>
            </a:r>
            <a:endParaRPr lang="ru-RU" dirty="0">
              <a:latin typeface="Times New Roman" pitchFamily="18" charset="0"/>
              <a:cs typeface="Times New Roman" pitchFamily="18" charset="0"/>
            </a:endParaRPr>
          </a:p>
        </p:txBody>
      </p:sp>
      <p:sp>
        <p:nvSpPr>
          <p:cNvPr id="24592" name="Rectangle 2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593" name="Picture 2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143125" y="3857625"/>
            <a:ext cx="2390775" cy="847725"/>
          </a:xfrm>
          <a:prstGeom prst="rect">
            <a:avLst/>
          </a:prstGeom>
          <a:noFill/>
          <a:ln w="9525">
            <a:noFill/>
            <a:miter lim="800000"/>
            <a:headEnd/>
            <a:tailEnd/>
          </a:ln>
        </p:spPr>
      </p:pic>
      <p:sp>
        <p:nvSpPr>
          <p:cNvPr id="24594" name="TextBox 58"/>
          <p:cNvSpPr txBox="1">
            <a:spLocks noChangeArrowheads="1"/>
          </p:cNvSpPr>
          <p:nvPr/>
        </p:nvSpPr>
        <p:spPr bwMode="auto">
          <a:xfrm>
            <a:off x="1000125" y="4071938"/>
            <a:ext cx="8143875" cy="1200150"/>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Из </a:t>
            </a:r>
            <a:r>
              <a:rPr lang="el-GR">
                <a:latin typeface="Times New Roman" pitchFamily="18" charset="0"/>
                <a:cs typeface="Times New Roman" pitchFamily="18" charset="0"/>
              </a:rPr>
              <a:t>Δ</a:t>
            </a:r>
            <a:r>
              <a:rPr lang="en-US">
                <a:latin typeface="Times New Roman" pitchFamily="18" charset="0"/>
                <a:cs typeface="Times New Roman" pitchFamily="18" charset="0"/>
              </a:rPr>
              <a:t>SKA:                                            ,                          , </a:t>
            </a:r>
            <a:r>
              <a:rPr lang="ru-RU">
                <a:latin typeface="Times New Roman" pitchFamily="18" charset="0"/>
                <a:cs typeface="Times New Roman" pitchFamily="18" charset="0"/>
              </a:rPr>
              <a:t>где  АО=        ,</a:t>
            </a:r>
            <a:r>
              <a:rPr lang="en-US">
                <a:latin typeface="Times New Roman" pitchFamily="18" charset="0"/>
                <a:cs typeface="Times New Roman" pitchFamily="18" charset="0"/>
              </a:rPr>
              <a:t>    </a:t>
            </a:r>
          </a:p>
          <a:p>
            <a:endParaRPr lang="en-US">
              <a:latin typeface="Times New Roman" pitchFamily="18" charset="0"/>
              <a:cs typeface="Times New Roman" pitchFamily="18" charset="0"/>
            </a:endParaRPr>
          </a:p>
          <a:p>
            <a:endParaRPr lang="en-US">
              <a:latin typeface="Times New Roman" pitchFamily="18" charset="0"/>
              <a:cs typeface="Times New Roman" pitchFamily="18" charset="0"/>
            </a:endParaRPr>
          </a:p>
          <a:p>
            <a:r>
              <a:rPr lang="ru-RU">
                <a:latin typeface="Times New Roman" pitchFamily="18" charset="0"/>
                <a:cs typeface="Times New Roman" pitchFamily="18" charset="0"/>
              </a:rPr>
              <a:t> Тогда                                                        и отсюда </a:t>
            </a:r>
          </a:p>
        </p:txBody>
      </p:sp>
      <p:sp>
        <p:nvSpPr>
          <p:cNvPr id="24595" name="Rectangle 3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596" name="Picture 29"/>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786313" y="4071938"/>
            <a:ext cx="1263650" cy="285750"/>
          </a:xfrm>
          <a:prstGeom prst="rect">
            <a:avLst/>
          </a:prstGeom>
          <a:noFill/>
          <a:ln w="9525">
            <a:noFill/>
            <a:miter lim="800000"/>
            <a:headEnd/>
            <a:tailEnd/>
          </a:ln>
        </p:spPr>
      </p:pic>
      <p:sp>
        <p:nvSpPr>
          <p:cNvPr id="24597" name="Rectangle 3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598" name="Picture 3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143750" y="4000500"/>
            <a:ext cx="304800" cy="476250"/>
          </a:xfrm>
          <a:prstGeom prst="rect">
            <a:avLst/>
          </a:prstGeom>
          <a:noFill/>
          <a:ln w="9525">
            <a:noFill/>
            <a:miter lim="800000"/>
            <a:headEnd/>
            <a:tailEnd/>
          </a:ln>
        </p:spPr>
      </p:pic>
      <p:sp>
        <p:nvSpPr>
          <p:cNvPr id="24599" name="Rectangle 3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600" name="Picture 3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643813" y="4000500"/>
            <a:ext cx="1352550" cy="476250"/>
          </a:xfrm>
          <a:prstGeom prst="rect">
            <a:avLst/>
          </a:prstGeom>
          <a:noFill/>
          <a:ln w="9525">
            <a:noFill/>
            <a:miter lim="800000"/>
            <a:headEnd/>
            <a:tailEnd/>
          </a:ln>
        </p:spPr>
      </p:pic>
      <p:sp>
        <p:nvSpPr>
          <p:cNvPr id="24601" name="Rectangle 3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602" name="Picture 35"/>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857375" y="4786313"/>
            <a:ext cx="2819400" cy="742950"/>
          </a:xfrm>
          <a:prstGeom prst="rect">
            <a:avLst/>
          </a:prstGeom>
          <a:noFill/>
          <a:ln w="9525">
            <a:noFill/>
            <a:miter lim="800000"/>
            <a:headEnd/>
            <a:tailEnd/>
          </a:ln>
        </p:spPr>
      </p:pic>
      <p:sp>
        <p:nvSpPr>
          <p:cNvPr id="24603" name="Rectangle 3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604" name="Picture 37"/>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857875" y="4857750"/>
            <a:ext cx="1924050" cy="476250"/>
          </a:xfrm>
          <a:prstGeom prst="rect">
            <a:avLst/>
          </a:prstGeom>
          <a:noFill/>
          <a:ln w="9525">
            <a:noFill/>
            <a:miter lim="800000"/>
            <a:headEnd/>
            <a:tailEnd/>
          </a:ln>
        </p:spPr>
      </p:pic>
      <p:sp>
        <p:nvSpPr>
          <p:cNvPr id="24605" name="TextBox 69"/>
          <p:cNvSpPr txBox="1">
            <a:spLocks noChangeArrowheads="1"/>
          </p:cNvSpPr>
          <p:nvPr/>
        </p:nvSpPr>
        <p:spPr bwMode="auto">
          <a:xfrm>
            <a:off x="1214438" y="5643563"/>
            <a:ext cx="5429250" cy="369887"/>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Значит</a:t>
            </a:r>
          </a:p>
        </p:txBody>
      </p:sp>
      <p:sp>
        <p:nvSpPr>
          <p:cNvPr id="24606" name="Rectangle 4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607" name="Picture 39"/>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2214563" y="5572125"/>
            <a:ext cx="2009775" cy="476250"/>
          </a:xfrm>
          <a:prstGeom prst="rect">
            <a:avLst/>
          </a:prstGeom>
          <a:noFill/>
          <a:ln w="9525">
            <a:noFill/>
            <a:miter lim="800000"/>
            <a:headEnd/>
            <a:tailEnd/>
          </a:ln>
        </p:spPr>
      </p:pic>
      <p:sp>
        <p:nvSpPr>
          <p:cNvPr id="24608" name="TextBox 72"/>
          <p:cNvSpPr txBox="1">
            <a:spLocks noChangeArrowheads="1"/>
          </p:cNvSpPr>
          <p:nvPr/>
        </p:nvSpPr>
        <p:spPr bwMode="auto">
          <a:xfrm>
            <a:off x="4572000" y="6286500"/>
            <a:ext cx="4143375" cy="369888"/>
          </a:xfrm>
          <a:prstGeom prst="rect">
            <a:avLst/>
          </a:prstGeom>
          <a:noFill/>
          <a:ln w="9525">
            <a:noFill/>
            <a:miter lim="800000"/>
            <a:headEnd/>
            <a:tailEnd/>
          </a:ln>
        </p:spPr>
        <p:txBody>
          <a:bodyPr>
            <a:spAutoFit/>
          </a:bodyPr>
          <a:lstStyle/>
          <a:p>
            <a:r>
              <a:rPr lang="ru-RU">
                <a:latin typeface="Corbel" pitchFamily="34" charset="0"/>
              </a:rPr>
              <a:t>Ответ:</a:t>
            </a:r>
          </a:p>
        </p:txBody>
      </p:sp>
      <p:sp>
        <p:nvSpPr>
          <p:cNvPr id="24609" name="Rectangle 4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24610" name="Picture 41"/>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572125" y="6215063"/>
            <a:ext cx="2009775" cy="476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fontAlgn="auto">
              <a:spcAft>
                <a:spcPts val="0"/>
              </a:spcAft>
              <a:defRPr/>
            </a:pPr>
            <a:r>
              <a:rPr lang="ru-RU" dirty="0" smtClean="0">
                <a:solidFill>
                  <a:schemeClr val="tx2">
                    <a:satMod val="130000"/>
                  </a:schemeClr>
                </a:solidFill>
              </a:rPr>
              <a:t>Рефлексия</a:t>
            </a:r>
            <a:endParaRPr lang="ru-RU" dirty="0">
              <a:solidFill>
                <a:schemeClr val="tx2">
                  <a:satMod val="130000"/>
                </a:schemeClr>
              </a:solidFill>
            </a:endParaRPr>
          </a:p>
        </p:txBody>
      </p:sp>
      <p:sp>
        <p:nvSpPr>
          <p:cNvPr id="25603" name="Содержимое 2"/>
          <p:cNvSpPr>
            <a:spLocks noGrp="1"/>
          </p:cNvSpPr>
          <p:nvPr>
            <p:ph idx="1"/>
          </p:nvPr>
        </p:nvSpPr>
        <p:spPr/>
        <p:txBody>
          <a:bodyPr/>
          <a:lstStyle/>
          <a:p>
            <a:r>
              <a:rPr lang="ru-RU" smtClean="0"/>
              <a:t>Изучили мнемонический прием.</a:t>
            </a:r>
          </a:p>
          <a:p>
            <a:r>
              <a:rPr lang="ru-RU" smtClean="0"/>
              <a:t>Вывели формулы переда основных углов в правильных пирамидах.</a:t>
            </a:r>
          </a:p>
          <a:p>
            <a:r>
              <a:rPr lang="ru-RU" smtClean="0"/>
              <a:t>Научились применять мнемонический прием для доказательства зависимостей между углами в правильной пирамиде и решения задач.</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6136788" cy="1725920"/>
          </a:xfrm>
        </p:spPr>
        <p:txBody>
          <a:bodyPr/>
          <a:lstStyle/>
          <a:p>
            <a:pPr fontAlgn="auto">
              <a:spcAft>
                <a:spcPts val="0"/>
              </a:spcAft>
              <a:defRPr/>
            </a:pP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Домашнее задание</a:t>
            </a:r>
            <a:b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6627" name="TextBox 2"/>
          <p:cNvSpPr txBox="1">
            <a:spLocks noChangeArrowheads="1"/>
          </p:cNvSpPr>
          <p:nvPr/>
        </p:nvSpPr>
        <p:spPr bwMode="auto">
          <a:xfrm>
            <a:off x="1500188" y="1428750"/>
            <a:ext cx="6858000" cy="3446463"/>
          </a:xfrm>
          <a:prstGeom prst="rect">
            <a:avLst/>
          </a:prstGeom>
          <a:noFill/>
          <a:ln w="9525">
            <a:noFill/>
            <a:miter lim="800000"/>
            <a:headEnd/>
            <a:tailEnd/>
          </a:ln>
        </p:spPr>
        <p:txBody>
          <a:bodyPr>
            <a:spAutoFit/>
          </a:bodyPr>
          <a:lstStyle/>
          <a:p>
            <a:pPr>
              <a:buFont typeface="Wingdings" pitchFamily="2" charset="2"/>
              <a:buChar char="ü"/>
            </a:pPr>
            <a:r>
              <a:rPr lang="ru-RU" sz="2000">
                <a:latin typeface="Times New Roman" pitchFamily="18" charset="0"/>
                <a:cs typeface="Times New Roman" pitchFamily="18" charset="0"/>
              </a:rPr>
              <a:t>Задача № 254 (б,г,д) – решить двумя способами – традиционно и с помощью мнемонического приема или формул перехода;</a:t>
            </a:r>
          </a:p>
          <a:p>
            <a:pPr>
              <a:buFont typeface="Wingdings" pitchFamily="2" charset="2"/>
              <a:buChar char="ü"/>
            </a:pPr>
            <a:r>
              <a:rPr lang="ru-RU" sz="2000">
                <a:latin typeface="Times New Roman" pitchFamily="18" charset="0"/>
                <a:cs typeface="Times New Roman" pitchFamily="18" charset="0"/>
              </a:rPr>
              <a:t>Изучить теоретический материал урока (см. опорные схемы урока) и мнемонический прием, а так же ознакомиться с </a:t>
            </a:r>
            <a:r>
              <a:rPr lang="ru-RU" sz="2000" u="sng">
                <a:latin typeface="Times New Roman" pitchFamily="18" charset="0"/>
                <a:cs typeface="Times New Roman" pitchFamily="18" charset="0"/>
              </a:rPr>
              <a:t>презентацией к  уроку (см. электронную папку учителя);</a:t>
            </a:r>
          </a:p>
          <a:p>
            <a:pPr>
              <a:buFont typeface="Wingdings" pitchFamily="2" charset="2"/>
              <a:buChar char="ü"/>
            </a:pPr>
            <a:r>
              <a:rPr lang="ru-RU" sz="2000">
                <a:latin typeface="Times New Roman" pitchFamily="18" charset="0"/>
                <a:cs typeface="Times New Roman" pitchFamily="18" charset="0"/>
              </a:rPr>
              <a:t>Дополнительная информация по теме урока содержится в презентации «Это интересно» (см. электронную папку учителя).</a:t>
            </a:r>
          </a:p>
          <a:p>
            <a:endParaRPr lang="ru-RU">
              <a:latin typeface="Corbel" pitchFamily="34" charset="0"/>
            </a:endParaRPr>
          </a:p>
        </p:txBody>
      </p:sp>
      <p:sp>
        <p:nvSpPr>
          <p:cNvPr id="5" name="Прямоугольник 4"/>
          <p:cNvSpPr/>
          <p:nvPr/>
        </p:nvSpPr>
        <p:spPr>
          <a:xfrm>
            <a:off x="428596" y="4714884"/>
            <a:ext cx="8455841" cy="830997"/>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l">
              <a:rot lat="0" lon="0" rev="4800000"/>
            </a:lightRig>
          </a:scene3d>
          <a:sp3d prstMaterial="matte">
            <a:bevelT w="127000" h="63500"/>
          </a:sp3d>
        </p:spPr>
        <p:txBody>
          <a:bodyPr>
            <a:spAutoFit/>
            <a:sp3d extrusionH="25400" contourW="8890">
              <a:bevelT w="38100" h="31750"/>
              <a:contourClr>
                <a:schemeClr val="accent2">
                  <a:shade val="75000"/>
                </a:schemeClr>
              </a:contourClr>
            </a:sp3d>
          </a:bodyPr>
          <a:lstStyle/>
          <a:p>
            <a:pPr algn="ctr" fontAlgn="auto">
              <a:spcBef>
                <a:spcPts val="0"/>
              </a:spcBef>
              <a:spcAft>
                <a:spcPts val="0"/>
              </a:spcAft>
              <a:defRPr/>
            </a:pPr>
            <a:r>
              <a:rPr lang="ru-RU" sz="4800" b="1" dirty="0">
                <a:ln w="11430"/>
                <a:solidFill>
                  <a:srgbClr val="C00000"/>
                </a:solidFill>
                <a:effectLst>
                  <a:outerShdw blurRad="50800" dist="39000" dir="5460000" algn="tl">
                    <a:srgbClr val="000000">
                      <a:alpha val="38000"/>
                    </a:srgbClr>
                  </a:outerShdw>
                </a:effectLst>
                <a:latin typeface="+mn-lt"/>
                <a:cs typeface="+mn-cs"/>
              </a:rPr>
              <a:t>СПАСИБО ЗА  ВНИМАНИЕ</a:t>
            </a:r>
            <a:endParaRPr lang="ru-RU" sz="4800" b="1" dirty="0">
              <a:ln w="11430"/>
              <a:solidFill>
                <a:srgbClr val="C00000"/>
              </a:solidFill>
              <a:effectLst>
                <a:outerShdw blurRad="50800" dist="39000" dir="5460000" algn="tl">
                  <a:srgbClr val="000000">
                    <a:alpha val="38000"/>
                  </a:srgbClr>
                </a:outerShdw>
              </a:effectLst>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142875"/>
            <a:ext cx="7497763" cy="1143000"/>
          </a:xfrm>
        </p:spPr>
        <p:txBody>
          <a:bodyPr/>
          <a:lstStyle/>
          <a:p>
            <a:pPr algn="ctr" fontAlgn="auto">
              <a:spcAft>
                <a:spcPts val="0"/>
              </a:spcAft>
              <a:defRPr/>
            </a:pPr>
            <a:r>
              <a:rPr lang="ru-RU" dirty="0" smtClean="0">
                <a:solidFill>
                  <a:schemeClr val="tx2">
                    <a:satMod val="130000"/>
                  </a:schemeClr>
                </a:solidFill>
              </a:rPr>
              <a:t>Цели урока</a:t>
            </a:r>
            <a:endParaRPr lang="ru-RU" dirty="0">
              <a:solidFill>
                <a:schemeClr val="tx2">
                  <a:satMod val="130000"/>
                </a:schemeClr>
              </a:solidFill>
            </a:endParaRPr>
          </a:p>
        </p:txBody>
      </p:sp>
      <p:sp>
        <p:nvSpPr>
          <p:cNvPr id="12291" name="Содержимое 2"/>
          <p:cNvSpPr>
            <a:spLocks noGrp="1"/>
          </p:cNvSpPr>
          <p:nvPr>
            <p:ph idx="1"/>
          </p:nvPr>
        </p:nvSpPr>
        <p:spPr>
          <a:xfrm>
            <a:off x="1143000" y="1214438"/>
            <a:ext cx="7497763" cy="4800600"/>
          </a:xfrm>
        </p:spPr>
        <p:txBody>
          <a:bodyPr/>
          <a:lstStyle/>
          <a:p>
            <a:r>
              <a:rPr lang="ru-RU" smtClean="0"/>
              <a:t>Изучить мнемонический прием.</a:t>
            </a:r>
          </a:p>
          <a:p>
            <a:r>
              <a:rPr lang="ru-RU" smtClean="0"/>
              <a:t>Вывести формулы перехода основных углов в правильных пирамидах.</a:t>
            </a:r>
          </a:p>
          <a:p>
            <a:r>
              <a:rPr lang="ru-RU" smtClean="0"/>
              <a:t>Научиться применять мнемонический прием для доказательства зависимостей между углами в правильной пирамиде и решения задач.</a:t>
            </a:r>
          </a:p>
        </p:txBody>
      </p:sp>
      <p:pic>
        <p:nvPicPr>
          <p:cNvPr id="12292" name="Picture 2" descr="http://t1.gstatic.com/images?q=tbn:ANd9GcRkZVikOzVelmnCEv7f9So7HShs8qeGSbvNmZjBEeqCHdrZ0N8w"/>
          <p:cNvPicPr>
            <a:picLocks noChangeAspect="1" noChangeArrowheads="1"/>
          </p:cNvPicPr>
          <p:nvPr/>
        </p:nvPicPr>
        <p:blipFill>
          <a:blip r:embed="rId2" cstate="print"/>
          <a:srcRect/>
          <a:stretch>
            <a:fillRect/>
          </a:stretch>
        </p:blipFill>
        <p:spPr bwMode="auto">
          <a:xfrm>
            <a:off x="7072313" y="4857750"/>
            <a:ext cx="1790700" cy="1752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ый треугольник 5"/>
          <p:cNvSpPr/>
          <p:nvPr/>
        </p:nvSpPr>
        <p:spPr>
          <a:xfrm>
            <a:off x="2071688" y="2428875"/>
            <a:ext cx="2214562" cy="3286125"/>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 name="TextBox 6"/>
          <p:cNvSpPr txBox="1">
            <a:spLocks noChangeArrowheads="1"/>
          </p:cNvSpPr>
          <p:nvPr/>
        </p:nvSpPr>
        <p:spPr bwMode="auto">
          <a:xfrm>
            <a:off x="1714500" y="2357438"/>
            <a:ext cx="330200" cy="369887"/>
          </a:xfrm>
          <a:prstGeom prst="rect">
            <a:avLst/>
          </a:prstGeom>
          <a:noFill/>
          <a:ln w="9525">
            <a:noFill/>
            <a:miter lim="800000"/>
            <a:headEnd/>
            <a:tailEnd/>
          </a:ln>
        </p:spPr>
        <p:txBody>
          <a:bodyPr wrap="none">
            <a:spAutoFit/>
          </a:bodyPr>
          <a:lstStyle/>
          <a:p>
            <a:r>
              <a:rPr lang="ru-RU">
                <a:latin typeface="Corbel" pitchFamily="34" charset="0"/>
              </a:rPr>
              <a:t>А</a:t>
            </a:r>
          </a:p>
        </p:txBody>
      </p:sp>
      <p:sp>
        <p:nvSpPr>
          <p:cNvPr id="8" name="TextBox 7"/>
          <p:cNvSpPr txBox="1">
            <a:spLocks noChangeArrowheads="1"/>
          </p:cNvSpPr>
          <p:nvPr/>
        </p:nvSpPr>
        <p:spPr bwMode="auto">
          <a:xfrm>
            <a:off x="4286250" y="5357813"/>
            <a:ext cx="320675" cy="369887"/>
          </a:xfrm>
          <a:prstGeom prst="rect">
            <a:avLst/>
          </a:prstGeom>
          <a:noFill/>
          <a:ln w="9525">
            <a:noFill/>
            <a:miter lim="800000"/>
            <a:headEnd/>
            <a:tailEnd/>
          </a:ln>
        </p:spPr>
        <p:txBody>
          <a:bodyPr wrap="none">
            <a:spAutoFit/>
          </a:bodyPr>
          <a:lstStyle/>
          <a:p>
            <a:r>
              <a:rPr lang="ru-RU">
                <a:latin typeface="Corbel" pitchFamily="34" charset="0"/>
              </a:rPr>
              <a:t>В</a:t>
            </a:r>
          </a:p>
        </p:txBody>
      </p:sp>
      <p:sp>
        <p:nvSpPr>
          <p:cNvPr id="9" name="TextBox 8"/>
          <p:cNvSpPr txBox="1">
            <a:spLocks noChangeArrowheads="1"/>
          </p:cNvSpPr>
          <p:nvPr/>
        </p:nvSpPr>
        <p:spPr bwMode="auto">
          <a:xfrm>
            <a:off x="1643063" y="5429250"/>
            <a:ext cx="320675" cy="369888"/>
          </a:xfrm>
          <a:prstGeom prst="rect">
            <a:avLst/>
          </a:prstGeom>
          <a:noFill/>
          <a:ln w="9525">
            <a:noFill/>
            <a:miter lim="800000"/>
            <a:headEnd/>
            <a:tailEnd/>
          </a:ln>
        </p:spPr>
        <p:txBody>
          <a:bodyPr>
            <a:spAutoFit/>
          </a:bodyPr>
          <a:lstStyle/>
          <a:p>
            <a:r>
              <a:rPr lang="ru-RU">
                <a:latin typeface="Corbel" pitchFamily="34" charset="0"/>
              </a:rPr>
              <a:t>С</a:t>
            </a:r>
          </a:p>
        </p:txBody>
      </p:sp>
      <p:sp>
        <p:nvSpPr>
          <p:cNvPr id="10" name="Заголовок 9"/>
          <p:cNvSpPr>
            <a:spLocks noGrp="1"/>
          </p:cNvSpPr>
          <p:nvPr>
            <p:ph type="title"/>
          </p:nvPr>
        </p:nvSpPr>
        <p:spPr>
          <a:xfrm>
            <a:off x="1285852" y="642918"/>
            <a:ext cx="7498080" cy="1143000"/>
          </a:xfrm>
        </p:spPr>
        <p:txBody>
          <a:bodyPr>
            <a:noAutofit/>
          </a:bodyPr>
          <a:lstStyle/>
          <a:p>
            <a:pPr fontAlgn="auto">
              <a:spcAft>
                <a:spcPts val="0"/>
              </a:spcAft>
              <a:defRPr/>
            </a:pPr>
            <a:r>
              <a:rPr lang="ru-RU"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Устная работа</a:t>
            </a:r>
            <a:r>
              <a:rPr lang="ru-RU" sz="2800" dirty="0" smtClean="0">
                <a:solidFill>
                  <a:schemeClr val="tx2">
                    <a:satMod val="130000"/>
                  </a:schemeClr>
                </a:solidFill>
              </a:rPr>
              <a:t/>
            </a:r>
            <a:br>
              <a:rPr lang="ru-RU" sz="2800" dirty="0" smtClean="0">
                <a:solidFill>
                  <a:schemeClr val="tx2">
                    <a:satMod val="130000"/>
                  </a:schemeClr>
                </a:solidFill>
              </a:rPr>
            </a:br>
            <a:r>
              <a:rPr lang="ru-RU" sz="2800" dirty="0" smtClean="0">
                <a:solidFill>
                  <a:schemeClr val="tx2">
                    <a:satMod val="130000"/>
                  </a:schemeClr>
                </a:solidFill>
              </a:rPr>
              <a:t/>
            </a:r>
            <a:br>
              <a:rPr lang="ru-RU" sz="2800" dirty="0" smtClean="0">
                <a:solidFill>
                  <a:schemeClr val="tx2">
                    <a:satMod val="130000"/>
                  </a:schemeClr>
                </a:solidFill>
              </a:rPr>
            </a:br>
            <a:r>
              <a:rPr lang="ru-RU" sz="2800" dirty="0" smtClean="0">
                <a:solidFill>
                  <a:schemeClr val="tx2">
                    <a:satMod val="130000"/>
                  </a:schemeClr>
                </a:solidFill>
              </a:rPr>
              <a:t>Дан прямоугольный треугольник АВС.</a:t>
            </a:r>
            <a:br>
              <a:rPr lang="ru-RU" sz="2800" dirty="0" smtClean="0">
                <a:solidFill>
                  <a:schemeClr val="tx2">
                    <a:satMod val="130000"/>
                  </a:schemeClr>
                </a:solidFill>
              </a:rPr>
            </a:br>
            <a:r>
              <a:rPr lang="ru-RU" sz="2800" dirty="0" smtClean="0">
                <a:solidFill>
                  <a:schemeClr val="tx2">
                    <a:satMod val="130000"/>
                  </a:schemeClr>
                </a:solidFill>
              </a:rPr>
              <a:t> Найдите:</a:t>
            </a:r>
            <a:endParaRPr lang="ru-RU" sz="2800" dirty="0">
              <a:solidFill>
                <a:schemeClr val="tx2">
                  <a:satMod val="130000"/>
                </a:schemeClr>
              </a:solidFill>
            </a:endParaRPr>
          </a:p>
        </p:txBody>
      </p:sp>
      <p:sp>
        <p:nvSpPr>
          <p:cNvPr id="13319"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3320" name="Rectangle 3"/>
          <p:cNvSpPr>
            <a:spLocks noChangeArrowheads="1"/>
          </p:cNvSpPr>
          <p:nvPr/>
        </p:nvSpPr>
        <p:spPr bwMode="auto">
          <a:xfrm>
            <a:off x="1798638" y="666750"/>
            <a:ext cx="9144000" cy="0"/>
          </a:xfrm>
          <a:prstGeom prst="rect">
            <a:avLst/>
          </a:prstGeom>
          <a:noFill/>
          <a:ln w="9525">
            <a:noFill/>
            <a:miter lim="800000"/>
            <a:headEnd/>
            <a:tailEnd/>
          </a:ln>
        </p:spPr>
        <p:txBody>
          <a:bodyPr wrap="none" anchor="ctr">
            <a:spAutoFit/>
          </a:bodyPr>
          <a:lstStyle/>
          <a:p>
            <a:endParaRPr lang="ru-RU"/>
          </a:p>
        </p:txBody>
      </p:sp>
      <p:sp>
        <p:nvSpPr>
          <p:cNvPr id="14" name="TextBox 13"/>
          <p:cNvSpPr txBox="1">
            <a:spLocks noChangeArrowheads="1"/>
          </p:cNvSpPr>
          <p:nvPr/>
        </p:nvSpPr>
        <p:spPr bwMode="auto">
          <a:xfrm>
            <a:off x="4929188" y="2571750"/>
            <a:ext cx="1423987" cy="708025"/>
          </a:xfrm>
          <a:prstGeom prst="rect">
            <a:avLst/>
          </a:prstGeom>
          <a:noFill/>
          <a:ln w="9525">
            <a:noFill/>
            <a:miter lim="800000"/>
            <a:headEnd/>
            <a:tailEnd/>
          </a:ln>
        </p:spPr>
        <p:txBody>
          <a:bodyPr wrap="none">
            <a:spAutoFit/>
          </a:bodyPr>
          <a:lstStyle/>
          <a:p>
            <a:r>
              <a:rPr lang="en-US" sz="2800">
                <a:latin typeface="Times New Roman" pitchFamily="18" charset="0"/>
                <a:cs typeface="Times New Roman" pitchFamily="18" charset="0"/>
              </a:rPr>
              <a:t>SIN</a:t>
            </a:r>
            <a:r>
              <a:rPr lang="en-US" sz="4000">
                <a:latin typeface="Times New Roman" pitchFamily="18" charset="0"/>
                <a:cs typeface="Times New Roman" pitchFamily="18" charset="0"/>
              </a:rPr>
              <a:t>A=</a:t>
            </a:r>
            <a:endParaRPr lang="ru-RU" sz="4000">
              <a:latin typeface="Times New Roman" pitchFamily="18" charset="0"/>
              <a:cs typeface="Times New Roman" pitchFamily="18" charset="0"/>
            </a:endParaRPr>
          </a:p>
        </p:txBody>
      </p:sp>
      <p:sp>
        <p:nvSpPr>
          <p:cNvPr id="13322"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3323" name="Rectangle 6"/>
          <p:cNvSpPr>
            <a:spLocks noChangeArrowheads="1"/>
          </p:cNvSpPr>
          <p:nvPr/>
        </p:nvSpPr>
        <p:spPr bwMode="auto">
          <a:xfrm>
            <a:off x="1798638" y="666750"/>
            <a:ext cx="9144000" cy="0"/>
          </a:xfrm>
          <a:prstGeom prst="rect">
            <a:avLst/>
          </a:prstGeom>
          <a:noFill/>
          <a:ln w="9525">
            <a:noFill/>
            <a:miter lim="800000"/>
            <a:headEnd/>
            <a:tailEnd/>
          </a:ln>
        </p:spPr>
        <p:txBody>
          <a:bodyPr wrap="none" anchor="ctr">
            <a:spAutoFit/>
          </a:bodyPr>
          <a:lstStyle/>
          <a:p>
            <a:endParaRPr lang="ru-RU"/>
          </a:p>
        </p:txBody>
      </p:sp>
      <p:sp>
        <p:nvSpPr>
          <p:cNvPr id="18" name="TextBox 17"/>
          <p:cNvSpPr txBox="1">
            <a:spLocks noChangeArrowheads="1"/>
          </p:cNvSpPr>
          <p:nvPr/>
        </p:nvSpPr>
        <p:spPr bwMode="auto">
          <a:xfrm>
            <a:off x="4929188" y="3571875"/>
            <a:ext cx="1566862" cy="646113"/>
          </a:xfrm>
          <a:prstGeom prst="rect">
            <a:avLst/>
          </a:prstGeom>
          <a:noFill/>
          <a:ln w="9525">
            <a:noFill/>
            <a:miter lim="800000"/>
            <a:headEnd/>
            <a:tailEnd/>
          </a:ln>
        </p:spPr>
        <p:txBody>
          <a:bodyPr wrap="none">
            <a:spAutoFit/>
          </a:bodyPr>
          <a:lstStyle/>
          <a:p>
            <a:r>
              <a:rPr lang="en-US" sz="2800">
                <a:latin typeface="Times New Roman" pitchFamily="18" charset="0"/>
                <a:cs typeface="Times New Roman" pitchFamily="18" charset="0"/>
              </a:rPr>
              <a:t>COS </a:t>
            </a:r>
            <a:r>
              <a:rPr lang="en-US" sz="3600">
                <a:latin typeface="Times New Roman" pitchFamily="18" charset="0"/>
                <a:cs typeface="Times New Roman" pitchFamily="18" charset="0"/>
              </a:rPr>
              <a:t>A=</a:t>
            </a:r>
            <a:endParaRPr lang="ru-RU" sz="3600">
              <a:latin typeface="Times New Roman" pitchFamily="18" charset="0"/>
              <a:cs typeface="Times New Roman" pitchFamily="18" charset="0"/>
            </a:endParaRPr>
          </a:p>
        </p:txBody>
      </p:sp>
      <p:sp>
        <p:nvSpPr>
          <p:cNvPr id="19" name="TextBox 18"/>
          <p:cNvSpPr txBox="1">
            <a:spLocks noChangeArrowheads="1"/>
          </p:cNvSpPr>
          <p:nvPr/>
        </p:nvSpPr>
        <p:spPr bwMode="auto">
          <a:xfrm>
            <a:off x="5072063" y="4357688"/>
            <a:ext cx="1443037" cy="708025"/>
          </a:xfrm>
          <a:prstGeom prst="rect">
            <a:avLst/>
          </a:prstGeom>
          <a:noFill/>
          <a:ln w="9525">
            <a:noFill/>
            <a:miter lim="800000"/>
            <a:headEnd/>
            <a:tailEnd/>
          </a:ln>
        </p:spPr>
        <p:txBody>
          <a:bodyPr wrap="none">
            <a:spAutoFit/>
          </a:bodyPr>
          <a:lstStyle/>
          <a:p>
            <a:r>
              <a:rPr lang="en-US" sz="4000">
                <a:latin typeface="Times New Roman" pitchFamily="18" charset="0"/>
                <a:cs typeface="Times New Roman" pitchFamily="18" charset="0"/>
              </a:rPr>
              <a:t>tg A =</a:t>
            </a:r>
            <a:endParaRPr lang="ru-RU" sz="4000">
              <a:latin typeface="Times New Roman" pitchFamily="18" charset="0"/>
              <a:cs typeface="Times New Roman" pitchFamily="18" charset="0"/>
            </a:endParaRPr>
          </a:p>
        </p:txBody>
      </p:sp>
      <p:sp>
        <p:nvSpPr>
          <p:cNvPr id="20" name="TextBox 19"/>
          <p:cNvSpPr txBox="1">
            <a:spLocks noChangeArrowheads="1"/>
          </p:cNvSpPr>
          <p:nvPr/>
        </p:nvSpPr>
        <p:spPr bwMode="auto">
          <a:xfrm>
            <a:off x="6572250" y="2714625"/>
            <a:ext cx="1357313" cy="523875"/>
          </a:xfrm>
          <a:prstGeom prst="rect">
            <a:avLst/>
          </a:prstGeom>
          <a:noFill/>
          <a:ln w="9525">
            <a:noFill/>
            <a:miter lim="800000"/>
            <a:headEnd/>
            <a:tailEnd/>
          </a:ln>
        </p:spPr>
        <p:txBody>
          <a:bodyPr>
            <a:spAutoFit/>
          </a:bodyPr>
          <a:lstStyle/>
          <a:p>
            <a:r>
              <a:rPr lang="ru-RU" sz="2800" b="1">
                <a:latin typeface="Times New Roman" pitchFamily="18" charset="0"/>
                <a:cs typeface="Times New Roman" pitchFamily="18" charset="0"/>
              </a:rPr>
              <a:t>ВС/АВ</a:t>
            </a:r>
          </a:p>
        </p:txBody>
      </p:sp>
      <p:sp>
        <p:nvSpPr>
          <p:cNvPr id="21" name="Прямоугольник 20"/>
          <p:cNvSpPr>
            <a:spLocks noChangeArrowheads="1"/>
          </p:cNvSpPr>
          <p:nvPr/>
        </p:nvSpPr>
        <p:spPr bwMode="auto">
          <a:xfrm>
            <a:off x="6643688" y="3643313"/>
            <a:ext cx="1284287" cy="523875"/>
          </a:xfrm>
          <a:prstGeom prst="rect">
            <a:avLst/>
          </a:prstGeom>
          <a:noFill/>
          <a:ln w="9525">
            <a:noFill/>
            <a:miter lim="800000"/>
            <a:headEnd/>
            <a:tailEnd/>
          </a:ln>
        </p:spPr>
        <p:txBody>
          <a:bodyPr wrap="none">
            <a:spAutoFit/>
          </a:bodyPr>
          <a:lstStyle/>
          <a:p>
            <a:r>
              <a:rPr lang="ru-RU" sz="2800" b="1">
                <a:latin typeface="Times New Roman" pitchFamily="18" charset="0"/>
                <a:cs typeface="Times New Roman" pitchFamily="18" charset="0"/>
              </a:rPr>
              <a:t>АС/АВ</a:t>
            </a:r>
          </a:p>
        </p:txBody>
      </p:sp>
      <p:sp>
        <p:nvSpPr>
          <p:cNvPr id="22" name="Прямоугольник 21"/>
          <p:cNvSpPr>
            <a:spLocks noChangeArrowheads="1"/>
          </p:cNvSpPr>
          <p:nvPr/>
        </p:nvSpPr>
        <p:spPr bwMode="auto">
          <a:xfrm>
            <a:off x="6715125" y="4500563"/>
            <a:ext cx="1284288" cy="523875"/>
          </a:xfrm>
          <a:prstGeom prst="rect">
            <a:avLst/>
          </a:prstGeom>
          <a:noFill/>
          <a:ln w="9525">
            <a:noFill/>
            <a:miter lim="800000"/>
            <a:headEnd/>
            <a:tailEnd/>
          </a:ln>
        </p:spPr>
        <p:txBody>
          <a:bodyPr wrap="none">
            <a:spAutoFit/>
          </a:bodyPr>
          <a:lstStyle/>
          <a:p>
            <a:r>
              <a:rPr lang="ru-RU" sz="2800" b="1">
                <a:latin typeface="Times New Roman" pitchFamily="18" charset="0"/>
                <a:cs typeface="Times New Roman" pitchFamily="18" charset="0"/>
              </a:rPr>
              <a:t>ВС/АС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500" fill="hold"/>
                                        <p:tgtEl>
                                          <p:spTgt spid="20"/>
                                        </p:tgtEl>
                                        <p:attrNameLst>
                                          <p:attrName>ppt_x</p:attrName>
                                        </p:attrNameLst>
                                      </p:cBhvr>
                                      <p:tavLst>
                                        <p:tav tm="0">
                                          <p:val>
                                            <p:strVal val="#ppt_x"/>
                                          </p:val>
                                        </p:tav>
                                        <p:tav tm="100000">
                                          <p:val>
                                            <p:strVal val="#ppt_x"/>
                                          </p:val>
                                        </p:tav>
                                      </p:tavLst>
                                    </p:anim>
                                    <p:anim calcmode="lin" valueType="num">
                                      <p:cBhvr additive="base">
                                        <p:cTn id="2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ppt_x"/>
                                          </p:val>
                                        </p:tav>
                                        <p:tav tm="100000">
                                          <p:val>
                                            <p:strVal val="#ppt_x"/>
                                          </p:val>
                                        </p:tav>
                                      </p:tavLst>
                                    </p:anim>
                                    <p:anim calcmode="lin" valueType="num">
                                      <p:cBhvr additive="base">
                                        <p:cTn id="3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 calcmode="lin" valueType="num">
                                      <p:cBhvr additive="base">
                                        <p:cTn id="35" dur="500" fill="hold"/>
                                        <p:tgtEl>
                                          <p:spTgt spid="22"/>
                                        </p:tgtEl>
                                        <p:attrNameLst>
                                          <p:attrName>ppt_x</p:attrName>
                                        </p:attrNameLst>
                                      </p:cBhvr>
                                      <p:tavLst>
                                        <p:tav tm="0">
                                          <p:val>
                                            <p:strVal val="#ppt_x"/>
                                          </p:val>
                                        </p:tav>
                                        <p:tav tm="100000">
                                          <p:val>
                                            <p:strVal val="#ppt_x"/>
                                          </p:val>
                                        </p:tav>
                                      </p:tavLst>
                                    </p:anim>
                                    <p:anim calcmode="lin" valueType="num">
                                      <p:cBhvr additive="base">
                                        <p:cTn id="3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4" grpId="0"/>
      <p:bldP spid="18" grpId="0"/>
      <p:bldP spid="19" grpId="0"/>
      <p:bldP spid="20" grpId="0"/>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429500" y="1785938"/>
            <a:ext cx="1143000" cy="428625"/>
          </a:xfrm>
          <a:prstGeom prst="rect">
            <a:avLst/>
          </a:prstGeom>
          <a:noFill/>
          <a:ln w="9525">
            <a:noFill/>
            <a:miter lim="800000"/>
            <a:headEnd/>
            <a:tailEnd/>
          </a:ln>
        </p:spPr>
      </p:pic>
      <p:sp>
        <p:nvSpPr>
          <p:cNvPr id="14339" name="Rectangle 1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ru-RU"/>
          </a:p>
        </p:txBody>
      </p:sp>
      <p:sp>
        <p:nvSpPr>
          <p:cNvPr id="14340" name="Rectangle 14"/>
          <p:cNvSpPr>
            <a:spLocks noChangeArrowheads="1"/>
          </p:cNvSpPr>
          <p:nvPr/>
        </p:nvSpPr>
        <p:spPr bwMode="auto">
          <a:xfrm>
            <a:off x="1071563" y="500063"/>
            <a:ext cx="7715250" cy="1754187"/>
          </a:xfrm>
          <a:prstGeom prst="rect">
            <a:avLst/>
          </a:prstGeom>
          <a:noFill/>
          <a:ln w="9525">
            <a:noFill/>
            <a:miter lim="800000"/>
            <a:headEnd/>
            <a:tailEnd/>
          </a:ln>
        </p:spPr>
        <p:txBody>
          <a:bodyPr anchor="ctr">
            <a:spAutoFit/>
          </a:bodyPr>
          <a:lstStyle/>
          <a:p>
            <a:r>
              <a:rPr lang="ru-RU" sz="3600">
                <a:latin typeface="Times New Roman" pitchFamily="18" charset="0"/>
                <a:cs typeface="Times New Roman" pitchFamily="18" charset="0"/>
              </a:rPr>
              <a:t>2) Треугольник АВС равнобедренный. Проведены высоты к снованию и боковой стороне. Докажите, что          .    </a:t>
            </a:r>
            <a:endParaRPr lang="ru-RU" sz="3600"/>
          </a:p>
        </p:txBody>
      </p:sp>
      <p:sp>
        <p:nvSpPr>
          <p:cNvPr id="14341" name="Rectangle 15"/>
          <p:cNvSpPr>
            <a:spLocks noChangeArrowheads="1"/>
          </p:cNvSpPr>
          <p:nvPr/>
        </p:nvSpPr>
        <p:spPr bwMode="auto">
          <a:xfrm>
            <a:off x="228600" y="666750"/>
            <a:ext cx="9144000" cy="0"/>
          </a:xfrm>
          <a:prstGeom prst="rect">
            <a:avLst/>
          </a:prstGeom>
          <a:noFill/>
          <a:ln w="9525">
            <a:noFill/>
            <a:miter lim="800000"/>
            <a:headEnd/>
            <a:tailEnd/>
          </a:ln>
        </p:spPr>
        <p:txBody>
          <a:bodyPr wrap="none" anchor="ctr">
            <a:spAutoFit/>
          </a:bodyPr>
          <a:lstStyle/>
          <a:p>
            <a:endParaRPr lang="ru-RU"/>
          </a:p>
        </p:txBody>
      </p:sp>
      <p:sp>
        <p:nvSpPr>
          <p:cNvPr id="14342" name="TextBox 20"/>
          <p:cNvSpPr txBox="1">
            <a:spLocks noChangeArrowheads="1"/>
          </p:cNvSpPr>
          <p:nvPr/>
        </p:nvSpPr>
        <p:spPr bwMode="auto">
          <a:xfrm>
            <a:off x="1285875" y="5857875"/>
            <a:ext cx="330200" cy="369888"/>
          </a:xfrm>
          <a:prstGeom prst="rect">
            <a:avLst/>
          </a:prstGeom>
          <a:noFill/>
          <a:ln w="9525">
            <a:noFill/>
            <a:miter lim="800000"/>
            <a:headEnd/>
            <a:tailEnd/>
          </a:ln>
        </p:spPr>
        <p:txBody>
          <a:bodyPr wrap="none">
            <a:spAutoFit/>
          </a:bodyPr>
          <a:lstStyle/>
          <a:p>
            <a:r>
              <a:rPr lang="ru-RU">
                <a:latin typeface="Corbel" pitchFamily="34" charset="0"/>
              </a:rPr>
              <a:t>А</a:t>
            </a:r>
          </a:p>
        </p:txBody>
      </p:sp>
      <p:sp>
        <p:nvSpPr>
          <p:cNvPr id="14343" name="TextBox 21"/>
          <p:cNvSpPr txBox="1">
            <a:spLocks noChangeArrowheads="1"/>
          </p:cNvSpPr>
          <p:nvPr/>
        </p:nvSpPr>
        <p:spPr bwMode="auto">
          <a:xfrm>
            <a:off x="2571750" y="2500313"/>
            <a:ext cx="320675" cy="369887"/>
          </a:xfrm>
          <a:prstGeom prst="rect">
            <a:avLst/>
          </a:prstGeom>
          <a:noFill/>
          <a:ln w="9525">
            <a:noFill/>
            <a:miter lim="800000"/>
            <a:headEnd/>
            <a:tailEnd/>
          </a:ln>
        </p:spPr>
        <p:txBody>
          <a:bodyPr wrap="none">
            <a:spAutoFit/>
          </a:bodyPr>
          <a:lstStyle/>
          <a:p>
            <a:r>
              <a:rPr lang="ru-RU">
                <a:latin typeface="Corbel" pitchFamily="34" charset="0"/>
              </a:rPr>
              <a:t>В</a:t>
            </a:r>
          </a:p>
        </p:txBody>
      </p:sp>
      <p:sp>
        <p:nvSpPr>
          <p:cNvPr id="14344" name="TextBox 22"/>
          <p:cNvSpPr txBox="1">
            <a:spLocks noChangeArrowheads="1"/>
          </p:cNvSpPr>
          <p:nvPr/>
        </p:nvSpPr>
        <p:spPr bwMode="auto">
          <a:xfrm>
            <a:off x="4143375" y="5715000"/>
            <a:ext cx="320675" cy="369888"/>
          </a:xfrm>
          <a:prstGeom prst="rect">
            <a:avLst/>
          </a:prstGeom>
          <a:noFill/>
          <a:ln w="9525">
            <a:noFill/>
            <a:miter lim="800000"/>
            <a:headEnd/>
            <a:tailEnd/>
          </a:ln>
        </p:spPr>
        <p:txBody>
          <a:bodyPr wrap="none">
            <a:spAutoFit/>
          </a:bodyPr>
          <a:lstStyle/>
          <a:p>
            <a:r>
              <a:rPr lang="ru-RU">
                <a:latin typeface="Corbel" pitchFamily="34" charset="0"/>
              </a:rPr>
              <a:t>С</a:t>
            </a:r>
          </a:p>
        </p:txBody>
      </p:sp>
      <p:cxnSp>
        <p:nvCxnSpPr>
          <p:cNvPr id="25" name="Прямая соединительная линия 24"/>
          <p:cNvCxnSpPr>
            <a:stCxn id="14343" idx="3"/>
            <a:endCxn id="20" idx="3"/>
          </p:cNvCxnSpPr>
          <p:nvPr/>
        </p:nvCxnSpPr>
        <p:spPr>
          <a:xfrm flipH="1">
            <a:off x="2860675" y="2684463"/>
            <a:ext cx="31750" cy="3316287"/>
          </a:xfrm>
          <a:prstGeom prst="line">
            <a:avLst/>
          </a:prstGeom>
        </p:spPr>
        <p:style>
          <a:lnRef idx="1">
            <a:schemeClr val="accent1"/>
          </a:lnRef>
          <a:fillRef idx="0">
            <a:schemeClr val="accent1"/>
          </a:fillRef>
          <a:effectRef idx="0">
            <a:schemeClr val="accent1"/>
          </a:effectRef>
          <a:fontRef idx="minor">
            <a:schemeClr val="tx1"/>
          </a:fontRef>
        </p:style>
      </p:cxnSp>
      <p:sp>
        <p:nvSpPr>
          <p:cNvPr id="20" name="Равнобедренный треугольник 19"/>
          <p:cNvSpPr/>
          <p:nvPr/>
        </p:nvSpPr>
        <p:spPr>
          <a:xfrm>
            <a:off x="1643063" y="2643188"/>
            <a:ext cx="2500312" cy="3357562"/>
          </a:xfrm>
          <a:prstGeom prst="triangle">
            <a:avLst>
              <a:gd name="adj" fmla="val 4869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cxnSp>
        <p:nvCxnSpPr>
          <p:cNvPr id="27" name="Прямая соединительная линия 26"/>
          <p:cNvCxnSpPr>
            <a:stCxn id="20" idx="0"/>
          </p:cNvCxnSpPr>
          <p:nvPr/>
        </p:nvCxnSpPr>
        <p:spPr>
          <a:xfrm rot="16200000" flipH="1">
            <a:off x="1215945" y="4287790"/>
            <a:ext cx="3357588" cy="68372"/>
          </a:xfrm>
          <a:prstGeom prst="line">
            <a:avLst/>
          </a:prstGeom>
        </p:spPr>
        <p:style>
          <a:lnRef idx="3">
            <a:schemeClr val="dk1"/>
          </a:lnRef>
          <a:fillRef idx="0">
            <a:schemeClr val="dk1"/>
          </a:fillRef>
          <a:effectRef idx="2">
            <a:schemeClr val="dk1"/>
          </a:effectRef>
          <a:fontRef idx="minor">
            <a:schemeClr val="tx1"/>
          </a:fontRef>
        </p:style>
      </p:cxnSp>
      <p:cxnSp>
        <p:nvCxnSpPr>
          <p:cNvPr id="33" name="Прямая соединительная линия 32"/>
          <p:cNvCxnSpPr>
            <a:stCxn id="20" idx="2"/>
          </p:cNvCxnSpPr>
          <p:nvPr/>
        </p:nvCxnSpPr>
        <p:spPr>
          <a:xfrm rot="5400000" flipH="1" flipV="1">
            <a:off x="2250265" y="4464851"/>
            <a:ext cx="928694" cy="2143140"/>
          </a:xfrm>
          <a:prstGeom prst="line">
            <a:avLst/>
          </a:prstGeom>
        </p:spPr>
        <p:style>
          <a:lnRef idx="3">
            <a:schemeClr val="dk1"/>
          </a:lnRef>
          <a:fillRef idx="0">
            <a:schemeClr val="dk1"/>
          </a:fillRef>
          <a:effectRef idx="2">
            <a:schemeClr val="dk1"/>
          </a:effectRef>
          <a:fontRef idx="minor">
            <a:schemeClr val="tx1"/>
          </a:fontRef>
        </p:style>
      </p:cxnSp>
      <p:sp>
        <p:nvSpPr>
          <p:cNvPr id="14349" name="TextBox 36"/>
          <p:cNvSpPr txBox="1">
            <a:spLocks noChangeArrowheads="1"/>
          </p:cNvSpPr>
          <p:nvPr/>
        </p:nvSpPr>
        <p:spPr bwMode="auto">
          <a:xfrm>
            <a:off x="2786063" y="6072188"/>
            <a:ext cx="323850" cy="369887"/>
          </a:xfrm>
          <a:prstGeom prst="rect">
            <a:avLst/>
          </a:prstGeom>
          <a:noFill/>
          <a:ln w="9525">
            <a:noFill/>
            <a:miter lim="800000"/>
            <a:headEnd/>
            <a:tailEnd/>
          </a:ln>
        </p:spPr>
        <p:txBody>
          <a:bodyPr wrap="none">
            <a:spAutoFit/>
          </a:bodyPr>
          <a:lstStyle/>
          <a:p>
            <a:r>
              <a:rPr lang="ru-RU">
                <a:latin typeface="Corbel" pitchFamily="34" charset="0"/>
              </a:rPr>
              <a:t>К</a:t>
            </a:r>
          </a:p>
        </p:txBody>
      </p:sp>
      <p:sp>
        <p:nvSpPr>
          <p:cNvPr id="14350" name="TextBox 37"/>
          <p:cNvSpPr txBox="1">
            <a:spLocks noChangeArrowheads="1"/>
          </p:cNvSpPr>
          <p:nvPr/>
        </p:nvSpPr>
        <p:spPr bwMode="auto">
          <a:xfrm>
            <a:off x="3857625" y="4786313"/>
            <a:ext cx="373063" cy="369887"/>
          </a:xfrm>
          <a:prstGeom prst="rect">
            <a:avLst/>
          </a:prstGeom>
          <a:noFill/>
          <a:ln w="9525">
            <a:noFill/>
            <a:miter lim="800000"/>
            <a:headEnd/>
            <a:tailEnd/>
          </a:ln>
        </p:spPr>
        <p:txBody>
          <a:bodyPr wrap="none">
            <a:spAutoFit/>
          </a:bodyPr>
          <a:lstStyle/>
          <a:p>
            <a:r>
              <a:rPr lang="ru-RU">
                <a:latin typeface="Corbel" pitchFamily="34" charset="0"/>
              </a:rPr>
              <a:t>М</a:t>
            </a:r>
          </a:p>
        </p:txBody>
      </p:sp>
      <p:sp>
        <p:nvSpPr>
          <p:cNvPr id="14351" name="TextBox 38"/>
          <p:cNvSpPr txBox="1">
            <a:spLocks noChangeArrowheads="1"/>
          </p:cNvSpPr>
          <p:nvPr/>
        </p:nvSpPr>
        <p:spPr bwMode="auto">
          <a:xfrm>
            <a:off x="2857500" y="3143250"/>
            <a:ext cx="288925" cy="369888"/>
          </a:xfrm>
          <a:prstGeom prst="rect">
            <a:avLst/>
          </a:prstGeom>
          <a:noFill/>
          <a:ln w="9525">
            <a:noFill/>
            <a:miter lim="800000"/>
            <a:headEnd/>
            <a:tailEnd/>
          </a:ln>
        </p:spPr>
        <p:txBody>
          <a:bodyPr wrap="none">
            <a:spAutoFit/>
          </a:bodyPr>
          <a:lstStyle/>
          <a:p>
            <a:r>
              <a:rPr lang="ru-RU">
                <a:latin typeface="Corbel" pitchFamily="34" charset="0"/>
              </a:rPr>
              <a:t>1</a:t>
            </a:r>
          </a:p>
        </p:txBody>
      </p:sp>
      <p:sp>
        <p:nvSpPr>
          <p:cNvPr id="14352" name="TextBox 39"/>
          <p:cNvSpPr txBox="1">
            <a:spLocks noChangeArrowheads="1"/>
          </p:cNvSpPr>
          <p:nvPr/>
        </p:nvSpPr>
        <p:spPr bwMode="auto">
          <a:xfrm>
            <a:off x="2071688" y="5715000"/>
            <a:ext cx="303212" cy="369888"/>
          </a:xfrm>
          <a:prstGeom prst="rect">
            <a:avLst/>
          </a:prstGeom>
          <a:noFill/>
          <a:ln w="9525">
            <a:noFill/>
            <a:miter lim="800000"/>
            <a:headEnd/>
            <a:tailEnd/>
          </a:ln>
        </p:spPr>
        <p:txBody>
          <a:bodyPr wrap="none">
            <a:spAutoFit/>
          </a:bodyPr>
          <a:lstStyle/>
          <a:p>
            <a:r>
              <a:rPr lang="ru-RU">
                <a:latin typeface="Corbel" pitchFamily="34" charset="0"/>
              </a:rPr>
              <a:t>2</a:t>
            </a:r>
          </a:p>
        </p:txBody>
      </p:sp>
      <p:sp>
        <p:nvSpPr>
          <p:cNvPr id="41" name="TextBox 40"/>
          <p:cNvSpPr txBox="1">
            <a:spLocks noChangeArrowheads="1"/>
          </p:cNvSpPr>
          <p:nvPr/>
        </p:nvSpPr>
        <p:spPr bwMode="auto">
          <a:xfrm>
            <a:off x="4643438" y="3071813"/>
            <a:ext cx="4214812" cy="461962"/>
          </a:xfrm>
          <a:prstGeom prst="rect">
            <a:avLst/>
          </a:prstGeom>
          <a:noFill/>
          <a:ln w="9525">
            <a:noFill/>
            <a:miter lim="800000"/>
            <a:headEnd/>
            <a:tailEnd/>
          </a:ln>
        </p:spPr>
        <p:txBody>
          <a:bodyPr>
            <a:spAutoFit/>
          </a:bodyPr>
          <a:lstStyle/>
          <a:p>
            <a:r>
              <a:rPr lang="el-GR">
                <a:latin typeface="Corbel" pitchFamily="34" charset="0"/>
              </a:rPr>
              <a:t>Δ</a:t>
            </a:r>
            <a:r>
              <a:rPr lang="ru-RU" sz="2400">
                <a:latin typeface="Times New Roman" pitchFamily="18" charset="0"/>
                <a:cs typeface="Times New Roman" pitchFamily="18" charset="0"/>
              </a:rPr>
              <a:t>АМС</a:t>
            </a:r>
            <a:r>
              <a:rPr lang="ru-RU">
                <a:latin typeface="Corbel" pitchFamily="34" charset="0"/>
              </a:rPr>
              <a:t> ∞ </a:t>
            </a:r>
            <a:r>
              <a:rPr lang="el-GR">
                <a:latin typeface="Corbel" pitchFamily="34" charset="0"/>
              </a:rPr>
              <a:t>Δ</a:t>
            </a:r>
            <a:r>
              <a:rPr lang="ru-RU" sz="2400">
                <a:latin typeface="Times New Roman" pitchFamily="18" charset="0"/>
                <a:cs typeface="Times New Roman" pitchFamily="18" charset="0"/>
              </a:rPr>
              <a:t>ВКС (по двум углам)</a:t>
            </a:r>
          </a:p>
        </p:txBody>
      </p:sp>
      <p:sp>
        <p:nvSpPr>
          <p:cNvPr id="42" name="Стрелка вниз 41"/>
          <p:cNvSpPr/>
          <p:nvPr/>
        </p:nvSpPr>
        <p:spPr>
          <a:xfrm>
            <a:off x="6572250" y="3786188"/>
            <a:ext cx="571500"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4" name="TextBox 43"/>
          <p:cNvSpPr txBox="1">
            <a:spLocks noChangeArrowheads="1"/>
          </p:cNvSpPr>
          <p:nvPr/>
        </p:nvSpPr>
        <p:spPr bwMode="auto">
          <a:xfrm>
            <a:off x="5857875" y="4714875"/>
            <a:ext cx="2428875" cy="769938"/>
          </a:xfrm>
          <a:prstGeom prst="rect">
            <a:avLst/>
          </a:prstGeom>
          <a:noFill/>
          <a:ln w="9525">
            <a:noFill/>
            <a:miter lim="800000"/>
            <a:headEnd/>
            <a:tailEnd/>
          </a:ln>
        </p:spPr>
        <p:txBody>
          <a:bodyPr>
            <a:spAutoFit/>
          </a:bodyPr>
          <a:lstStyle/>
          <a:p>
            <a:r>
              <a:rPr lang="ru-RU" sz="2800" b="1">
                <a:latin typeface="Times New Roman" pitchFamily="18" charset="0"/>
                <a:cs typeface="Times New Roman" pitchFamily="18" charset="0"/>
              </a:rPr>
              <a:t>∟</a:t>
            </a:r>
            <a:r>
              <a:rPr lang="ru-RU" sz="4400" b="1">
                <a:latin typeface="Times New Roman" pitchFamily="18" charset="0"/>
                <a:cs typeface="Times New Roman" pitchFamily="18" charset="0"/>
              </a:rPr>
              <a:t>1</a:t>
            </a:r>
            <a:r>
              <a:rPr lang="ru-RU" sz="2800" b="1">
                <a:latin typeface="Times New Roman" pitchFamily="18" charset="0"/>
                <a:cs typeface="Times New Roman" pitchFamily="18" charset="0"/>
              </a:rPr>
              <a:t> =∟</a:t>
            </a:r>
            <a:r>
              <a:rPr lang="ru-RU" sz="4400" b="1">
                <a:latin typeface="Times New Roman" pitchFamily="18" charset="0"/>
                <a:cs typeface="Times New Roman" pitchFamily="18" charset="0"/>
              </a:rPr>
              <a:t>2</a:t>
            </a:r>
            <a:endParaRPr lang="ru-RU" sz="4400" b="1">
              <a:latin typeface="Corbel" pitchFamily="34" charset="0"/>
            </a:endParaRPr>
          </a:p>
        </p:txBody>
      </p:sp>
      <p:cxnSp>
        <p:nvCxnSpPr>
          <p:cNvPr id="26" name="Прямая соединительная линия 25"/>
          <p:cNvCxnSpPr/>
          <p:nvPr/>
        </p:nvCxnSpPr>
        <p:spPr>
          <a:xfrm>
            <a:off x="2928938" y="5857875"/>
            <a:ext cx="142875" cy="1588"/>
          </a:xfrm>
          <a:prstGeom prst="line">
            <a:avLst/>
          </a:prstGeom>
        </p:spPr>
        <p:style>
          <a:lnRef idx="2">
            <a:schemeClr val="dk1"/>
          </a:lnRef>
          <a:fillRef idx="0">
            <a:schemeClr val="dk1"/>
          </a:fillRef>
          <a:effectRef idx="1">
            <a:schemeClr val="dk1"/>
          </a:effectRef>
          <a:fontRef idx="minor">
            <a:schemeClr val="tx1"/>
          </a:fontRef>
        </p:style>
      </p:cxnSp>
      <p:cxnSp>
        <p:nvCxnSpPr>
          <p:cNvPr id="29" name="Прямая соединительная линия 28"/>
          <p:cNvCxnSpPr/>
          <p:nvPr/>
        </p:nvCxnSpPr>
        <p:spPr>
          <a:xfrm rot="5400000">
            <a:off x="2999581" y="5930107"/>
            <a:ext cx="142875" cy="1588"/>
          </a:xfrm>
          <a:prstGeom prst="line">
            <a:avLst/>
          </a:prstGeom>
        </p:spPr>
        <p:style>
          <a:lnRef idx="2">
            <a:schemeClr val="dk1"/>
          </a:lnRef>
          <a:fillRef idx="0">
            <a:schemeClr val="dk1"/>
          </a:fillRef>
          <a:effectRef idx="1">
            <a:schemeClr val="dk1"/>
          </a:effectRef>
          <a:fontRef idx="minor">
            <a:schemeClr val="tx1"/>
          </a:fontRef>
        </p:style>
      </p:cxnSp>
      <p:cxnSp>
        <p:nvCxnSpPr>
          <p:cNvPr id="31" name="Прямая соединительная линия 30"/>
          <p:cNvCxnSpPr/>
          <p:nvPr/>
        </p:nvCxnSpPr>
        <p:spPr>
          <a:xfrm rot="16200000" flipH="1">
            <a:off x="3607594" y="5179219"/>
            <a:ext cx="142875" cy="71437"/>
          </a:xfrm>
          <a:prstGeom prst="line">
            <a:avLst/>
          </a:prstGeom>
        </p:spPr>
        <p:style>
          <a:lnRef idx="2">
            <a:schemeClr val="dk1"/>
          </a:lnRef>
          <a:fillRef idx="0">
            <a:schemeClr val="dk1"/>
          </a:fillRef>
          <a:effectRef idx="1">
            <a:schemeClr val="dk1"/>
          </a:effectRef>
          <a:fontRef idx="minor">
            <a:schemeClr val="tx1"/>
          </a:fontRef>
        </p:style>
      </p:cxnSp>
      <p:cxnSp>
        <p:nvCxnSpPr>
          <p:cNvPr id="36" name="Прямая соединительная линия 35"/>
          <p:cNvCxnSpPr/>
          <p:nvPr/>
        </p:nvCxnSpPr>
        <p:spPr>
          <a:xfrm flipV="1">
            <a:off x="3714750" y="5214938"/>
            <a:ext cx="142875" cy="71437"/>
          </a:xfrm>
          <a:prstGeom prst="line">
            <a:avLst/>
          </a:prstGeom>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44"/>
                                        </p:tgtEl>
                                        <p:attrNameLst>
                                          <p:attrName>style.visibility</p:attrName>
                                        </p:attrNameLst>
                                      </p:cBhvr>
                                      <p:to>
                                        <p:strVal val="visible"/>
                                      </p:to>
                                    </p:set>
                                    <p:animEffect transition="in" filter="blinds(horizontal)">
                                      <p:cBhvr>
                                        <p:cTn id="13"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animBg="1"/>
      <p:bldP spid="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Группа 16"/>
          <p:cNvGrpSpPr>
            <a:grpSpLocks/>
          </p:cNvGrpSpPr>
          <p:nvPr/>
        </p:nvGrpSpPr>
        <p:grpSpPr bwMode="auto">
          <a:xfrm>
            <a:off x="1285875" y="857250"/>
            <a:ext cx="5214938" cy="5013325"/>
            <a:chOff x="1285852" y="857232"/>
            <a:chExt cx="5214974" cy="5012802"/>
          </a:xfrm>
        </p:grpSpPr>
        <p:pic>
          <p:nvPicPr>
            <p:cNvPr id="15365" name="Picture 1"/>
            <p:cNvPicPr>
              <a:picLocks noChangeAspect="1" noChangeArrowheads="1"/>
            </p:cNvPicPr>
            <p:nvPr/>
          </p:nvPicPr>
          <p:blipFill>
            <a:blip r:embed="rId2" cstate="print"/>
            <a:srcRect l="3873" t="7965" r="5765" b="5753"/>
            <a:stretch>
              <a:fillRect/>
            </a:stretch>
          </p:blipFill>
          <p:spPr bwMode="auto">
            <a:xfrm>
              <a:off x="1500166" y="928670"/>
              <a:ext cx="5000660" cy="4643470"/>
            </a:xfrm>
            <a:prstGeom prst="rect">
              <a:avLst/>
            </a:prstGeom>
            <a:noFill/>
            <a:ln w="9525">
              <a:noFill/>
              <a:miter lim="800000"/>
              <a:headEnd/>
              <a:tailEnd/>
            </a:ln>
          </p:spPr>
        </p:pic>
        <p:sp>
          <p:nvSpPr>
            <p:cNvPr id="15366" name="TextBox 5"/>
            <p:cNvSpPr txBox="1">
              <a:spLocks noChangeArrowheads="1"/>
            </p:cNvSpPr>
            <p:nvPr/>
          </p:nvSpPr>
          <p:spPr bwMode="auto">
            <a:xfrm>
              <a:off x="1285852" y="4143380"/>
              <a:ext cx="330540" cy="369332"/>
            </a:xfrm>
            <a:prstGeom prst="rect">
              <a:avLst/>
            </a:prstGeom>
            <a:noFill/>
            <a:ln w="9525">
              <a:noFill/>
              <a:miter lim="800000"/>
              <a:headEnd/>
              <a:tailEnd/>
            </a:ln>
          </p:spPr>
          <p:txBody>
            <a:bodyPr wrap="none">
              <a:spAutoFit/>
            </a:bodyPr>
            <a:lstStyle/>
            <a:p>
              <a:r>
                <a:rPr lang="ru-RU">
                  <a:latin typeface="Corbel" pitchFamily="34" charset="0"/>
                </a:rPr>
                <a:t>А</a:t>
              </a:r>
            </a:p>
          </p:txBody>
        </p:sp>
        <p:sp>
          <p:nvSpPr>
            <p:cNvPr id="15367" name="TextBox 6"/>
            <p:cNvSpPr txBox="1">
              <a:spLocks noChangeArrowheads="1"/>
            </p:cNvSpPr>
            <p:nvPr/>
          </p:nvSpPr>
          <p:spPr bwMode="auto">
            <a:xfrm>
              <a:off x="2928926" y="5500702"/>
              <a:ext cx="320922" cy="369332"/>
            </a:xfrm>
            <a:prstGeom prst="rect">
              <a:avLst/>
            </a:prstGeom>
            <a:noFill/>
            <a:ln w="9525">
              <a:noFill/>
              <a:miter lim="800000"/>
              <a:headEnd/>
              <a:tailEnd/>
            </a:ln>
          </p:spPr>
          <p:txBody>
            <a:bodyPr wrap="none">
              <a:spAutoFit/>
            </a:bodyPr>
            <a:lstStyle/>
            <a:p>
              <a:r>
                <a:rPr lang="ru-RU">
                  <a:latin typeface="Corbel" pitchFamily="34" charset="0"/>
                </a:rPr>
                <a:t>В</a:t>
              </a:r>
            </a:p>
          </p:txBody>
        </p:sp>
        <p:sp>
          <p:nvSpPr>
            <p:cNvPr id="15368" name="TextBox 7"/>
            <p:cNvSpPr txBox="1">
              <a:spLocks noChangeArrowheads="1"/>
            </p:cNvSpPr>
            <p:nvPr/>
          </p:nvSpPr>
          <p:spPr bwMode="auto">
            <a:xfrm>
              <a:off x="6143636" y="5429264"/>
              <a:ext cx="320922" cy="369332"/>
            </a:xfrm>
            <a:prstGeom prst="rect">
              <a:avLst/>
            </a:prstGeom>
            <a:noFill/>
            <a:ln w="9525">
              <a:noFill/>
              <a:miter lim="800000"/>
              <a:headEnd/>
              <a:tailEnd/>
            </a:ln>
          </p:spPr>
          <p:txBody>
            <a:bodyPr wrap="none">
              <a:spAutoFit/>
            </a:bodyPr>
            <a:lstStyle/>
            <a:p>
              <a:r>
                <a:rPr lang="ru-RU">
                  <a:latin typeface="Corbel" pitchFamily="34" charset="0"/>
                </a:rPr>
                <a:t>С</a:t>
              </a:r>
            </a:p>
          </p:txBody>
        </p:sp>
        <p:sp>
          <p:nvSpPr>
            <p:cNvPr id="15369" name="TextBox 8"/>
            <p:cNvSpPr txBox="1">
              <a:spLocks noChangeArrowheads="1"/>
            </p:cNvSpPr>
            <p:nvPr/>
          </p:nvSpPr>
          <p:spPr bwMode="auto">
            <a:xfrm>
              <a:off x="4857752" y="4071942"/>
              <a:ext cx="357790" cy="369332"/>
            </a:xfrm>
            <a:prstGeom prst="rect">
              <a:avLst/>
            </a:prstGeom>
            <a:noFill/>
            <a:ln w="9525">
              <a:noFill/>
              <a:miter lim="800000"/>
              <a:headEnd/>
              <a:tailEnd/>
            </a:ln>
          </p:spPr>
          <p:txBody>
            <a:bodyPr wrap="none">
              <a:spAutoFit/>
            </a:bodyPr>
            <a:lstStyle/>
            <a:p>
              <a:r>
                <a:rPr lang="en-US">
                  <a:latin typeface="Gill Sans MT" pitchFamily="34" charset="0"/>
                </a:rPr>
                <a:t>D</a:t>
              </a:r>
              <a:endParaRPr lang="ru-RU">
                <a:latin typeface="Corbel" pitchFamily="34" charset="0"/>
              </a:endParaRPr>
            </a:p>
          </p:txBody>
        </p:sp>
        <p:sp>
          <p:nvSpPr>
            <p:cNvPr id="15370" name="TextBox 9"/>
            <p:cNvSpPr txBox="1">
              <a:spLocks noChangeArrowheads="1"/>
            </p:cNvSpPr>
            <p:nvPr/>
          </p:nvSpPr>
          <p:spPr bwMode="auto">
            <a:xfrm>
              <a:off x="3929058" y="4857760"/>
              <a:ext cx="352982" cy="369332"/>
            </a:xfrm>
            <a:prstGeom prst="rect">
              <a:avLst/>
            </a:prstGeom>
            <a:noFill/>
            <a:ln w="9525">
              <a:noFill/>
              <a:miter lim="800000"/>
              <a:headEnd/>
              <a:tailEnd/>
            </a:ln>
          </p:spPr>
          <p:txBody>
            <a:bodyPr wrap="none">
              <a:spAutoFit/>
            </a:bodyPr>
            <a:lstStyle/>
            <a:p>
              <a:r>
                <a:rPr lang="ru-RU">
                  <a:latin typeface="Corbel" pitchFamily="34" charset="0"/>
                </a:rPr>
                <a:t>О</a:t>
              </a:r>
            </a:p>
          </p:txBody>
        </p:sp>
        <p:sp>
          <p:nvSpPr>
            <p:cNvPr id="15371" name="TextBox 10"/>
            <p:cNvSpPr txBox="1">
              <a:spLocks noChangeArrowheads="1"/>
            </p:cNvSpPr>
            <p:nvPr/>
          </p:nvSpPr>
          <p:spPr bwMode="auto">
            <a:xfrm>
              <a:off x="3643306" y="857232"/>
              <a:ext cx="285752" cy="369332"/>
            </a:xfrm>
            <a:prstGeom prst="rect">
              <a:avLst/>
            </a:prstGeom>
            <a:noFill/>
            <a:ln w="9525">
              <a:noFill/>
              <a:miter lim="800000"/>
              <a:headEnd/>
              <a:tailEnd/>
            </a:ln>
          </p:spPr>
          <p:txBody>
            <a:bodyPr>
              <a:spAutoFit/>
            </a:bodyPr>
            <a:lstStyle/>
            <a:p>
              <a:r>
                <a:rPr lang="en-US">
                  <a:latin typeface="Gill Sans MT" pitchFamily="34" charset="0"/>
                </a:rPr>
                <a:t>S</a:t>
              </a:r>
              <a:endParaRPr lang="ru-RU">
                <a:latin typeface="Corbel" pitchFamily="34" charset="0"/>
              </a:endParaRPr>
            </a:p>
          </p:txBody>
        </p:sp>
        <p:cxnSp>
          <p:nvCxnSpPr>
            <p:cNvPr id="13" name="Прямая соединительная линия 12"/>
            <p:cNvCxnSpPr/>
            <p:nvPr/>
          </p:nvCxnSpPr>
          <p:spPr>
            <a:xfrm rot="5400000">
              <a:off x="1286063" y="2285750"/>
              <a:ext cx="3785793" cy="1500198"/>
            </a:xfrm>
            <a:prstGeom prst="line">
              <a:avLst/>
            </a:prstGeom>
          </p:spPr>
          <p:style>
            <a:lnRef idx="2">
              <a:schemeClr val="dk1"/>
            </a:lnRef>
            <a:fillRef idx="0">
              <a:schemeClr val="dk1"/>
            </a:fillRef>
            <a:effectRef idx="1">
              <a:schemeClr val="dk1"/>
            </a:effectRef>
            <a:fontRef idx="minor">
              <a:schemeClr val="tx1"/>
            </a:fontRef>
          </p:style>
        </p:cxnSp>
        <p:sp>
          <p:nvSpPr>
            <p:cNvPr id="15373" name="TextBox 15"/>
            <p:cNvSpPr txBox="1">
              <a:spLocks noChangeArrowheads="1"/>
            </p:cNvSpPr>
            <p:nvPr/>
          </p:nvSpPr>
          <p:spPr bwMode="auto">
            <a:xfrm>
              <a:off x="2071670" y="4857760"/>
              <a:ext cx="335348" cy="369332"/>
            </a:xfrm>
            <a:prstGeom prst="rect">
              <a:avLst/>
            </a:prstGeom>
            <a:noFill/>
            <a:ln w="9525">
              <a:noFill/>
              <a:miter lim="800000"/>
              <a:headEnd/>
              <a:tailEnd/>
            </a:ln>
          </p:spPr>
          <p:txBody>
            <a:bodyPr wrap="none">
              <a:spAutoFit/>
            </a:bodyPr>
            <a:lstStyle/>
            <a:p>
              <a:r>
                <a:rPr lang="en-US">
                  <a:latin typeface="Gill Sans MT" pitchFamily="34" charset="0"/>
                </a:rPr>
                <a:t>K</a:t>
              </a:r>
              <a:endParaRPr lang="ru-RU">
                <a:latin typeface="Corbel" pitchFamily="34" charset="0"/>
              </a:endParaRPr>
            </a:p>
          </p:txBody>
        </p:sp>
        <p:cxnSp>
          <p:nvCxnSpPr>
            <p:cNvPr id="18" name="Прямая соединительная линия 17"/>
            <p:cNvCxnSpPr/>
            <p:nvPr/>
          </p:nvCxnSpPr>
          <p:spPr>
            <a:xfrm flipV="1">
              <a:off x="2428860" y="4857315"/>
              <a:ext cx="1643074" cy="71431"/>
            </a:xfrm>
            <a:prstGeom prst="line">
              <a:avLst/>
            </a:prstGeom>
          </p:spPr>
          <p:style>
            <a:lnRef idx="1">
              <a:schemeClr val="dk1"/>
            </a:lnRef>
            <a:fillRef idx="0">
              <a:schemeClr val="dk1"/>
            </a:fillRef>
            <a:effectRef idx="0">
              <a:schemeClr val="dk1"/>
            </a:effectRef>
            <a:fontRef idx="minor">
              <a:schemeClr val="tx1"/>
            </a:fontRef>
          </p:style>
        </p:cxnSp>
      </p:grpSp>
      <p:sp>
        <p:nvSpPr>
          <p:cNvPr id="12" name="TextBox 11"/>
          <p:cNvSpPr txBox="1"/>
          <p:nvPr/>
        </p:nvSpPr>
        <p:spPr>
          <a:xfrm>
            <a:off x="2000232" y="214290"/>
            <a:ext cx="6143668" cy="523220"/>
          </a:xfrm>
          <a:prstGeom prst="rect">
            <a:avLst/>
          </a:prstGeom>
          <a:noFill/>
        </p:spPr>
        <p:txBody>
          <a:bodyPr>
            <a:spAutoFit/>
          </a:bodyPr>
          <a:lstStyle/>
          <a:p>
            <a:pPr fontAlgn="auto">
              <a:spcBef>
                <a:spcPts val="0"/>
              </a:spcBef>
              <a:spcAft>
                <a:spcPts val="0"/>
              </a:spcAft>
              <a:defRPr/>
            </a:pPr>
            <a:r>
              <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Основные элементы пирамиды</a:t>
            </a:r>
            <a:endPar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15364" name="Picture 2" descr="http://t1.gstatic.com/images?q=tbn:ANd9GcRkZVikOzVelmnCEv7f9So7HShs8qeGSbvNmZjBEeqCHdrZ0N8w"/>
          <p:cNvPicPr>
            <a:picLocks noChangeAspect="1" noChangeArrowheads="1"/>
          </p:cNvPicPr>
          <p:nvPr/>
        </p:nvPicPr>
        <p:blipFill>
          <a:blip r:embed="rId3" cstate="print"/>
          <a:srcRect/>
          <a:stretch>
            <a:fillRect/>
          </a:stretch>
        </p:blipFill>
        <p:spPr bwMode="auto">
          <a:xfrm>
            <a:off x="7143750" y="4572000"/>
            <a:ext cx="1790700" cy="175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8"/>
          <p:cNvSpPr txBox="1">
            <a:spLocks noChangeArrowheads="1"/>
          </p:cNvSpPr>
          <p:nvPr/>
        </p:nvSpPr>
        <p:spPr bwMode="auto">
          <a:xfrm>
            <a:off x="1285875" y="285750"/>
            <a:ext cx="7286625" cy="646113"/>
          </a:xfrm>
          <a:prstGeom prst="rect">
            <a:avLst/>
          </a:prstGeom>
          <a:noFill/>
          <a:ln w="9525">
            <a:noFill/>
            <a:miter lim="800000"/>
            <a:headEnd/>
            <a:tailEnd/>
          </a:ln>
        </p:spPr>
        <p:txBody>
          <a:bodyPr>
            <a:spAutoFit/>
          </a:bodyPr>
          <a:lstStyle/>
          <a:p>
            <a:r>
              <a:rPr lang="ru-RU">
                <a:solidFill>
                  <a:srgbClr val="FF0000"/>
                </a:solidFill>
                <a:latin typeface="Times New Roman" pitchFamily="18" charset="0"/>
                <a:cs typeface="Times New Roman" pitchFamily="18" charset="0"/>
              </a:rPr>
              <a:t>№ 255 </a:t>
            </a:r>
            <a:r>
              <a:rPr lang="ru-RU">
                <a:latin typeface="Times New Roman" pitchFamily="18" charset="0"/>
                <a:cs typeface="Times New Roman" pitchFamily="18" charset="0"/>
              </a:rPr>
              <a:t>В правильной треугольной пирамиде сторона основания равна 8 см, а плоский угол при вершине равен </a:t>
            </a:r>
            <a:r>
              <a:rPr lang="el-GR">
                <a:latin typeface="Times New Roman" pitchFamily="18" charset="0"/>
                <a:cs typeface="Times New Roman" pitchFamily="18" charset="0"/>
              </a:rPr>
              <a:t>φ</a:t>
            </a:r>
            <a:r>
              <a:rPr lang="ru-RU">
                <a:latin typeface="Times New Roman" pitchFamily="18" charset="0"/>
                <a:cs typeface="Times New Roman" pitchFamily="18" charset="0"/>
              </a:rPr>
              <a:t> найдите высоту пирамиды.</a:t>
            </a:r>
          </a:p>
        </p:txBody>
      </p:sp>
      <p:pic>
        <p:nvPicPr>
          <p:cNvPr id="16387" name="Рисунок 9"/>
          <p:cNvPicPr>
            <a:picLocks noChangeAspect="1" noChangeArrowheads="1"/>
          </p:cNvPicPr>
          <p:nvPr/>
        </p:nvPicPr>
        <p:blipFill>
          <a:blip r:embed="rId2" cstate="print"/>
          <a:srcRect l="14375" t="21159" r="20313" b="17101"/>
          <a:stretch>
            <a:fillRect/>
          </a:stretch>
        </p:blipFill>
        <p:spPr bwMode="auto">
          <a:xfrm>
            <a:off x="1000125" y="1143000"/>
            <a:ext cx="1990725" cy="2190750"/>
          </a:xfrm>
          <a:prstGeom prst="rect">
            <a:avLst/>
          </a:prstGeom>
          <a:noFill/>
          <a:ln w="9525">
            <a:noFill/>
            <a:miter lim="800000"/>
            <a:headEnd/>
            <a:tailEnd/>
          </a:ln>
        </p:spPr>
      </p:pic>
      <p:sp>
        <p:nvSpPr>
          <p:cNvPr id="16388" name="TextBox 13"/>
          <p:cNvSpPr txBox="1">
            <a:spLocks noChangeArrowheads="1"/>
          </p:cNvSpPr>
          <p:nvPr/>
        </p:nvSpPr>
        <p:spPr bwMode="auto">
          <a:xfrm>
            <a:off x="2786063" y="1285875"/>
            <a:ext cx="6858000" cy="923925"/>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Решение:</a:t>
            </a:r>
          </a:p>
          <a:p>
            <a:r>
              <a:rPr lang="ru-RU">
                <a:latin typeface="Times New Roman" pitchFamily="18" charset="0"/>
                <a:cs typeface="Times New Roman" pitchFamily="18" charset="0"/>
              </a:rPr>
              <a:t>1. Из </a:t>
            </a:r>
            <a:r>
              <a:rPr lang="el-GR">
                <a:latin typeface="Times New Roman" pitchFamily="18" charset="0"/>
                <a:cs typeface="Times New Roman" pitchFamily="18" charset="0"/>
              </a:rPr>
              <a:t>Δ</a:t>
            </a:r>
            <a:r>
              <a:rPr lang="en-US">
                <a:latin typeface="Times New Roman" pitchFamily="18" charset="0"/>
                <a:cs typeface="Times New Roman" pitchFamily="18" charset="0"/>
              </a:rPr>
              <a:t>BCD</a:t>
            </a:r>
            <a:r>
              <a:rPr lang="ru-RU">
                <a:latin typeface="Times New Roman" pitchFamily="18" charset="0"/>
                <a:cs typeface="Times New Roman" pitchFamily="18" charset="0"/>
              </a:rPr>
              <a:t>  найдем боковое ребро </a:t>
            </a:r>
            <a:r>
              <a:rPr lang="en-US">
                <a:latin typeface="Times New Roman" pitchFamily="18" charset="0"/>
                <a:cs typeface="Times New Roman" pitchFamily="18" charset="0"/>
              </a:rPr>
              <a:t>DC</a:t>
            </a:r>
            <a:r>
              <a:rPr lang="ru-RU">
                <a:latin typeface="Times New Roman" pitchFamily="18" charset="0"/>
                <a:cs typeface="Times New Roman" pitchFamily="18" charset="0"/>
              </a:rPr>
              <a:t> по теореме косинусов:</a:t>
            </a:r>
          </a:p>
          <a:p>
            <a:endParaRPr lang="ru-RU">
              <a:latin typeface="Corbel" pitchFamily="34" charset="0"/>
            </a:endParaRPr>
          </a:p>
        </p:txBody>
      </p:sp>
      <p:pic>
        <p:nvPicPr>
          <p:cNvPr id="16389" name="Picture 1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714875" y="1928813"/>
            <a:ext cx="3000375" cy="260350"/>
          </a:xfrm>
          <a:prstGeom prst="rect">
            <a:avLst/>
          </a:prstGeom>
          <a:noFill/>
          <a:ln w="9525">
            <a:noFill/>
            <a:miter lim="800000"/>
            <a:headEnd/>
            <a:tailEnd/>
          </a:ln>
        </p:spPr>
      </p:pic>
      <p:sp>
        <p:nvSpPr>
          <p:cNvPr id="16390" name="Rectangle 13"/>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391" name="Rectangle 14"/>
          <p:cNvSpPr>
            <a:spLocks noChangeArrowheads="1"/>
          </p:cNvSpPr>
          <p:nvPr/>
        </p:nvSpPr>
        <p:spPr bwMode="auto">
          <a:xfrm>
            <a:off x="2928938" y="1785938"/>
            <a:ext cx="2000250" cy="554037"/>
          </a:xfrm>
          <a:prstGeom prst="rect">
            <a:avLst/>
          </a:prstGeom>
          <a:noFill/>
          <a:ln w="9525">
            <a:noFill/>
            <a:miter lim="800000"/>
            <a:headEnd/>
            <a:tailEnd/>
          </a:ln>
        </p:spPr>
        <p:txBody>
          <a:bodyPr anchor="ctr">
            <a:spAutoFit/>
          </a:bodyPr>
          <a:lstStyle/>
          <a:p>
            <a:r>
              <a:rPr lang="en-US" i="1">
                <a:latin typeface="Times New Roman" pitchFamily="18" charset="0"/>
                <a:cs typeface="Times New Roman" pitchFamily="18" charset="0"/>
              </a:rPr>
              <a:t> </a:t>
            </a:r>
            <a:r>
              <a:rPr lang="ru-RU">
                <a:latin typeface="Times New Roman" pitchFamily="18" charset="0"/>
                <a:cs typeface="Times New Roman" pitchFamily="18" charset="0"/>
              </a:rPr>
              <a:t> получим</a:t>
            </a:r>
            <a:endParaRPr lang="ru-RU"/>
          </a:p>
          <a:p>
            <a:pPr eaLnBrk="0" hangingPunct="0"/>
            <a:r>
              <a:rPr lang="ru-RU" sz="1200">
                <a:latin typeface="Times New Roman" pitchFamily="18" charset="0"/>
                <a:cs typeface="Times New Roman" pitchFamily="18" charset="0"/>
              </a:rPr>
              <a:t>                                               </a:t>
            </a:r>
            <a:endParaRPr lang="ru-RU"/>
          </a:p>
        </p:txBody>
      </p:sp>
      <p:sp>
        <p:nvSpPr>
          <p:cNvPr id="16392" name="Rectangle 17"/>
          <p:cNvSpPr>
            <a:spLocks noChangeArrowheads="1"/>
          </p:cNvSpPr>
          <p:nvPr/>
        </p:nvSpPr>
        <p:spPr bwMode="auto">
          <a:xfrm>
            <a:off x="0" y="2057400"/>
            <a:ext cx="9144000" cy="0"/>
          </a:xfrm>
          <a:prstGeom prst="rect">
            <a:avLst/>
          </a:prstGeom>
          <a:noFill/>
          <a:ln w="9525">
            <a:noFill/>
            <a:miter lim="800000"/>
            <a:headEnd/>
            <a:tailEnd/>
          </a:ln>
        </p:spPr>
        <p:txBody>
          <a:bodyPr wrap="none" anchor="ctr">
            <a:spAutoFit/>
          </a:bodyPr>
          <a:lstStyle/>
          <a:p>
            <a:endParaRPr lang="ru-RU"/>
          </a:p>
        </p:txBody>
      </p:sp>
      <p:sp>
        <p:nvSpPr>
          <p:cNvPr id="16393" name="Rectangle 1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394" name="Picture 18"/>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714875" y="2214563"/>
            <a:ext cx="2714625" cy="266700"/>
          </a:xfrm>
          <a:prstGeom prst="rect">
            <a:avLst/>
          </a:prstGeom>
          <a:noFill/>
          <a:ln w="9525">
            <a:noFill/>
            <a:miter lim="800000"/>
            <a:headEnd/>
            <a:tailEnd/>
          </a:ln>
        </p:spPr>
      </p:pic>
      <p:sp>
        <p:nvSpPr>
          <p:cNvPr id="16395" name="Rectangle 2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ru-RU" sz="1200">
                <a:ea typeface="Times New Roman" pitchFamily="18" charset="0"/>
              </a:rPr>
              <a:t> </a:t>
            </a:r>
            <a:endParaRPr lang="ru-RU">
              <a:ea typeface="Times New Roman" pitchFamily="18" charset="0"/>
            </a:endParaRPr>
          </a:p>
        </p:txBody>
      </p:sp>
      <p:pic>
        <p:nvPicPr>
          <p:cNvPr id="16396" name="Picture 2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714875" y="2500313"/>
            <a:ext cx="1714500" cy="369887"/>
          </a:xfrm>
          <a:prstGeom prst="rect">
            <a:avLst/>
          </a:prstGeom>
          <a:noFill/>
          <a:ln w="9525">
            <a:noFill/>
            <a:miter lim="800000"/>
            <a:headEnd/>
            <a:tailEnd/>
          </a:ln>
        </p:spPr>
      </p:pic>
      <p:sp>
        <p:nvSpPr>
          <p:cNvPr id="16397" name="Rectangle 22"/>
          <p:cNvSpPr>
            <a:spLocks noChangeArrowheads="1"/>
          </p:cNvSpPr>
          <p:nvPr/>
        </p:nvSpPr>
        <p:spPr bwMode="auto">
          <a:xfrm>
            <a:off x="0" y="266700"/>
            <a:ext cx="9144000" cy="0"/>
          </a:xfrm>
          <a:prstGeom prst="rect">
            <a:avLst/>
          </a:prstGeom>
          <a:noFill/>
          <a:ln w="9525">
            <a:noFill/>
            <a:miter lim="800000"/>
            <a:headEnd/>
            <a:tailEnd/>
          </a:ln>
        </p:spPr>
        <p:txBody>
          <a:bodyPr wrap="none" anchor="ctr">
            <a:spAutoFit/>
          </a:bodyPr>
          <a:lstStyle/>
          <a:p>
            <a:r>
              <a:rPr lang="ru-RU" sz="900"/>
              <a:t> </a:t>
            </a:r>
            <a:endParaRPr lang="ru-RU"/>
          </a:p>
        </p:txBody>
      </p:sp>
      <p:sp>
        <p:nvSpPr>
          <p:cNvPr id="16398" name="Rectangle 25"/>
          <p:cNvSpPr>
            <a:spLocks noChangeArrowheads="1"/>
          </p:cNvSpPr>
          <p:nvPr/>
        </p:nvSpPr>
        <p:spPr bwMode="auto">
          <a:xfrm>
            <a:off x="0" y="914400"/>
            <a:ext cx="9144000" cy="0"/>
          </a:xfrm>
          <a:prstGeom prst="rect">
            <a:avLst/>
          </a:prstGeom>
          <a:noFill/>
          <a:ln w="9525">
            <a:noFill/>
            <a:miter lim="800000"/>
            <a:headEnd/>
            <a:tailEnd/>
          </a:ln>
        </p:spPr>
        <p:txBody>
          <a:bodyPr wrap="none" anchor="ctr">
            <a:spAutoFit/>
          </a:bodyPr>
          <a:lstStyle/>
          <a:p>
            <a:endParaRPr lang="ru-RU"/>
          </a:p>
        </p:txBody>
      </p:sp>
      <p:sp>
        <p:nvSpPr>
          <p:cNvPr id="16399" name="Rectangle 28"/>
          <p:cNvSpPr>
            <a:spLocks noChangeArrowheads="1"/>
          </p:cNvSpPr>
          <p:nvPr/>
        </p:nvSpPr>
        <p:spPr bwMode="auto">
          <a:xfrm>
            <a:off x="0" y="914400"/>
            <a:ext cx="9144000" cy="0"/>
          </a:xfrm>
          <a:prstGeom prst="rect">
            <a:avLst/>
          </a:prstGeom>
          <a:noFill/>
          <a:ln w="9525">
            <a:noFill/>
            <a:miter lim="800000"/>
            <a:headEnd/>
            <a:tailEnd/>
          </a:ln>
        </p:spPr>
        <p:txBody>
          <a:bodyPr wrap="none" anchor="ctr">
            <a:spAutoFit/>
          </a:bodyPr>
          <a:lstStyle/>
          <a:p>
            <a:endParaRPr lang="ru-RU"/>
          </a:p>
        </p:txBody>
      </p:sp>
      <p:sp>
        <p:nvSpPr>
          <p:cNvPr id="16400" name="Rectangle 3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en-US" sz="1200">
                <a:ea typeface="Times New Roman" pitchFamily="18" charset="0"/>
              </a:rPr>
              <a:t>  </a:t>
            </a:r>
            <a:endParaRPr lang="en-US">
              <a:ea typeface="Times New Roman" pitchFamily="18" charset="0"/>
            </a:endParaRPr>
          </a:p>
        </p:txBody>
      </p:sp>
      <p:sp>
        <p:nvSpPr>
          <p:cNvPr id="16401" name="Rectangle 3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en-US" sz="1200">
                <a:ea typeface="Times New Roman" pitchFamily="18" charset="0"/>
              </a:rPr>
              <a:t>  </a:t>
            </a:r>
            <a:endParaRPr lang="en-US">
              <a:ea typeface="Times New Roman" pitchFamily="18" charset="0"/>
            </a:endParaRPr>
          </a:p>
        </p:txBody>
      </p:sp>
      <p:sp>
        <p:nvSpPr>
          <p:cNvPr id="16402" name="Rectangle 3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03" name="Picture 3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500438" y="2786063"/>
            <a:ext cx="857250" cy="611187"/>
          </a:xfrm>
          <a:prstGeom prst="rect">
            <a:avLst/>
          </a:prstGeom>
          <a:noFill/>
          <a:ln w="9525">
            <a:noFill/>
            <a:miter lim="800000"/>
            <a:headEnd/>
            <a:tailEnd/>
          </a:ln>
        </p:spPr>
      </p:pic>
      <p:sp>
        <p:nvSpPr>
          <p:cNvPr id="16404" name="Rectangle 35"/>
          <p:cNvSpPr>
            <a:spLocks noChangeArrowheads="1"/>
          </p:cNvSpPr>
          <p:nvPr/>
        </p:nvSpPr>
        <p:spPr bwMode="auto">
          <a:xfrm>
            <a:off x="0" y="1047750"/>
            <a:ext cx="9144000" cy="0"/>
          </a:xfrm>
          <a:prstGeom prst="rect">
            <a:avLst/>
          </a:prstGeom>
          <a:noFill/>
          <a:ln w="9525">
            <a:noFill/>
            <a:miter lim="800000"/>
            <a:headEnd/>
            <a:tailEnd/>
          </a:ln>
        </p:spPr>
        <p:txBody>
          <a:bodyPr wrap="none" anchor="ctr">
            <a:spAutoFit/>
          </a:bodyPr>
          <a:lstStyle/>
          <a:p>
            <a:endParaRPr lang="ru-RU"/>
          </a:p>
        </p:txBody>
      </p:sp>
      <p:sp>
        <p:nvSpPr>
          <p:cNvPr id="16405" name="TextBox 23"/>
          <p:cNvSpPr txBox="1">
            <a:spLocks noChangeArrowheads="1"/>
          </p:cNvSpPr>
          <p:nvPr/>
        </p:nvSpPr>
        <p:spPr bwMode="auto">
          <a:xfrm>
            <a:off x="928688" y="3286125"/>
            <a:ext cx="7143750" cy="923925"/>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2. Из </a:t>
            </a:r>
            <a:r>
              <a:rPr lang="el-GR">
                <a:latin typeface="Times New Roman" pitchFamily="18" charset="0"/>
                <a:cs typeface="Times New Roman" pitchFamily="18" charset="0"/>
              </a:rPr>
              <a:t>Δ</a:t>
            </a:r>
            <a:r>
              <a:rPr lang="en-US">
                <a:latin typeface="Times New Roman" pitchFamily="18" charset="0"/>
                <a:cs typeface="Times New Roman" pitchFamily="18" charset="0"/>
              </a:rPr>
              <a:t>CDO</a:t>
            </a:r>
            <a:r>
              <a:rPr lang="ru-RU">
                <a:latin typeface="Times New Roman" pitchFamily="18" charset="0"/>
                <a:cs typeface="Times New Roman" pitchFamily="18" charset="0"/>
              </a:rPr>
              <a:t>  определим высоту пирамиды </a:t>
            </a:r>
            <a:r>
              <a:rPr lang="en-US">
                <a:latin typeface="Times New Roman" pitchFamily="18" charset="0"/>
                <a:cs typeface="Times New Roman" pitchFamily="18" charset="0"/>
              </a:rPr>
              <a:t>DO</a:t>
            </a:r>
            <a:r>
              <a:rPr lang="ru-RU">
                <a:latin typeface="Times New Roman" pitchFamily="18" charset="0"/>
                <a:cs typeface="Times New Roman" pitchFamily="18" charset="0"/>
              </a:rPr>
              <a:t>=</a:t>
            </a:r>
            <a:r>
              <a:rPr lang="en-US">
                <a:latin typeface="Times New Roman" pitchFamily="18" charset="0"/>
                <a:cs typeface="Times New Roman" pitchFamily="18" charset="0"/>
              </a:rPr>
              <a:t>H</a:t>
            </a:r>
            <a:r>
              <a:rPr lang="ru-RU">
                <a:latin typeface="Times New Roman" pitchFamily="18" charset="0"/>
                <a:cs typeface="Times New Roman" pitchFamily="18" charset="0"/>
              </a:rPr>
              <a:t>=                       , где ОС – радиус окружности, описанной около основания    </a:t>
            </a:r>
          </a:p>
          <a:p>
            <a:r>
              <a:rPr lang="ru-RU">
                <a:latin typeface="Corbel" pitchFamily="34" charset="0"/>
              </a:rPr>
              <a:t>   </a:t>
            </a:r>
          </a:p>
        </p:txBody>
      </p:sp>
      <p:sp>
        <p:nvSpPr>
          <p:cNvPr id="1640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40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08" name="Picture 3"/>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072188" y="3357563"/>
            <a:ext cx="1071562" cy="328612"/>
          </a:xfrm>
          <a:prstGeom prst="rect">
            <a:avLst/>
          </a:prstGeom>
          <a:noFill/>
          <a:ln w="9525">
            <a:noFill/>
            <a:miter lim="800000"/>
            <a:headEnd/>
            <a:tailEnd/>
          </a:ln>
        </p:spPr>
      </p:pic>
      <p:sp>
        <p:nvSpPr>
          <p:cNvPr id="16409"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10" name="Picture 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500813" y="3643313"/>
            <a:ext cx="536575" cy="280987"/>
          </a:xfrm>
          <a:prstGeom prst="rect">
            <a:avLst/>
          </a:prstGeom>
          <a:noFill/>
          <a:ln w="9525">
            <a:noFill/>
            <a:miter lim="800000"/>
            <a:headEnd/>
            <a:tailEnd/>
          </a:ln>
        </p:spPr>
      </p:pic>
      <p:sp>
        <p:nvSpPr>
          <p:cNvPr id="16411" name="TextBox 31"/>
          <p:cNvSpPr txBox="1">
            <a:spLocks noChangeArrowheads="1"/>
          </p:cNvSpPr>
          <p:nvPr/>
        </p:nvSpPr>
        <p:spPr bwMode="auto">
          <a:xfrm>
            <a:off x="928688" y="4071938"/>
            <a:ext cx="4516437" cy="369887"/>
          </a:xfrm>
          <a:prstGeom prst="rect">
            <a:avLst/>
          </a:prstGeom>
          <a:noFill/>
          <a:ln w="9525">
            <a:noFill/>
            <a:miter lim="800000"/>
            <a:headEnd/>
            <a:tailEnd/>
          </a:ln>
        </p:spPr>
        <p:txBody>
          <a:bodyPr wrap="none">
            <a:spAutoFit/>
          </a:bodyPr>
          <a:lstStyle/>
          <a:p>
            <a:r>
              <a:rPr lang="ru-RU">
                <a:latin typeface="Times New Roman" pitchFamily="18" charset="0"/>
                <a:cs typeface="Times New Roman" pitchFamily="18" charset="0"/>
              </a:rPr>
              <a:t>3. По теореме синусов                           , ОС=</a:t>
            </a:r>
          </a:p>
        </p:txBody>
      </p:sp>
      <p:sp>
        <p:nvSpPr>
          <p:cNvPr id="1641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41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14" name="Picture 9"/>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357813" y="4000500"/>
            <a:ext cx="247650" cy="542925"/>
          </a:xfrm>
          <a:prstGeom prst="rect">
            <a:avLst/>
          </a:prstGeom>
          <a:noFill/>
          <a:ln w="9525">
            <a:noFill/>
            <a:miter lim="800000"/>
            <a:headEnd/>
            <a:tailEnd/>
          </a:ln>
        </p:spPr>
      </p:pic>
      <p:sp>
        <p:nvSpPr>
          <p:cNvPr id="16415"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16" name="Picture 11"/>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285875" y="4429125"/>
            <a:ext cx="3609975" cy="742950"/>
          </a:xfrm>
          <a:prstGeom prst="rect">
            <a:avLst/>
          </a:prstGeom>
          <a:noFill/>
          <a:ln w="9525">
            <a:noFill/>
            <a:miter lim="800000"/>
            <a:headEnd/>
            <a:tailEnd/>
          </a:ln>
        </p:spPr>
      </p:pic>
      <p:sp>
        <p:nvSpPr>
          <p:cNvPr id="16417" name="TextBox 38"/>
          <p:cNvSpPr txBox="1">
            <a:spLocks noChangeArrowheads="1"/>
          </p:cNvSpPr>
          <p:nvPr/>
        </p:nvSpPr>
        <p:spPr bwMode="auto">
          <a:xfrm>
            <a:off x="1000125" y="4572000"/>
            <a:ext cx="7358063" cy="1200150"/>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4.                                                                    =                              =</a:t>
            </a:r>
          </a:p>
          <a:p>
            <a:endParaRPr lang="ru-RU">
              <a:latin typeface="Times New Roman" pitchFamily="18" charset="0"/>
              <a:cs typeface="Times New Roman" pitchFamily="18" charset="0"/>
            </a:endParaRPr>
          </a:p>
          <a:p>
            <a:endParaRPr lang="ru-RU">
              <a:latin typeface="Times New Roman" pitchFamily="18" charset="0"/>
              <a:cs typeface="Times New Roman" pitchFamily="18" charset="0"/>
            </a:endParaRPr>
          </a:p>
          <a:p>
            <a:r>
              <a:rPr lang="ru-RU">
                <a:latin typeface="Times New Roman" pitchFamily="18" charset="0"/>
                <a:cs typeface="Times New Roman" pitchFamily="18" charset="0"/>
              </a:rPr>
              <a:t>= 4</a:t>
            </a:r>
            <a:r>
              <a:rPr lang="ru-RU">
                <a:latin typeface="Corbel" pitchFamily="34" charset="0"/>
              </a:rPr>
              <a:t>                       =  </a:t>
            </a:r>
          </a:p>
        </p:txBody>
      </p:sp>
      <p:sp>
        <p:nvSpPr>
          <p:cNvPr id="16418" name="Rectangle 1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19" name="Picture 13"/>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5286375" y="4429125"/>
            <a:ext cx="1504950" cy="742950"/>
          </a:xfrm>
          <a:prstGeom prst="rect">
            <a:avLst/>
          </a:prstGeom>
          <a:noFill/>
          <a:ln w="9525">
            <a:noFill/>
            <a:miter lim="800000"/>
            <a:headEnd/>
            <a:tailEnd/>
          </a:ln>
        </p:spPr>
      </p:pic>
      <p:sp>
        <p:nvSpPr>
          <p:cNvPr id="16420" name="Rectangle 1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421" name="Rectangle 1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422" name="Rectangle 2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423" name="TextBox 48"/>
          <p:cNvSpPr txBox="1">
            <a:spLocks noChangeArrowheads="1"/>
          </p:cNvSpPr>
          <p:nvPr/>
        </p:nvSpPr>
        <p:spPr bwMode="auto">
          <a:xfrm>
            <a:off x="5500688" y="5786438"/>
            <a:ext cx="1928812" cy="369887"/>
          </a:xfrm>
          <a:prstGeom prst="rect">
            <a:avLst/>
          </a:prstGeom>
          <a:noFill/>
          <a:ln w="9525">
            <a:noFill/>
            <a:miter lim="800000"/>
            <a:headEnd/>
            <a:tailEnd/>
          </a:ln>
        </p:spPr>
        <p:txBody>
          <a:bodyPr>
            <a:spAutoFit/>
          </a:bodyPr>
          <a:lstStyle/>
          <a:p>
            <a:r>
              <a:rPr lang="ru-RU">
                <a:latin typeface="Corbel" pitchFamily="34" charset="0"/>
              </a:rPr>
              <a:t>Ответ:</a:t>
            </a:r>
          </a:p>
        </p:txBody>
      </p:sp>
      <p:sp>
        <p:nvSpPr>
          <p:cNvPr id="1642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25" name="Picture 1"/>
          <p:cNvPicPr>
            <a:picLocks noChangeAspect="1" noChangeArrowheads="1"/>
          </p:cNvPicPr>
          <p:nvPr/>
        </p:nvPicPr>
        <p:blipFill>
          <a:blip r:embed="rId12" cstate="print">
            <a:clrChange>
              <a:clrFrom>
                <a:srgbClr val="FFFFFF"/>
              </a:clrFrom>
              <a:clrTo>
                <a:srgbClr val="FFFFFF">
                  <a:alpha val="0"/>
                </a:srgbClr>
              </a:clrTo>
            </a:clrChange>
          </a:blip>
          <a:srcRect/>
          <a:stretch>
            <a:fillRect/>
          </a:stretch>
        </p:blipFill>
        <p:spPr bwMode="auto">
          <a:xfrm>
            <a:off x="3429000" y="4071938"/>
            <a:ext cx="1104900" cy="390525"/>
          </a:xfrm>
          <a:prstGeom prst="rect">
            <a:avLst/>
          </a:prstGeom>
          <a:noFill/>
          <a:ln w="9525">
            <a:noFill/>
            <a:miter lim="800000"/>
            <a:headEnd/>
            <a:tailEnd/>
          </a:ln>
        </p:spPr>
      </p:pic>
      <p:sp>
        <p:nvSpPr>
          <p:cNvPr id="1642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sp>
        <p:nvSpPr>
          <p:cNvPr id="1642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28" name="Picture 3"/>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2786063" y="5143500"/>
            <a:ext cx="1476375" cy="914400"/>
          </a:xfrm>
          <a:prstGeom prst="rect">
            <a:avLst/>
          </a:prstGeom>
          <a:noFill/>
          <a:ln w="9525">
            <a:noFill/>
            <a:miter lim="800000"/>
            <a:headEnd/>
            <a:tailEnd/>
          </a:ln>
        </p:spPr>
      </p:pic>
      <p:pic>
        <p:nvPicPr>
          <p:cNvPr id="16429" name="Picture 3"/>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6500813" y="5500688"/>
            <a:ext cx="1476375" cy="914400"/>
          </a:xfrm>
          <a:prstGeom prst="rect">
            <a:avLst/>
          </a:prstGeom>
          <a:noFill/>
          <a:ln w="9525">
            <a:noFill/>
            <a:miter lim="800000"/>
            <a:headEnd/>
            <a:tailEnd/>
          </a:ln>
        </p:spPr>
      </p:pic>
      <p:sp>
        <p:nvSpPr>
          <p:cNvPr id="16430"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6431" name="Picture 5"/>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1500188" y="5357813"/>
            <a:ext cx="790575" cy="57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Прямая соединительная линия 4"/>
          <p:cNvCxnSpPr/>
          <p:nvPr/>
        </p:nvCxnSpPr>
        <p:spPr>
          <a:xfrm>
            <a:off x="2714625" y="3286125"/>
            <a:ext cx="3714750" cy="1588"/>
          </a:xfrm>
          <a:prstGeom prst="line">
            <a:avLst/>
          </a:prstGeom>
          <a:ln>
            <a:solidFill>
              <a:srgbClr val="002060"/>
            </a:solidFill>
          </a:ln>
        </p:spPr>
        <p:style>
          <a:lnRef idx="1">
            <a:schemeClr val="accent2"/>
          </a:lnRef>
          <a:fillRef idx="0">
            <a:schemeClr val="accent2"/>
          </a:fillRef>
          <a:effectRef idx="0">
            <a:schemeClr val="accent2"/>
          </a:effectRef>
          <a:fontRef idx="minor">
            <a:schemeClr val="tx1"/>
          </a:fontRef>
        </p:style>
      </p:cxnSp>
      <p:cxnSp>
        <p:nvCxnSpPr>
          <p:cNvPr id="7" name="Прямая соединительная линия 6"/>
          <p:cNvCxnSpPr/>
          <p:nvPr/>
        </p:nvCxnSpPr>
        <p:spPr>
          <a:xfrm>
            <a:off x="2714625" y="3286125"/>
            <a:ext cx="1643063" cy="1285875"/>
          </a:xfrm>
          <a:prstGeom prst="line">
            <a:avLst/>
          </a:prstGeom>
        </p:spPr>
        <p:style>
          <a:lnRef idx="2">
            <a:schemeClr val="accent2"/>
          </a:lnRef>
          <a:fillRef idx="0">
            <a:schemeClr val="accent2"/>
          </a:fillRef>
          <a:effectRef idx="1">
            <a:schemeClr val="accent2"/>
          </a:effectRef>
          <a:fontRef idx="minor">
            <a:schemeClr val="tx1"/>
          </a:fontRef>
        </p:style>
      </p:cxnSp>
      <p:cxnSp>
        <p:nvCxnSpPr>
          <p:cNvPr id="9" name="Прямая соединительная линия 8"/>
          <p:cNvCxnSpPr/>
          <p:nvPr/>
        </p:nvCxnSpPr>
        <p:spPr>
          <a:xfrm flipV="1">
            <a:off x="4357688" y="3286125"/>
            <a:ext cx="2071687" cy="1285875"/>
          </a:xfrm>
          <a:prstGeom prst="line">
            <a:avLst/>
          </a:prstGeom>
          <a:ln>
            <a:solidFill>
              <a:srgbClr val="008000"/>
            </a:solidFill>
          </a:ln>
        </p:spPr>
        <p:style>
          <a:lnRef idx="2">
            <a:schemeClr val="accent2"/>
          </a:lnRef>
          <a:fillRef idx="0">
            <a:schemeClr val="accent2"/>
          </a:fillRef>
          <a:effectRef idx="1">
            <a:schemeClr val="accent2"/>
          </a:effectRef>
          <a:fontRef idx="minor">
            <a:schemeClr val="tx1"/>
          </a:fontRef>
        </p:style>
      </p:cxnSp>
      <p:cxnSp>
        <p:nvCxnSpPr>
          <p:cNvPr id="15" name="Прямая соединительная линия 14"/>
          <p:cNvCxnSpPr/>
          <p:nvPr/>
        </p:nvCxnSpPr>
        <p:spPr>
          <a:xfrm rot="5400000" flipH="1" flipV="1">
            <a:off x="1499394" y="2070894"/>
            <a:ext cx="2428875" cy="1587"/>
          </a:xfrm>
          <a:prstGeom prst="line">
            <a:avLst/>
          </a:prstGeom>
        </p:spPr>
        <p:style>
          <a:lnRef idx="2">
            <a:schemeClr val="accent2"/>
          </a:lnRef>
          <a:fillRef idx="0">
            <a:schemeClr val="accent2"/>
          </a:fillRef>
          <a:effectRef idx="1">
            <a:schemeClr val="accent2"/>
          </a:effectRef>
          <a:fontRef idx="minor">
            <a:schemeClr val="tx1"/>
          </a:fontRef>
        </p:style>
      </p:cxnSp>
      <p:cxnSp>
        <p:nvCxnSpPr>
          <p:cNvPr id="17" name="Прямая соединительная линия 16"/>
          <p:cNvCxnSpPr/>
          <p:nvPr/>
        </p:nvCxnSpPr>
        <p:spPr>
          <a:xfrm rot="16200000" flipV="1">
            <a:off x="1678782" y="1893093"/>
            <a:ext cx="3714750" cy="1643063"/>
          </a:xfrm>
          <a:prstGeom prst="line">
            <a:avLst/>
          </a:prstGeom>
        </p:spPr>
        <p:style>
          <a:lnRef idx="2">
            <a:schemeClr val="accent2"/>
          </a:lnRef>
          <a:fillRef idx="0">
            <a:schemeClr val="accent2"/>
          </a:fillRef>
          <a:effectRef idx="1">
            <a:schemeClr val="accent2"/>
          </a:effectRef>
          <a:fontRef idx="minor">
            <a:schemeClr val="tx1"/>
          </a:fontRef>
        </p:style>
      </p:cxnSp>
      <p:cxnSp>
        <p:nvCxnSpPr>
          <p:cNvPr id="19" name="Прямая соединительная линия 18"/>
          <p:cNvCxnSpPr/>
          <p:nvPr/>
        </p:nvCxnSpPr>
        <p:spPr>
          <a:xfrm>
            <a:off x="2714625" y="857250"/>
            <a:ext cx="3714750" cy="2428875"/>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17416" name="TextBox 19"/>
          <p:cNvSpPr txBox="1">
            <a:spLocks noChangeArrowheads="1"/>
          </p:cNvSpPr>
          <p:nvPr/>
        </p:nvSpPr>
        <p:spPr bwMode="auto">
          <a:xfrm>
            <a:off x="2357438" y="642938"/>
            <a:ext cx="290512" cy="369887"/>
          </a:xfrm>
          <a:prstGeom prst="rect">
            <a:avLst/>
          </a:prstGeom>
          <a:noFill/>
          <a:ln w="9525">
            <a:noFill/>
            <a:miter lim="800000"/>
            <a:headEnd/>
            <a:tailEnd/>
          </a:ln>
        </p:spPr>
        <p:txBody>
          <a:bodyPr wrap="none">
            <a:spAutoFit/>
          </a:bodyPr>
          <a:lstStyle/>
          <a:p>
            <a:r>
              <a:rPr lang="en-US">
                <a:latin typeface="Gill Sans MT" pitchFamily="34" charset="0"/>
              </a:rPr>
              <a:t>S</a:t>
            </a:r>
            <a:endParaRPr lang="ru-RU">
              <a:latin typeface="Corbel" pitchFamily="34" charset="0"/>
            </a:endParaRPr>
          </a:p>
        </p:txBody>
      </p:sp>
      <p:sp>
        <p:nvSpPr>
          <p:cNvPr id="17417" name="TextBox 20"/>
          <p:cNvSpPr txBox="1">
            <a:spLocks noChangeArrowheads="1"/>
          </p:cNvSpPr>
          <p:nvPr/>
        </p:nvSpPr>
        <p:spPr bwMode="auto">
          <a:xfrm>
            <a:off x="6429375" y="3143250"/>
            <a:ext cx="428625" cy="369888"/>
          </a:xfrm>
          <a:prstGeom prst="rect">
            <a:avLst/>
          </a:prstGeom>
          <a:noFill/>
          <a:ln w="9525">
            <a:noFill/>
            <a:miter lim="800000"/>
            <a:headEnd/>
            <a:tailEnd/>
          </a:ln>
        </p:spPr>
        <p:txBody>
          <a:bodyPr>
            <a:spAutoFit/>
          </a:bodyPr>
          <a:lstStyle/>
          <a:p>
            <a:r>
              <a:rPr lang="en-US">
                <a:latin typeface="Gill Sans MT" pitchFamily="34" charset="0"/>
              </a:rPr>
              <a:t>A</a:t>
            </a:r>
            <a:endParaRPr lang="ru-RU">
              <a:latin typeface="Corbel" pitchFamily="34" charset="0"/>
            </a:endParaRPr>
          </a:p>
        </p:txBody>
      </p:sp>
      <p:sp>
        <p:nvSpPr>
          <p:cNvPr id="17418" name="TextBox 21"/>
          <p:cNvSpPr txBox="1">
            <a:spLocks noChangeArrowheads="1"/>
          </p:cNvSpPr>
          <p:nvPr/>
        </p:nvSpPr>
        <p:spPr bwMode="auto">
          <a:xfrm>
            <a:off x="4286250" y="4572000"/>
            <a:ext cx="314325" cy="369888"/>
          </a:xfrm>
          <a:prstGeom prst="rect">
            <a:avLst/>
          </a:prstGeom>
          <a:noFill/>
          <a:ln w="9525">
            <a:noFill/>
            <a:miter lim="800000"/>
            <a:headEnd/>
            <a:tailEnd/>
          </a:ln>
        </p:spPr>
        <p:txBody>
          <a:bodyPr wrap="none">
            <a:spAutoFit/>
          </a:bodyPr>
          <a:lstStyle/>
          <a:p>
            <a:r>
              <a:rPr lang="en-US">
                <a:latin typeface="Gill Sans MT" pitchFamily="34" charset="0"/>
              </a:rPr>
              <a:t>B</a:t>
            </a:r>
            <a:endParaRPr lang="ru-RU">
              <a:latin typeface="Corbel" pitchFamily="34" charset="0"/>
            </a:endParaRPr>
          </a:p>
        </p:txBody>
      </p:sp>
      <p:sp>
        <p:nvSpPr>
          <p:cNvPr id="17419" name="TextBox 22"/>
          <p:cNvSpPr txBox="1">
            <a:spLocks noChangeArrowheads="1"/>
          </p:cNvSpPr>
          <p:nvPr/>
        </p:nvSpPr>
        <p:spPr bwMode="auto">
          <a:xfrm>
            <a:off x="2286000" y="3214688"/>
            <a:ext cx="374650" cy="369887"/>
          </a:xfrm>
          <a:prstGeom prst="rect">
            <a:avLst/>
          </a:prstGeom>
          <a:noFill/>
          <a:ln w="9525">
            <a:noFill/>
            <a:miter lim="800000"/>
            <a:headEnd/>
            <a:tailEnd/>
          </a:ln>
        </p:spPr>
        <p:txBody>
          <a:bodyPr wrap="none">
            <a:spAutoFit/>
          </a:bodyPr>
          <a:lstStyle/>
          <a:p>
            <a:r>
              <a:rPr lang="en-US">
                <a:latin typeface="Gill Sans MT" pitchFamily="34" charset="0"/>
              </a:rPr>
              <a:t>O</a:t>
            </a:r>
            <a:endParaRPr lang="ru-RU">
              <a:latin typeface="Corbel" pitchFamily="34" charset="0"/>
            </a:endParaRPr>
          </a:p>
        </p:txBody>
      </p:sp>
      <p:sp>
        <p:nvSpPr>
          <p:cNvPr id="17420" name="TextBox 25"/>
          <p:cNvSpPr txBox="1">
            <a:spLocks noChangeArrowheads="1"/>
          </p:cNvSpPr>
          <p:nvPr/>
        </p:nvSpPr>
        <p:spPr bwMode="auto">
          <a:xfrm>
            <a:off x="6000750" y="3071813"/>
            <a:ext cx="314325" cy="369887"/>
          </a:xfrm>
          <a:prstGeom prst="rect">
            <a:avLst/>
          </a:prstGeom>
          <a:noFill/>
          <a:ln w="9525">
            <a:noFill/>
            <a:miter lim="800000"/>
            <a:headEnd/>
            <a:tailEnd/>
          </a:ln>
        </p:spPr>
        <p:txBody>
          <a:bodyPr>
            <a:spAutoFit/>
          </a:bodyPr>
          <a:lstStyle/>
          <a:p>
            <a:r>
              <a:rPr lang="el-GR">
                <a:solidFill>
                  <a:srgbClr val="FF0000"/>
                </a:solidFill>
                <a:latin typeface="Corbel" pitchFamily="34" charset="0"/>
              </a:rPr>
              <a:t>α</a:t>
            </a:r>
            <a:endParaRPr lang="ru-RU">
              <a:solidFill>
                <a:srgbClr val="FF0000"/>
              </a:solidFill>
              <a:latin typeface="Corbel" pitchFamily="34" charset="0"/>
            </a:endParaRPr>
          </a:p>
        </p:txBody>
      </p:sp>
      <p:sp>
        <p:nvSpPr>
          <p:cNvPr id="17421" name="Прямоугольник 26"/>
          <p:cNvSpPr>
            <a:spLocks noChangeArrowheads="1"/>
          </p:cNvSpPr>
          <p:nvPr/>
        </p:nvSpPr>
        <p:spPr bwMode="auto">
          <a:xfrm>
            <a:off x="5143500" y="3429000"/>
            <a:ext cx="314325" cy="369888"/>
          </a:xfrm>
          <a:prstGeom prst="rect">
            <a:avLst/>
          </a:prstGeom>
          <a:noFill/>
          <a:ln w="9525">
            <a:noFill/>
            <a:miter lim="800000"/>
            <a:headEnd/>
            <a:tailEnd/>
          </a:ln>
        </p:spPr>
        <p:txBody>
          <a:bodyPr wrap="none">
            <a:spAutoFit/>
          </a:bodyPr>
          <a:lstStyle/>
          <a:p>
            <a:r>
              <a:rPr lang="el-GR">
                <a:solidFill>
                  <a:srgbClr val="008000"/>
                </a:solidFill>
                <a:latin typeface="Corbel" pitchFamily="34" charset="0"/>
              </a:rPr>
              <a:t>β</a:t>
            </a:r>
            <a:endParaRPr lang="ru-RU">
              <a:solidFill>
                <a:srgbClr val="008000"/>
              </a:solidFill>
              <a:latin typeface="Corbel" pitchFamily="34" charset="0"/>
            </a:endParaRPr>
          </a:p>
        </p:txBody>
      </p:sp>
      <p:sp>
        <p:nvSpPr>
          <p:cNvPr id="17422" name="TextBox 27"/>
          <p:cNvSpPr txBox="1">
            <a:spLocks noChangeArrowheads="1"/>
          </p:cNvSpPr>
          <p:nvPr/>
        </p:nvSpPr>
        <p:spPr bwMode="auto">
          <a:xfrm>
            <a:off x="5286375" y="2857500"/>
            <a:ext cx="214313" cy="369888"/>
          </a:xfrm>
          <a:prstGeom prst="rect">
            <a:avLst/>
          </a:prstGeom>
          <a:noFill/>
          <a:ln w="9525">
            <a:solidFill>
              <a:schemeClr val="bg1"/>
            </a:solidFill>
            <a:miter lim="800000"/>
            <a:headEnd/>
            <a:tailEnd/>
          </a:ln>
        </p:spPr>
        <p:txBody>
          <a:bodyPr>
            <a:spAutoFit/>
          </a:bodyPr>
          <a:lstStyle/>
          <a:p>
            <a:r>
              <a:rPr lang="en-US">
                <a:solidFill>
                  <a:srgbClr val="002060"/>
                </a:solidFill>
                <a:latin typeface="Gill Sans MT" pitchFamily="34" charset="0"/>
              </a:rPr>
              <a:t>x</a:t>
            </a:r>
            <a:endParaRPr lang="ru-RU">
              <a:solidFill>
                <a:srgbClr val="002060"/>
              </a:solidFill>
              <a:latin typeface="Corbel" pitchFamily="34" charset="0"/>
            </a:endParaRPr>
          </a:p>
        </p:txBody>
      </p:sp>
      <p:cxnSp>
        <p:nvCxnSpPr>
          <p:cNvPr id="30" name="Прямая соединительная линия 29"/>
          <p:cNvCxnSpPr/>
          <p:nvPr/>
        </p:nvCxnSpPr>
        <p:spPr>
          <a:xfrm rot="16200000" flipH="1" flipV="1">
            <a:off x="5793581" y="3278982"/>
            <a:ext cx="428625" cy="14288"/>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32" name="Прямая соединительная линия 31"/>
          <p:cNvCxnSpPr/>
          <p:nvPr/>
        </p:nvCxnSpPr>
        <p:spPr>
          <a:xfrm rot="5400000">
            <a:off x="5501481" y="3071019"/>
            <a:ext cx="428625" cy="1588"/>
          </a:xfrm>
          <a:prstGeom prst="line">
            <a:avLst/>
          </a:prstGeom>
          <a:ln>
            <a:solidFill>
              <a:srgbClr val="002060"/>
            </a:solidFill>
          </a:ln>
        </p:spPr>
        <p:style>
          <a:lnRef idx="2">
            <a:schemeClr val="accent1"/>
          </a:lnRef>
          <a:fillRef idx="0">
            <a:schemeClr val="accent1"/>
          </a:fillRef>
          <a:effectRef idx="1">
            <a:schemeClr val="accent1"/>
          </a:effectRef>
          <a:fontRef idx="minor">
            <a:schemeClr val="tx1"/>
          </a:fontRef>
        </p:style>
      </p:cxnSp>
      <p:cxnSp>
        <p:nvCxnSpPr>
          <p:cNvPr id="34" name="Прямая соединительная линия 33"/>
          <p:cNvCxnSpPr/>
          <p:nvPr/>
        </p:nvCxnSpPr>
        <p:spPr>
          <a:xfrm rot="5400000">
            <a:off x="5394326" y="3035300"/>
            <a:ext cx="500062" cy="1587"/>
          </a:xfrm>
          <a:prstGeom prst="line">
            <a:avLst/>
          </a:prstGeom>
          <a:ln>
            <a:solidFill>
              <a:srgbClr val="002060"/>
            </a:solidFill>
          </a:ln>
        </p:spPr>
        <p:style>
          <a:lnRef idx="2">
            <a:schemeClr val="accent1"/>
          </a:lnRef>
          <a:fillRef idx="0">
            <a:schemeClr val="accent1"/>
          </a:fillRef>
          <a:effectRef idx="1">
            <a:schemeClr val="accent1"/>
          </a:effectRef>
          <a:fontRef idx="minor">
            <a:schemeClr val="tx1"/>
          </a:fontRef>
        </p:style>
      </p:cxnSp>
      <p:cxnSp>
        <p:nvCxnSpPr>
          <p:cNvPr id="36" name="Прямая соединительная линия 35"/>
          <p:cNvCxnSpPr/>
          <p:nvPr/>
        </p:nvCxnSpPr>
        <p:spPr>
          <a:xfrm>
            <a:off x="5572125" y="3286125"/>
            <a:ext cx="357188" cy="285750"/>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38" name="Прямая соединительная линия 37"/>
          <p:cNvCxnSpPr/>
          <p:nvPr/>
        </p:nvCxnSpPr>
        <p:spPr>
          <a:xfrm>
            <a:off x="5500688" y="3286125"/>
            <a:ext cx="357187" cy="285750"/>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40" name="Прямая соединительная линия 39"/>
          <p:cNvCxnSpPr/>
          <p:nvPr/>
        </p:nvCxnSpPr>
        <p:spPr>
          <a:xfrm>
            <a:off x="5357813" y="3286125"/>
            <a:ext cx="500062" cy="357188"/>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214813" y="285750"/>
            <a:ext cx="3565525" cy="1143000"/>
          </a:xfrm>
        </p:spPr>
        <p:txBody>
          <a:bodyPr>
            <a:normAutofit fontScale="90000"/>
          </a:bodyPr>
          <a:lstStyle/>
          <a:p>
            <a:pPr fontAlgn="auto">
              <a:spcAft>
                <a:spcPts val="0"/>
              </a:spcAft>
              <a:defRPr/>
            </a:pPr>
            <a:r>
              <a:rPr lang="ru-RU" dirty="0" smtClean="0">
                <a:solidFill>
                  <a:schemeClr val="tx2">
                    <a:satMod val="130000"/>
                  </a:schemeClr>
                </a:solidFill>
              </a:rPr>
              <a:t>МНЕМОНИКА</a:t>
            </a:r>
            <a:endParaRPr lang="ru-RU" dirty="0">
              <a:solidFill>
                <a:schemeClr val="tx2">
                  <a:satMod val="130000"/>
                </a:schemeClr>
              </a:solidFill>
            </a:endParaRPr>
          </a:p>
        </p:txBody>
      </p:sp>
      <p:pic>
        <p:nvPicPr>
          <p:cNvPr id="18435" name="Picture 2"/>
          <p:cNvPicPr>
            <a:picLocks noChangeAspect="1" noChangeArrowheads="1"/>
          </p:cNvPicPr>
          <p:nvPr/>
        </p:nvPicPr>
        <p:blipFill>
          <a:blip r:embed="rId2" cstate="print"/>
          <a:srcRect/>
          <a:stretch>
            <a:fillRect/>
          </a:stretch>
        </p:blipFill>
        <p:spPr bwMode="auto">
          <a:xfrm>
            <a:off x="928688" y="785813"/>
            <a:ext cx="3295650" cy="2828925"/>
          </a:xfrm>
          <a:prstGeom prst="rect">
            <a:avLst/>
          </a:prstGeom>
          <a:noFill/>
          <a:ln w="9525">
            <a:noFill/>
            <a:miter lim="800000"/>
            <a:headEnd/>
            <a:tailEnd/>
          </a:ln>
        </p:spPr>
      </p:pic>
      <p:sp>
        <p:nvSpPr>
          <p:cNvPr id="18436" name="Прямоугольник 5"/>
          <p:cNvSpPr>
            <a:spLocks noChangeArrowheads="1"/>
          </p:cNvSpPr>
          <p:nvPr/>
        </p:nvSpPr>
        <p:spPr bwMode="auto">
          <a:xfrm>
            <a:off x="4429125" y="5214938"/>
            <a:ext cx="4572000" cy="1200150"/>
          </a:xfrm>
          <a:prstGeom prst="rect">
            <a:avLst/>
          </a:prstGeom>
          <a:noFill/>
          <a:ln w="9525">
            <a:noFill/>
            <a:miter lim="800000"/>
            <a:headEnd/>
            <a:tailEnd/>
          </a:ln>
        </p:spPr>
        <p:txBody>
          <a:bodyPr>
            <a:spAutoFit/>
          </a:bodyPr>
          <a:lstStyle/>
          <a:p>
            <a:r>
              <a:rPr lang="ru-RU" b="1">
                <a:latin typeface="Times New Roman" pitchFamily="18" charset="0"/>
                <a:cs typeface="Times New Roman" pitchFamily="18" charset="0"/>
              </a:rPr>
              <a:t>Три закона Ньютона:</a:t>
            </a:r>
          </a:p>
          <a:p>
            <a:r>
              <a:rPr lang="ru-RU" b="1">
                <a:latin typeface="Times New Roman" pitchFamily="18" charset="0"/>
                <a:cs typeface="Times New Roman" pitchFamily="18" charset="0"/>
              </a:rPr>
              <a:t>1) не пнёшь — не полетит</a:t>
            </a:r>
          </a:p>
          <a:p>
            <a:r>
              <a:rPr lang="ru-RU" b="1">
                <a:latin typeface="Times New Roman" pitchFamily="18" charset="0"/>
                <a:cs typeface="Times New Roman" pitchFamily="18" charset="0"/>
              </a:rPr>
              <a:t>2) как пнёшь, так и полетит</a:t>
            </a:r>
          </a:p>
          <a:p>
            <a:r>
              <a:rPr lang="ru-RU" b="1">
                <a:latin typeface="Times New Roman" pitchFamily="18" charset="0"/>
                <a:cs typeface="Times New Roman" pitchFamily="18" charset="0"/>
              </a:rPr>
              <a:t>3) как пнёшь, так и получишь</a:t>
            </a:r>
          </a:p>
        </p:txBody>
      </p:sp>
      <p:sp>
        <p:nvSpPr>
          <p:cNvPr id="18437" name="Прямоугольник 6"/>
          <p:cNvSpPr>
            <a:spLocks noChangeArrowheads="1"/>
          </p:cNvSpPr>
          <p:nvPr/>
        </p:nvSpPr>
        <p:spPr bwMode="auto">
          <a:xfrm>
            <a:off x="1071563" y="4000500"/>
            <a:ext cx="4857750" cy="1200150"/>
          </a:xfrm>
          <a:prstGeom prst="rect">
            <a:avLst/>
          </a:prstGeom>
          <a:noFill/>
          <a:ln w="9525">
            <a:noFill/>
            <a:miter lim="800000"/>
            <a:headEnd/>
            <a:tailEnd/>
          </a:ln>
        </p:spPr>
        <p:txBody>
          <a:bodyPr>
            <a:spAutoFit/>
          </a:bodyPr>
          <a:lstStyle/>
          <a:p>
            <a:r>
              <a:rPr lang="ru-RU" b="1">
                <a:latin typeface="Corbel" pitchFamily="34" charset="0"/>
              </a:rPr>
              <a:t>Биссектриса — это крыса (бегает по углам и делит их пополам)</a:t>
            </a:r>
          </a:p>
          <a:p>
            <a:r>
              <a:rPr lang="ru-RU" b="1">
                <a:latin typeface="Corbel" pitchFamily="34" charset="0"/>
              </a:rPr>
              <a:t>Медиана — это обезьяна (лазает по сторонам, делит их пополам)</a:t>
            </a:r>
          </a:p>
        </p:txBody>
      </p:sp>
      <p:pic>
        <p:nvPicPr>
          <p:cNvPr id="18438" name="Picture 4"/>
          <p:cNvPicPr>
            <a:picLocks noChangeAspect="1" noChangeArrowheads="1"/>
          </p:cNvPicPr>
          <p:nvPr/>
        </p:nvPicPr>
        <p:blipFill>
          <a:blip r:embed="rId3" cstate="print"/>
          <a:srcRect/>
          <a:stretch>
            <a:fillRect/>
          </a:stretch>
        </p:blipFill>
        <p:spPr bwMode="auto">
          <a:xfrm>
            <a:off x="6357938" y="1428750"/>
            <a:ext cx="1874837" cy="2143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p:cNvPicPr>
            <a:picLocks noChangeAspect="1" noChangeArrowheads="1"/>
          </p:cNvPicPr>
          <p:nvPr/>
        </p:nvPicPr>
        <p:blipFill>
          <a:blip r:embed="rId2" cstate="print"/>
          <a:srcRect l="15559" t="19176" r="22198" b="14772"/>
          <a:stretch>
            <a:fillRect/>
          </a:stretch>
        </p:blipFill>
        <p:spPr bwMode="auto">
          <a:xfrm>
            <a:off x="1071563" y="285750"/>
            <a:ext cx="2500312" cy="2786063"/>
          </a:xfrm>
          <a:prstGeom prst="rect">
            <a:avLst/>
          </a:prstGeom>
          <a:noFill/>
          <a:ln w="9525">
            <a:noFill/>
            <a:miter lim="800000"/>
            <a:headEnd/>
            <a:tailEnd/>
          </a:ln>
        </p:spPr>
      </p:pic>
      <p:sp>
        <p:nvSpPr>
          <p:cNvPr id="2" name="Заголовок 1"/>
          <p:cNvSpPr>
            <a:spLocks noGrp="1"/>
          </p:cNvSpPr>
          <p:nvPr>
            <p:ph type="title"/>
          </p:nvPr>
        </p:nvSpPr>
        <p:spPr>
          <a:xfrm>
            <a:off x="4929188" y="1214438"/>
            <a:ext cx="3929062" cy="5357812"/>
          </a:xfrm>
        </p:spPr>
        <p:txBody>
          <a:bodyPr>
            <a:noAutofit/>
          </a:bodyPr>
          <a:lstStyle/>
          <a:p>
            <a:pPr fontAlgn="auto">
              <a:spcAft>
                <a:spcPts val="0"/>
              </a:spcAft>
              <a:defRPr/>
            </a:pPr>
            <a:r>
              <a:rPr lang="ru-RU" sz="1800" dirty="0" smtClean="0">
                <a:solidFill>
                  <a:schemeClr val="tx2">
                    <a:satMod val="130000"/>
                  </a:schemeClr>
                </a:solidFill>
                <a:latin typeface="Times New Roman" pitchFamily="18" charset="0"/>
                <a:cs typeface="Times New Roman" pitchFamily="18" charset="0"/>
              </a:rPr>
              <a:t>1. Запишем наименования треугольника, в котором находится искомый угол.</a:t>
            </a:r>
            <a:br>
              <a:rPr lang="ru-RU" sz="1800" dirty="0" smtClean="0">
                <a:solidFill>
                  <a:schemeClr val="tx2">
                    <a:satMod val="130000"/>
                  </a:schemeClr>
                </a:solidFill>
                <a:latin typeface="Times New Roman" pitchFamily="18" charset="0"/>
                <a:cs typeface="Times New Roman" pitchFamily="18" charset="0"/>
              </a:rPr>
            </a:br>
            <a:r>
              <a:rPr lang="ru-RU" sz="1800" dirty="0" smtClean="0">
                <a:solidFill>
                  <a:schemeClr val="tx2">
                    <a:satMod val="130000"/>
                  </a:schemeClr>
                </a:solidFill>
                <a:latin typeface="Times New Roman" pitchFamily="18" charset="0"/>
                <a:cs typeface="Times New Roman" pitchFamily="18" charset="0"/>
              </a:rPr>
              <a:t>2.  Из трех букв </a:t>
            </a:r>
            <a:r>
              <a:rPr lang="en-US" sz="1800" dirty="0" smtClean="0">
                <a:solidFill>
                  <a:schemeClr val="tx2">
                    <a:satMod val="130000"/>
                  </a:schemeClr>
                </a:solidFill>
                <a:latin typeface="Times New Roman" pitchFamily="18" charset="0"/>
                <a:cs typeface="Times New Roman" pitchFamily="18" charset="0"/>
              </a:rPr>
              <a:t>S</a:t>
            </a:r>
            <a:r>
              <a:rPr lang="ru-RU" sz="1800" dirty="0" smtClean="0">
                <a:solidFill>
                  <a:schemeClr val="tx2">
                    <a:satMod val="130000"/>
                  </a:schemeClr>
                </a:solidFill>
                <a:latin typeface="Times New Roman" pitchFamily="18" charset="0"/>
                <a:cs typeface="Times New Roman" pitchFamily="18" charset="0"/>
              </a:rPr>
              <a:t>, </a:t>
            </a:r>
            <a:r>
              <a:rPr lang="en-US" sz="1800" dirty="0" smtClean="0">
                <a:solidFill>
                  <a:schemeClr val="tx2">
                    <a:satMod val="130000"/>
                  </a:schemeClr>
                </a:solidFill>
                <a:latin typeface="Times New Roman" pitchFamily="18" charset="0"/>
                <a:cs typeface="Times New Roman" pitchFamily="18" charset="0"/>
              </a:rPr>
              <a:t>A</a:t>
            </a:r>
            <a:r>
              <a:rPr lang="ru-RU" sz="1800" dirty="0" smtClean="0">
                <a:solidFill>
                  <a:schemeClr val="tx2">
                    <a:satMod val="130000"/>
                  </a:schemeClr>
                </a:solidFill>
                <a:latin typeface="Times New Roman" pitchFamily="18" charset="0"/>
                <a:cs typeface="Times New Roman" pitchFamily="18" charset="0"/>
              </a:rPr>
              <a:t>, </a:t>
            </a:r>
            <a:r>
              <a:rPr lang="en-US" sz="1800" dirty="0" smtClean="0">
                <a:solidFill>
                  <a:schemeClr val="tx2">
                    <a:satMod val="130000"/>
                  </a:schemeClr>
                </a:solidFill>
                <a:latin typeface="Times New Roman" pitchFamily="18" charset="0"/>
                <a:cs typeface="Times New Roman" pitchFamily="18" charset="0"/>
              </a:rPr>
              <a:t>O</a:t>
            </a:r>
            <a:r>
              <a:rPr lang="ru-RU" sz="1800" dirty="0" smtClean="0">
                <a:solidFill>
                  <a:schemeClr val="tx2">
                    <a:satMod val="130000"/>
                  </a:schemeClr>
                </a:solidFill>
                <a:latin typeface="Times New Roman" pitchFamily="18" charset="0"/>
                <a:cs typeface="Times New Roman" pitchFamily="18" charset="0"/>
              </a:rPr>
              <a:t> составим различные пары. Получили три отрезка.</a:t>
            </a:r>
            <a:br>
              <a:rPr lang="ru-RU" sz="1800" dirty="0" smtClean="0">
                <a:solidFill>
                  <a:schemeClr val="tx2">
                    <a:satMod val="130000"/>
                  </a:schemeClr>
                </a:solidFill>
                <a:latin typeface="Times New Roman" pitchFamily="18" charset="0"/>
                <a:cs typeface="Times New Roman" pitchFamily="18" charset="0"/>
              </a:rPr>
            </a:br>
            <a:r>
              <a:rPr lang="ru-RU" sz="1800" dirty="0" smtClean="0">
                <a:solidFill>
                  <a:schemeClr val="tx2">
                    <a:satMod val="130000"/>
                  </a:schemeClr>
                </a:solidFill>
                <a:latin typeface="Times New Roman" pitchFamily="18" charset="0"/>
                <a:cs typeface="Times New Roman" pitchFamily="18" charset="0"/>
              </a:rPr>
              <a:t>3. Зачеркнем тот, который не является общим для треугольников, имеющих данные углы.</a:t>
            </a:r>
            <a:br>
              <a:rPr lang="ru-RU" sz="1800" dirty="0" smtClean="0">
                <a:solidFill>
                  <a:schemeClr val="tx2">
                    <a:satMod val="130000"/>
                  </a:schemeClr>
                </a:solidFill>
                <a:latin typeface="Times New Roman" pitchFamily="18" charset="0"/>
                <a:cs typeface="Times New Roman" pitchFamily="18" charset="0"/>
              </a:rPr>
            </a:br>
            <a:r>
              <a:rPr lang="ru-RU" sz="1800" dirty="0" smtClean="0">
                <a:solidFill>
                  <a:schemeClr val="tx2">
                    <a:satMod val="130000"/>
                  </a:schemeClr>
                </a:solidFill>
                <a:latin typeface="Times New Roman" pitchFamily="18" charset="0"/>
                <a:cs typeface="Times New Roman" pitchFamily="18" charset="0"/>
              </a:rPr>
              <a:t>4. Добавим по букве, чтобы получить наименование треугольника, включающего один из данных углов: </a:t>
            </a:r>
            <a:r>
              <a:rPr lang="el-GR" sz="1800" dirty="0" smtClean="0">
                <a:solidFill>
                  <a:schemeClr val="tx2">
                    <a:satMod val="130000"/>
                  </a:schemeClr>
                </a:solidFill>
                <a:latin typeface="Times New Roman" pitchFamily="18" charset="0"/>
                <a:cs typeface="Times New Roman" pitchFamily="18" charset="0"/>
              </a:rPr>
              <a:t>α</a:t>
            </a:r>
            <a:r>
              <a:rPr lang="ru-RU" sz="1800" dirty="0" smtClean="0">
                <a:solidFill>
                  <a:schemeClr val="tx2">
                    <a:satMod val="130000"/>
                  </a:schemeClr>
                </a:solidFill>
                <a:latin typeface="Times New Roman" pitchFamily="18" charset="0"/>
                <a:cs typeface="Times New Roman" pitchFamily="18" charset="0"/>
              </a:rPr>
              <a:t> или </a:t>
            </a:r>
            <a:r>
              <a:rPr lang="el-GR" sz="1800" dirty="0" smtClean="0">
                <a:solidFill>
                  <a:schemeClr val="tx2">
                    <a:satMod val="130000"/>
                  </a:schemeClr>
                </a:solidFill>
                <a:latin typeface="Times New Roman" pitchFamily="18" charset="0"/>
                <a:cs typeface="Times New Roman" pitchFamily="18" charset="0"/>
              </a:rPr>
              <a:t>β</a:t>
            </a:r>
            <a:r>
              <a:rPr lang="ru-RU" sz="1800" dirty="0" smtClean="0">
                <a:solidFill>
                  <a:schemeClr val="tx2">
                    <a:satMod val="130000"/>
                  </a:schemeClr>
                </a:solidFill>
                <a:latin typeface="Times New Roman" pitchFamily="18" charset="0"/>
                <a:cs typeface="Times New Roman" pitchFamily="18" charset="0"/>
              </a:rPr>
              <a:t>.</a:t>
            </a:r>
            <a:br>
              <a:rPr lang="ru-RU" sz="1800" dirty="0" smtClean="0">
                <a:solidFill>
                  <a:schemeClr val="tx2">
                    <a:satMod val="130000"/>
                  </a:schemeClr>
                </a:solidFill>
                <a:latin typeface="Times New Roman" pitchFamily="18" charset="0"/>
                <a:cs typeface="Times New Roman" pitchFamily="18" charset="0"/>
              </a:rPr>
            </a:br>
            <a:r>
              <a:rPr lang="ru-RU" sz="1800" dirty="0" smtClean="0">
                <a:solidFill>
                  <a:schemeClr val="tx2">
                    <a:satMod val="130000"/>
                  </a:schemeClr>
                </a:solidFill>
                <a:latin typeface="Times New Roman" pitchFamily="18" charset="0"/>
                <a:cs typeface="Times New Roman" pitchFamily="18" charset="0"/>
              </a:rPr>
              <a:t>5. Найдем отрезок, состоящий из общих букв. </a:t>
            </a:r>
            <a:br>
              <a:rPr lang="ru-RU" sz="1800" dirty="0" smtClean="0">
                <a:solidFill>
                  <a:schemeClr val="tx2">
                    <a:satMod val="130000"/>
                  </a:schemeClr>
                </a:solidFill>
                <a:latin typeface="Times New Roman" pitchFamily="18" charset="0"/>
                <a:cs typeface="Times New Roman" pitchFamily="18" charset="0"/>
              </a:rPr>
            </a:br>
            <a:r>
              <a:rPr lang="ru-RU" sz="1800" dirty="0" smtClean="0">
                <a:solidFill>
                  <a:schemeClr val="tx2">
                    <a:satMod val="130000"/>
                  </a:schemeClr>
                </a:solidFill>
                <a:latin typeface="Times New Roman" pitchFamily="18" charset="0"/>
                <a:cs typeface="Times New Roman" pitchFamily="18" charset="0"/>
              </a:rPr>
              <a:t>6. Для нахождения искомой зависимости разделим числитель и знаменатель на найденный отрезок. </a:t>
            </a:r>
            <a:endParaRPr lang="ru-RU" sz="1800" dirty="0">
              <a:solidFill>
                <a:schemeClr val="tx2">
                  <a:satMod val="130000"/>
                </a:schemeClr>
              </a:solidFill>
              <a:latin typeface="Times New Roman" pitchFamily="18" charset="0"/>
              <a:cs typeface="Times New Roman" pitchFamily="18" charset="0"/>
            </a:endParaRPr>
          </a:p>
        </p:txBody>
      </p:sp>
      <p:sp>
        <p:nvSpPr>
          <p:cNvPr id="3" name="Прямоугольник 2"/>
          <p:cNvSpPr/>
          <p:nvPr/>
        </p:nvSpPr>
        <p:spPr>
          <a:xfrm>
            <a:off x="3071802" y="500042"/>
            <a:ext cx="4714908" cy="584775"/>
          </a:xfrm>
          <a:prstGeom prst="rect">
            <a:avLst/>
          </a:prstGeom>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ru-RU" sz="3200" b="1" i="1" u="sng"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Мнемонический прием</a:t>
            </a:r>
            <a:r>
              <a:rPr lang="ru-RU" sz="3200" b="1" i="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 </a:t>
            </a:r>
            <a:endParaRPr lang="ru-RU"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endParaRPr>
          </a:p>
        </p:txBody>
      </p:sp>
      <p:sp>
        <p:nvSpPr>
          <p:cNvPr id="6" name="Прямоугольник 5"/>
          <p:cNvSpPr/>
          <p:nvPr/>
        </p:nvSpPr>
        <p:spPr>
          <a:xfrm>
            <a:off x="2286000" y="3214688"/>
            <a:ext cx="1000125" cy="2857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t>Δ</a:t>
            </a:r>
            <a:r>
              <a:rPr lang="en-US" dirty="0"/>
              <a:t>SAO</a:t>
            </a:r>
            <a:endParaRPr lang="ru-RU" dirty="0"/>
          </a:p>
        </p:txBody>
      </p:sp>
      <p:sp>
        <p:nvSpPr>
          <p:cNvPr id="7" name="Прямоугольник 6"/>
          <p:cNvSpPr/>
          <p:nvPr/>
        </p:nvSpPr>
        <p:spPr>
          <a:xfrm>
            <a:off x="1428750" y="3786188"/>
            <a:ext cx="2714625" cy="357187"/>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t>SA          SO         AO</a:t>
            </a:r>
            <a:endParaRPr lang="ru-RU" dirty="0"/>
          </a:p>
        </p:txBody>
      </p:sp>
      <p:cxnSp>
        <p:nvCxnSpPr>
          <p:cNvPr id="12" name="Прямая соединительная линия 11"/>
          <p:cNvCxnSpPr/>
          <p:nvPr/>
        </p:nvCxnSpPr>
        <p:spPr>
          <a:xfrm rot="16200000" flipH="1">
            <a:off x="2536017" y="3679033"/>
            <a:ext cx="571504" cy="500066"/>
          </a:xfrm>
          <a:prstGeom prst="line">
            <a:avLst/>
          </a:prstGeom>
        </p:spPr>
        <p:style>
          <a:lnRef idx="3">
            <a:schemeClr val="dk1"/>
          </a:lnRef>
          <a:fillRef idx="0">
            <a:schemeClr val="dk1"/>
          </a:fillRef>
          <a:effectRef idx="2">
            <a:schemeClr val="dk1"/>
          </a:effectRef>
          <a:fontRef idx="minor">
            <a:schemeClr val="tx1"/>
          </a:fontRef>
        </p:style>
      </p:cxnSp>
      <p:sp>
        <p:nvSpPr>
          <p:cNvPr id="13" name="Прямоугольник 12"/>
          <p:cNvSpPr/>
          <p:nvPr/>
        </p:nvSpPr>
        <p:spPr>
          <a:xfrm>
            <a:off x="1357313" y="4500563"/>
            <a:ext cx="1000125" cy="357187"/>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t>Δ</a:t>
            </a:r>
            <a:r>
              <a:rPr lang="en-US" dirty="0"/>
              <a:t>SAB</a:t>
            </a:r>
            <a:endParaRPr lang="ru-RU" dirty="0"/>
          </a:p>
        </p:txBody>
      </p:sp>
      <p:sp>
        <p:nvSpPr>
          <p:cNvPr id="14" name="Прямоугольник 13"/>
          <p:cNvSpPr/>
          <p:nvPr/>
        </p:nvSpPr>
        <p:spPr>
          <a:xfrm>
            <a:off x="3000375" y="4500563"/>
            <a:ext cx="1000125" cy="357187"/>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l-GR" dirty="0"/>
              <a:t>Δ</a:t>
            </a:r>
            <a:r>
              <a:rPr lang="en-US" dirty="0"/>
              <a:t>AOB</a:t>
            </a:r>
            <a:endParaRPr lang="ru-RU" dirty="0"/>
          </a:p>
        </p:txBody>
      </p:sp>
      <p:sp>
        <p:nvSpPr>
          <p:cNvPr id="15" name="Овал 14"/>
          <p:cNvSpPr/>
          <p:nvPr/>
        </p:nvSpPr>
        <p:spPr>
          <a:xfrm>
            <a:off x="2357438" y="4929188"/>
            <a:ext cx="714375" cy="428625"/>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dirty="0"/>
              <a:t>AB</a:t>
            </a:r>
            <a:endParaRPr lang="ru-RU" dirty="0"/>
          </a:p>
        </p:txBody>
      </p:sp>
      <p:cxnSp>
        <p:nvCxnSpPr>
          <p:cNvPr id="17" name="Прямая со стрелкой 16"/>
          <p:cNvCxnSpPr/>
          <p:nvPr/>
        </p:nvCxnSpPr>
        <p:spPr>
          <a:xfrm rot="10800000" flipV="1">
            <a:off x="1857356" y="3500438"/>
            <a:ext cx="642942" cy="285752"/>
          </a:xfrm>
          <a:prstGeom prst="straightConnector1">
            <a:avLst/>
          </a:prstGeom>
          <a:ln>
            <a:solidFill>
              <a:srgbClr val="C00000"/>
            </a:solidFill>
            <a:tailEnd type="arrow"/>
          </a:ln>
        </p:spPr>
        <p:style>
          <a:lnRef idx="3">
            <a:schemeClr val="accent1"/>
          </a:lnRef>
          <a:fillRef idx="0">
            <a:schemeClr val="accent1"/>
          </a:fillRef>
          <a:effectRef idx="2">
            <a:schemeClr val="accent1"/>
          </a:effectRef>
          <a:fontRef idx="minor">
            <a:schemeClr val="tx1"/>
          </a:fontRef>
        </p:style>
      </p:cxnSp>
      <p:cxnSp>
        <p:nvCxnSpPr>
          <p:cNvPr id="19" name="Прямая со стрелкой 18"/>
          <p:cNvCxnSpPr/>
          <p:nvPr/>
        </p:nvCxnSpPr>
        <p:spPr>
          <a:xfrm>
            <a:off x="2928938" y="3500438"/>
            <a:ext cx="571500" cy="28575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1" name="Прямая со стрелкой 20"/>
          <p:cNvCxnSpPr>
            <a:stCxn id="6" idx="2"/>
            <a:endCxn id="7" idx="0"/>
          </p:cNvCxnSpPr>
          <p:nvPr/>
        </p:nvCxnSpPr>
        <p:spPr>
          <a:xfrm rot="5400000">
            <a:off x="2642394" y="3644106"/>
            <a:ext cx="285750"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Прямая со стрелкой 26"/>
          <p:cNvCxnSpPr>
            <a:endCxn id="13" idx="0"/>
          </p:cNvCxnSpPr>
          <p:nvPr/>
        </p:nvCxnSpPr>
        <p:spPr>
          <a:xfrm rot="5400000">
            <a:off x="1713707" y="4358481"/>
            <a:ext cx="285750" cy="1587"/>
          </a:xfrm>
          <a:prstGeom prst="straightConnector1">
            <a:avLst/>
          </a:prstGeom>
          <a:ln>
            <a:solidFill>
              <a:srgbClr val="C00000"/>
            </a:solidFill>
            <a:tailEnd type="arrow"/>
          </a:ln>
        </p:spPr>
        <p:style>
          <a:lnRef idx="2">
            <a:schemeClr val="accent1"/>
          </a:lnRef>
          <a:fillRef idx="0">
            <a:schemeClr val="accent1"/>
          </a:fillRef>
          <a:effectRef idx="1">
            <a:schemeClr val="accent1"/>
          </a:effectRef>
          <a:fontRef idx="minor">
            <a:schemeClr val="tx1"/>
          </a:fontRef>
        </p:style>
      </p:cxnSp>
      <p:cxnSp>
        <p:nvCxnSpPr>
          <p:cNvPr id="29" name="Прямая со стрелкой 28"/>
          <p:cNvCxnSpPr/>
          <p:nvPr/>
        </p:nvCxnSpPr>
        <p:spPr>
          <a:xfrm rot="5400000">
            <a:off x="3499644" y="4358481"/>
            <a:ext cx="285750" cy="1588"/>
          </a:xfrm>
          <a:prstGeom prst="straightConnector1">
            <a:avLst/>
          </a:prstGeom>
          <a:ln>
            <a:solidFill>
              <a:srgbClr val="C0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Прямая со стрелкой 31"/>
          <p:cNvCxnSpPr>
            <a:stCxn id="13" idx="2"/>
            <a:endCxn id="15" idx="2"/>
          </p:cNvCxnSpPr>
          <p:nvPr/>
        </p:nvCxnSpPr>
        <p:spPr>
          <a:xfrm rot="16200000" flipH="1">
            <a:off x="1964532" y="4750593"/>
            <a:ext cx="285750" cy="500063"/>
          </a:xfrm>
          <a:prstGeom prst="straightConnector1">
            <a:avLst/>
          </a:prstGeom>
          <a:ln>
            <a:solidFill>
              <a:srgbClr val="C00000"/>
            </a:solidFill>
            <a:tailEnd type="arrow"/>
          </a:ln>
        </p:spPr>
        <p:style>
          <a:lnRef idx="2">
            <a:schemeClr val="accent1"/>
          </a:lnRef>
          <a:fillRef idx="0">
            <a:schemeClr val="accent1"/>
          </a:fillRef>
          <a:effectRef idx="1">
            <a:schemeClr val="accent1"/>
          </a:effectRef>
          <a:fontRef idx="minor">
            <a:schemeClr val="tx1"/>
          </a:fontRef>
        </p:style>
      </p:cxnSp>
      <p:cxnSp>
        <p:nvCxnSpPr>
          <p:cNvPr id="34" name="Прямая со стрелкой 33"/>
          <p:cNvCxnSpPr>
            <a:stCxn id="14" idx="2"/>
            <a:endCxn id="15" idx="6"/>
          </p:cNvCxnSpPr>
          <p:nvPr/>
        </p:nvCxnSpPr>
        <p:spPr>
          <a:xfrm rot="5400000">
            <a:off x="3143240" y="4786322"/>
            <a:ext cx="285752" cy="428628"/>
          </a:xfrm>
          <a:prstGeom prst="straightConnector1">
            <a:avLst/>
          </a:prstGeom>
          <a:ln>
            <a:solidFill>
              <a:srgbClr val="C00000"/>
            </a:solidFill>
            <a:tailEnd type="arrow"/>
          </a:ln>
        </p:spPr>
        <p:style>
          <a:lnRef idx="3">
            <a:schemeClr val="accent1"/>
          </a:lnRef>
          <a:fillRef idx="0">
            <a:schemeClr val="accent1"/>
          </a:fillRef>
          <a:effectRef idx="2">
            <a:schemeClr val="accent1"/>
          </a:effectRef>
          <a:fontRef idx="minor">
            <a:schemeClr val="tx1"/>
          </a:fontRef>
        </p:style>
      </p:cxnSp>
      <p:sp>
        <p:nvSpPr>
          <p:cNvPr id="19474"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9475"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57313" y="5643563"/>
            <a:ext cx="2857500" cy="781050"/>
          </a:xfrm>
          <a:prstGeom prst="rect">
            <a:avLst/>
          </a:prstGeom>
          <a:noFill/>
          <a:ln w="9525">
            <a:noFill/>
            <a:miter lim="800000"/>
            <a:headEnd/>
            <a:tailEnd/>
          </a:ln>
        </p:spPr>
      </p:pic>
      <p:sp>
        <p:nvSpPr>
          <p:cNvPr id="19476"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orbel" pitchFamily="34" charset="0"/>
            </a:endParaRPr>
          </a:p>
        </p:txBody>
      </p:sp>
      <p:pic>
        <p:nvPicPr>
          <p:cNvPr id="19477"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429000" y="1571625"/>
            <a:ext cx="828675" cy="4286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3" grpId="0" animBg="1"/>
      <p:bldP spid="14" grpId="0" animBg="1"/>
      <p:bldP spid="1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665</TotalTime>
  <Words>792</Words>
  <Application>Microsoft Office PowerPoint</Application>
  <PresentationFormat>Экран (4:3)</PresentationFormat>
  <Paragraphs>162</Paragraphs>
  <Slides>19</Slides>
  <Notes>0</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1</vt:i4>
      </vt:variant>
      <vt:variant>
        <vt:lpstr>Заголовки слайдов</vt:lpstr>
      </vt:variant>
      <vt:variant>
        <vt:i4>19</vt:i4>
      </vt:variant>
    </vt:vector>
  </HeadingPairs>
  <TitlesOfParts>
    <vt:vector size="29" baseType="lpstr">
      <vt:lpstr>Corbel</vt:lpstr>
      <vt:lpstr>Arial</vt:lpstr>
      <vt:lpstr>Wingdings 2</vt:lpstr>
      <vt:lpstr>Verdana</vt:lpstr>
      <vt:lpstr>Calibri</vt:lpstr>
      <vt:lpstr>Gill Sans MT</vt:lpstr>
      <vt:lpstr>Times New Roman</vt:lpstr>
      <vt:lpstr>Wingdings</vt:lpstr>
      <vt:lpstr>Солнцестояние</vt:lpstr>
      <vt:lpstr>Формула</vt:lpstr>
      <vt:lpstr>УРОК-ПРАКТИКУМ  В 10 КЛАССЕ</vt:lpstr>
      <vt:lpstr>Цели урока</vt:lpstr>
      <vt:lpstr>                 Устная работа  Дан прямоугольный треугольник АВС.  Найдите:</vt:lpstr>
      <vt:lpstr>Слайд 4</vt:lpstr>
      <vt:lpstr>Слайд 5</vt:lpstr>
      <vt:lpstr>Слайд 6</vt:lpstr>
      <vt:lpstr>Слайд 7</vt:lpstr>
      <vt:lpstr>МНЕМОНИКА</vt:lpstr>
      <vt:lpstr>1. Запишем наименования треугольника, в котором находится искомый угол. 2.  Из трех букв S, A, O составим различные пары. Получили три отрезка. 3. Зачеркнем тот, который не является общим для треугольников, имеющих данные углы. 4. Добавим по букве, чтобы получить наименование треугольника, включающего один из данных углов: α или β. 5. Найдем отрезок, состоящий из общих букв.  6. Для нахождения искомой зависимости разделим числитель и знаменатель на найденный отрезок. </vt:lpstr>
      <vt:lpstr>Зависимость между плоским углом при вершине правильной пирамиды и углом при ребре основания (четырехугольная пирамида) </vt:lpstr>
      <vt:lpstr>Зависимость между плоским углом при вершине правильной пирамиды и углом при боковом ребре  </vt:lpstr>
      <vt:lpstr>РАБОТА В ГРУППАХ</vt:lpstr>
      <vt:lpstr>РАБОТА В ГРУППАХ</vt:lpstr>
      <vt:lpstr>Вернемся к задаче 255 </vt:lpstr>
      <vt:lpstr>Слайд 15</vt:lpstr>
      <vt:lpstr>Слайд 16</vt:lpstr>
      <vt:lpstr>№ 254   (б) В правильной треугольной пирамиде сторона основания равна а, а высота равна h. Найти плоский угол при вершине пирамиды.</vt:lpstr>
      <vt:lpstr>Рефлексия</vt:lpstr>
      <vt:lpstr>Домашнее задание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revaz</cp:lastModifiedBy>
  <cp:revision>69</cp:revision>
  <dcterms:modified xsi:type="dcterms:W3CDTF">2012-05-31T20:25:51Z</dcterms:modified>
</cp:coreProperties>
</file>