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3" r:id="rId1"/>
  </p:sldMasterIdLst>
  <p:notesMasterIdLst>
    <p:notesMasterId r:id="rId50"/>
  </p:notesMasterIdLst>
  <p:sldIdLst>
    <p:sldId id="352" r:id="rId2"/>
    <p:sldId id="264" r:id="rId3"/>
    <p:sldId id="265" r:id="rId4"/>
    <p:sldId id="304" r:id="rId5"/>
    <p:sldId id="338" r:id="rId6"/>
    <p:sldId id="323" r:id="rId7"/>
    <p:sldId id="337" r:id="rId8"/>
    <p:sldId id="339" r:id="rId9"/>
    <p:sldId id="341" r:id="rId10"/>
    <p:sldId id="342" r:id="rId11"/>
    <p:sldId id="340" r:id="rId12"/>
    <p:sldId id="347" r:id="rId13"/>
    <p:sldId id="353" r:id="rId14"/>
    <p:sldId id="297" r:id="rId15"/>
    <p:sldId id="327" r:id="rId16"/>
    <p:sldId id="355" r:id="rId17"/>
    <p:sldId id="356" r:id="rId18"/>
    <p:sldId id="346" r:id="rId19"/>
    <p:sldId id="257" r:id="rId20"/>
    <p:sldId id="275" r:id="rId21"/>
    <p:sldId id="277" r:id="rId22"/>
    <p:sldId id="287" r:id="rId23"/>
    <p:sldId id="333" r:id="rId24"/>
    <p:sldId id="299" r:id="rId25"/>
    <p:sldId id="286" r:id="rId26"/>
    <p:sldId id="290" r:id="rId27"/>
    <p:sldId id="263" r:id="rId28"/>
    <p:sldId id="289" r:id="rId29"/>
    <p:sldId id="349" r:id="rId30"/>
    <p:sldId id="305" r:id="rId31"/>
    <p:sldId id="306" r:id="rId32"/>
    <p:sldId id="309" r:id="rId33"/>
    <p:sldId id="308" r:id="rId34"/>
    <p:sldId id="307" r:id="rId35"/>
    <p:sldId id="326" r:id="rId36"/>
    <p:sldId id="345" r:id="rId37"/>
    <p:sldId id="314" r:id="rId38"/>
    <p:sldId id="316" r:id="rId39"/>
    <p:sldId id="317" r:id="rId40"/>
    <p:sldId id="319" r:id="rId41"/>
    <p:sldId id="350" r:id="rId42"/>
    <p:sldId id="334" r:id="rId43"/>
    <p:sldId id="331" r:id="rId44"/>
    <p:sldId id="332" r:id="rId45"/>
    <p:sldId id="325" r:id="rId46"/>
    <p:sldId id="324" r:id="rId47"/>
    <p:sldId id="354" r:id="rId48"/>
    <p:sldId id="351" r:id="rId4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4931"/>
    <a:srgbClr val="416141"/>
    <a:srgbClr val="F6200A"/>
    <a:srgbClr val="D36D4D"/>
    <a:srgbClr val="FF3300"/>
    <a:srgbClr val="31C7DB"/>
    <a:srgbClr val="F73521"/>
    <a:srgbClr val="FF5D37"/>
    <a:srgbClr val="CC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4060" autoAdjust="0"/>
    <p:restoredTop sz="94660"/>
  </p:normalViewPr>
  <p:slideViewPr>
    <p:cSldViewPr>
      <p:cViewPr>
        <p:scale>
          <a:sx n="66" d="100"/>
          <a:sy n="66" d="100"/>
        </p:scale>
        <p:origin x="-378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62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6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4" Type="http://schemas.openxmlformats.org/officeDocument/2006/relationships/image" Target="../media/image6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686470-5A59-4DD4-B97F-A5934139881C}" type="datetimeFigureOut">
              <a:rPr lang="ru-RU" smtClean="0"/>
              <a:pPr/>
              <a:t>24.01.2012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3F16A-EF89-4C17-BE98-8B091A0ED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3F16A-EF89-4C17-BE98-8B091A0ED78D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1000" y="990600"/>
            <a:ext cx="76200" cy="5105400"/>
          </a:xfrm>
          <a:prstGeom prst="rect">
            <a:avLst/>
          </a:prstGeom>
          <a:solidFill>
            <a:schemeClr val="bg2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latin typeface="Times New Roman" pitchFamily="18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381000" y="304800"/>
            <a:ext cx="8391525" cy="5791200"/>
            <a:chOff x="240" y="192"/>
            <a:chExt cx="5286" cy="3648"/>
          </a:xfrm>
        </p:grpSpPr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 flipV="1">
              <a:off x="5236" y="192"/>
              <a:ext cx="288" cy="288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 flipV="1">
              <a:off x="240" y="192"/>
              <a:ext cx="5004" cy="288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 flipV="1">
              <a:off x="240" y="480"/>
              <a:ext cx="5004" cy="14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 flipV="1">
              <a:off x="5242" y="480"/>
              <a:ext cx="282" cy="1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" name="Line 13"/>
            <p:cNvSpPr>
              <a:spLocks noChangeShapeType="1"/>
            </p:cNvSpPr>
            <p:nvPr/>
          </p:nvSpPr>
          <p:spPr bwMode="auto">
            <a:xfrm flipH="1">
              <a:off x="480" y="2256"/>
              <a:ext cx="48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240" y="192"/>
              <a:ext cx="5286" cy="364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716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62000" y="1371600"/>
            <a:ext cx="769620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62000" y="3765550"/>
            <a:ext cx="7696200" cy="2057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b="1"/>
            </a:lvl1pPr>
          </a:lstStyle>
          <a:p>
            <a:pPr>
              <a:defRPr/>
            </a:pPr>
            <a:fld id="{607C101C-68BE-4002-A459-A1820852E4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0FBE2-D0F8-47BD-A3AC-74622E2632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7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7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AFF6CA-B3B9-4934-B5D1-E405DAD4C6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8229600" cy="20748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056063"/>
            <a:ext cx="8229600" cy="20748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F296B-8929-48D4-875B-1E266ABC2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4038600" cy="20748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828800"/>
            <a:ext cx="4038600" cy="20748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56063"/>
            <a:ext cx="4038600" cy="20748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56063"/>
            <a:ext cx="4038600" cy="20748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D1295-0417-475D-819C-AE4C1F13AA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533400"/>
            <a:ext cx="8229600" cy="5597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5EBF2-94EA-487B-88ED-C2E53FE6A1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4038600" cy="20748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4056063"/>
            <a:ext cx="4038600" cy="20748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828800"/>
            <a:ext cx="4038600" cy="4302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BA1B7-7B3D-48E0-8842-7C7552B417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828800"/>
            <a:ext cx="4038600" cy="4302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54358-8FC3-4500-AD02-4E07844129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828800"/>
            <a:ext cx="8229600" cy="43021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68109-B732-4921-8F52-7F3287848E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C952D1-3776-45ED-8C9A-98E020CAD1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2A84D-1AE9-4A6A-BD3D-24353A93F7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D45E7-A8CD-43DB-82F2-28CBAF2B8F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302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21A0C-E3AA-4D0C-BEA4-166702C524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5EE79-8375-49A0-BF7C-31AD57BF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6D6BA-9936-4346-8404-4A750C4479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9ABF0-5D04-4771-B5F8-DC41108B7D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58C36-3E34-4A02-AB54-8C71B42533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1FF21-E6D2-4E23-ADE0-1BD66EB746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8229600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000" b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00" b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 b="0">
                <a:latin typeface="+mn-lt"/>
              </a:defRPr>
            </a:lvl1pPr>
          </a:lstStyle>
          <a:p>
            <a:pPr>
              <a:defRPr/>
            </a:pPr>
            <a:fld id="{5D52266B-645A-4456-9ABA-F724B93520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47" name="Group 7"/>
          <p:cNvGrpSpPr>
            <a:grpSpLocks/>
          </p:cNvGrpSpPr>
          <p:nvPr/>
        </p:nvGrpSpPr>
        <p:grpSpPr bwMode="auto">
          <a:xfrm>
            <a:off x="279400" y="152400"/>
            <a:ext cx="8686800" cy="1600200"/>
            <a:chOff x="176" y="96"/>
            <a:chExt cx="5472" cy="1008"/>
          </a:xfrm>
        </p:grpSpPr>
        <p:sp>
          <p:nvSpPr>
            <p:cNvPr id="70664" name="Line 8"/>
            <p:cNvSpPr>
              <a:spLocks noChangeShapeType="1"/>
            </p:cNvSpPr>
            <p:nvPr/>
          </p:nvSpPr>
          <p:spPr bwMode="auto">
            <a:xfrm flipH="1">
              <a:off x="288" y="1104"/>
              <a:ext cx="523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0665" name="Rectangle 9"/>
            <p:cNvSpPr>
              <a:spLocks noChangeArrowheads="1"/>
            </p:cNvSpPr>
            <p:nvPr/>
          </p:nvSpPr>
          <p:spPr bwMode="auto">
            <a:xfrm>
              <a:off x="5504" y="96"/>
              <a:ext cx="144" cy="144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0666" name="Rectangle 10"/>
            <p:cNvSpPr>
              <a:spLocks noChangeArrowheads="1"/>
            </p:cNvSpPr>
            <p:nvPr/>
          </p:nvSpPr>
          <p:spPr bwMode="auto">
            <a:xfrm>
              <a:off x="176" y="96"/>
              <a:ext cx="5326" cy="1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0667" name="Rectangle 11"/>
            <p:cNvSpPr>
              <a:spLocks noChangeArrowheads="1"/>
            </p:cNvSpPr>
            <p:nvPr/>
          </p:nvSpPr>
          <p:spPr bwMode="auto">
            <a:xfrm>
              <a:off x="176" y="240"/>
              <a:ext cx="5326" cy="88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0668" name="Rectangle 12"/>
            <p:cNvSpPr>
              <a:spLocks noChangeArrowheads="1"/>
            </p:cNvSpPr>
            <p:nvPr/>
          </p:nvSpPr>
          <p:spPr bwMode="auto">
            <a:xfrm>
              <a:off x="5504" y="241"/>
              <a:ext cx="144" cy="86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71" r:id="rId1"/>
    <p:sldLayoutId id="2147484454" r:id="rId2"/>
    <p:sldLayoutId id="2147484455" r:id="rId3"/>
    <p:sldLayoutId id="2147484456" r:id="rId4"/>
    <p:sldLayoutId id="2147484457" r:id="rId5"/>
    <p:sldLayoutId id="2147484458" r:id="rId6"/>
    <p:sldLayoutId id="2147484459" r:id="rId7"/>
    <p:sldLayoutId id="2147484460" r:id="rId8"/>
    <p:sldLayoutId id="2147484461" r:id="rId9"/>
    <p:sldLayoutId id="2147484462" r:id="rId10"/>
    <p:sldLayoutId id="2147484463" r:id="rId11"/>
    <p:sldLayoutId id="2147484464" r:id="rId12"/>
    <p:sldLayoutId id="2147484465" r:id="rId13"/>
    <p:sldLayoutId id="2147484466" r:id="rId14"/>
    <p:sldLayoutId id="2147484467" r:id="rId15"/>
    <p:sldLayoutId id="2147484468" r:id="rId16"/>
    <p:sldLayoutId id="2147484469" r:id="rId17"/>
    <p:sldLayoutId id="2147484470" r:id="rId18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o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377950" indent="-468313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o"/>
        <a:defRPr sz="2400">
          <a:solidFill>
            <a:schemeClr val="tx1"/>
          </a:solidFill>
          <a:latin typeface="+mn-lt"/>
        </a:defRPr>
      </a:lvl3pPr>
      <a:lvl4pPr marL="1827213" indent="-4381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297113" indent="-4683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5pPr>
      <a:lvl6pPr marL="27543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6pPr>
      <a:lvl7pPr marL="32115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7pPr>
      <a:lvl8pPr marL="36687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8pPr>
      <a:lvl9pPr marL="4125913" indent="-468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o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10" Type="http://schemas.openxmlformats.org/officeDocument/2006/relationships/slide" Target="slide47.xml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8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slide" Target="slide29.xml"/><Relationship Id="rId5" Type="http://schemas.openxmlformats.org/officeDocument/2006/relationships/hyperlink" Target="svetovod.swf" TargetMode="External"/><Relationship Id="rId4" Type="http://schemas.openxmlformats.org/officeDocument/2006/relationships/oleObject" Target="../embeddings/oleObject21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2.wmf"/><Relationship Id="rId7" Type="http://schemas.openxmlformats.org/officeDocument/2006/relationships/image" Target="../media/image75.jpeg"/><Relationship Id="rId2" Type="http://schemas.openxmlformats.org/officeDocument/2006/relationships/image" Target="../media/image71.wmf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go.mail.ru/frame.html?&amp;imgurl=http://femto.com.ua/phys_photo/pp0026.jpg&amp;pageurl=http://femto.com.ua/articles/part_2/3426.html&amp;id=143338277&amp;iid=6&amp;imgwidth=250&amp;imgheight=235&amp;imgsize=16193" TargetMode="Externa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14.xml"/><Relationship Id="rId4" Type="http://schemas.openxmlformats.org/officeDocument/2006/relationships/hyperlink" Target="9_110.swf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Relationship Id="rId4" Type="http://schemas.openxmlformats.org/officeDocument/2006/relationships/hyperlink" Target="9_113.swf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slide" Target="slide13.xml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3573463"/>
            <a:ext cx="8991600" cy="291941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dirty="0" smtClean="0">
                <a:solidFill>
                  <a:srgbClr val="FFFF00"/>
                </a:solidFill>
                <a:latin typeface="Arial" charset="0"/>
                <a:cs typeface="Arial" charset="0"/>
              </a:rPr>
              <a:t>Испорченный праздник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dirty="0" smtClean="0">
                <a:latin typeface="Arial" charset="0"/>
                <a:cs typeface="Arial" charset="0"/>
              </a:rPr>
              <a:t>Пасхальный праздник инспектор </a:t>
            </a:r>
            <a:r>
              <a:rPr lang="ru-RU" sz="1600" b="1" dirty="0" err="1" smtClean="0">
                <a:latin typeface="Arial" charset="0"/>
                <a:cs typeface="Arial" charset="0"/>
              </a:rPr>
              <a:t>Варнике</a:t>
            </a:r>
            <a:r>
              <a:rPr lang="ru-RU" sz="1600" b="1" dirty="0" smtClean="0">
                <a:latin typeface="Arial" charset="0"/>
                <a:cs typeface="Arial" charset="0"/>
              </a:rPr>
              <a:t> проводил в кругу семьи </a:t>
            </a:r>
            <a:r>
              <a:rPr lang="ru-RU" sz="1600" b="1" dirty="0" err="1" smtClean="0">
                <a:latin typeface="Arial" charset="0"/>
                <a:cs typeface="Arial" charset="0"/>
              </a:rPr>
              <a:t>Плюм</a:t>
            </a:r>
            <a:r>
              <a:rPr lang="ru-RU" sz="1600" b="1" dirty="0" smtClean="0">
                <a:latin typeface="Arial" charset="0"/>
                <a:cs typeface="Arial" charset="0"/>
              </a:rPr>
              <a:t>. И вдруг неприятность – исчезло ярко раскрашенное пасхальное яйцо, внутри которого был спрятан дорогой браслет. В разгар поисков в гостиную вошел взволнованный мистер Джеймс, брат хозяйки, и рассказал следующее: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dirty="0" smtClean="0">
                <a:latin typeface="Arial" charset="0"/>
                <a:cs typeface="Arial" charset="0"/>
              </a:rPr>
              <a:t>- Я все это время был на веранде. Случайно оглянувшись, я увидел, как мой племянник Томми, который находился один в комнате и стоял у стола, вдруг поглядел на лежащее на шкафу яйцо, вскарабкался на стул, схватил это яйцо и исчез в саду. Я бросился за ним, вот оболочка яйца, я нашел ее в кустах...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dirty="0" smtClean="0">
                <a:latin typeface="Arial" charset="0"/>
                <a:cs typeface="Arial" charset="0"/>
              </a:rPr>
              <a:t>Оскорбленный мальчик заявил, что ничего не знает. Он не возражал против того, что действительно находился один в комнате и рассматривал раскрашенные в разные цвета яйца, но яйца из шкафу не видел. Чтобы воссоздать первоначальную картину, яйцо было положено на книжный шкаф.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dirty="0" smtClean="0">
                <a:latin typeface="Arial" charset="0"/>
                <a:cs typeface="Arial" charset="0"/>
              </a:rPr>
              <a:t>Почему инспектор </a:t>
            </a:r>
            <a:r>
              <a:rPr lang="ru-RU" sz="1600" b="1" dirty="0" err="1" smtClean="0">
                <a:latin typeface="Arial" charset="0"/>
                <a:cs typeface="Arial" charset="0"/>
              </a:rPr>
              <a:t>Варнике</a:t>
            </a:r>
            <a:r>
              <a:rPr lang="ru-RU" sz="1600" b="1" dirty="0" smtClean="0">
                <a:latin typeface="Arial" charset="0"/>
                <a:cs typeface="Arial" charset="0"/>
              </a:rPr>
              <a:t> решил, что мистер Джеймс лжёт?</a:t>
            </a:r>
          </a:p>
        </p:txBody>
      </p:sp>
      <p:pic>
        <p:nvPicPr>
          <p:cNvPr id="12292" name="Picture 4" descr="вар_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3525838"/>
          </a:xfrm>
        </p:spPr>
      </p:pic>
      <p:sp>
        <p:nvSpPr>
          <p:cNvPr id="12293" name="Oval 5"/>
          <p:cNvSpPr>
            <a:spLocks noChangeArrowheads="1"/>
          </p:cNvSpPr>
          <p:nvPr/>
        </p:nvSpPr>
        <p:spPr bwMode="auto">
          <a:xfrm>
            <a:off x="8534400" y="381000"/>
            <a:ext cx="3048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 rot="1112438">
            <a:off x="7620000" y="457200"/>
            <a:ext cx="1752600" cy="228600"/>
          </a:xfrm>
          <a:prstGeom prst="cube">
            <a:avLst>
              <a:gd name="adj" fmla="val 25000"/>
            </a:avLst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2295" name="Овал 7"/>
          <p:cNvSpPr>
            <a:spLocks noChangeArrowheads="1"/>
          </p:cNvSpPr>
          <p:nvPr/>
        </p:nvSpPr>
        <p:spPr bwMode="auto">
          <a:xfrm>
            <a:off x="5429250" y="2786063"/>
            <a:ext cx="285750" cy="214312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6" name="Овал 8"/>
          <p:cNvSpPr>
            <a:spLocks noChangeArrowheads="1"/>
          </p:cNvSpPr>
          <p:nvPr/>
        </p:nvSpPr>
        <p:spPr bwMode="auto">
          <a:xfrm>
            <a:off x="5143500" y="2714625"/>
            <a:ext cx="285750" cy="214313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7" name="Овал 9"/>
          <p:cNvSpPr>
            <a:spLocks noChangeArrowheads="1"/>
          </p:cNvSpPr>
          <p:nvPr/>
        </p:nvSpPr>
        <p:spPr bwMode="auto">
          <a:xfrm>
            <a:off x="4929188" y="2643188"/>
            <a:ext cx="285750" cy="214312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18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188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571500"/>
            <a:ext cx="4237038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953000" y="3505200"/>
            <a:ext cx="3429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</a:rPr>
              <a:t>Если Вы не видите числа хоть в одном из кружочков – значит, Вы - дальтоник.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724400" y="1295400"/>
            <a:ext cx="4419600" cy="946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</a:rPr>
              <a:t>Какие числа написаны в каждом из кружочков?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714375" y="0"/>
            <a:ext cx="8229600" cy="1143000"/>
          </a:xfrm>
        </p:spPr>
        <p:txBody>
          <a:bodyPr/>
          <a:lstStyle/>
          <a:p>
            <a:r>
              <a:rPr lang="ru-RU" smtClean="0"/>
              <a:t>Цвет непрозрачных предметов</a:t>
            </a:r>
          </a:p>
        </p:txBody>
      </p:sp>
      <p:sp>
        <p:nvSpPr>
          <p:cNvPr id="19461" name="Прямоугольник 17"/>
          <p:cNvSpPr>
            <a:spLocks noChangeArrowheads="1"/>
          </p:cNvSpPr>
          <p:nvPr/>
        </p:nvSpPr>
        <p:spPr bwMode="auto">
          <a:xfrm>
            <a:off x="0" y="1143000"/>
            <a:ext cx="9144000" cy="328612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357188" y="1357313"/>
            <a:ext cx="8429625" cy="428625"/>
          </a:xfrm>
          <a:prstGeom prst="rect">
            <a:avLst/>
          </a:prstGeo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85813" y="2214563"/>
            <a:ext cx="2928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/>
              <a:t>отражение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715000" y="2286000"/>
            <a:ext cx="3124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/>
              <a:t>поглощение</a:t>
            </a:r>
          </a:p>
        </p:txBody>
      </p:sp>
      <p:sp>
        <p:nvSpPr>
          <p:cNvPr id="14" name="Стрелка вниз 13"/>
          <p:cNvSpPr/>
          <p:nvPr/>
        </p:nvSpPr>
        <p:spPr bwMode="auto">
          <a:xfrm>
            <a:off x="1571625" y="1857375"/>
            <a:ext cx="857250" cy="428625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Стрелка вниз 14"/>
          <p:cNvSpPr/>
          <p:nvPr/>
        </p:nvSpPr>
        <p:spPr bwMode="auto">
          <a:xfrm>
            <a:off x="6429375" y="1857375"/>
            <a:ext cx="857250" cy="428625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785813" y="2928938"/>
            <a:ext cx="1928812" cy="1357312"/>
          </a:xfrm>
          <a:prstGeom prst="rect">
            <a:avLst/>
          </a:prstGeom>
          <a:solidFill>
            <a:schemeClr val="tx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6143625" y="2928938"/>
            <a:ext cx="1785938" cy="1357312"/>
          </a:xfrm>
          <a:prstGeom prst="rect">
            <a:avLst/>
          </a:prstGeom>
          <a:solidFill>
            <a:schemeClr val="accent4">
              <a:lumMod val="1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304800" y="4648200"/>
            <a:ext cx="8534400" cy="19812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rcRect l="2506" t="17037" r="3966" b="4593"/>
          <a:stretch>
            <a:fillRect/>
          </a:stretch>
        </p:blipFill>
        <p:spPr>
          <a:xfrm>
            <a:off x="914400" y="4800600"/>
            <a:ext cx="2133600" cy="1752600"/>
          </a:xfrm>
          <a:prstGeom prst="ellipse">
            <a:avLst/>
          </a:prstGeom>
        </p:spPr>
      </p:pic>
      <p:pic>
        <p:nvPicPr>
          <p:cNvPr id="327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18288" t="8793" r="20745" b="11799"/>
          <a:stretch>
            <a:fillRect/>
          </a:stretch>
        </p:blipFill>
        <p:spPr>
          <a:xfrm rot="5400000">
            <a:off x="5696817" y="4209182"/>
            <a:ext cx="1981201" cy="285923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4" grpId="0" animBg="1"/>
      <p:bldP spid="15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auto">
          <a:xfrm>
            <a:off x="381000" y="1752600"/>
            <a:ext cx="8458200" cy="48768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990600" y="2057400"/>
            <a:ext cx="914400" cy="914400"/>
          </a:xfrm>
          <a:prstGeom prst="rect">
            <a:avLst/>
          </a:prstGeom>
          <a:solidFill>
            <a:srgbClr val="FF3300"/>
          </a:solidFill>
          <a:ln w="9525">
            <a:solidFill>
              <a:srgbClr val="E54D4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90600" y="4876800"/>
            <a:ext cx="914400" cy="914400"/>
          </a:xfrm>
          <a:prstGeom prst="rect">
            <a:avLst/>
          </a:prstGeom>
          <a:solidFill>
            <a:srgbClr val="FF3300"/>
          </a:solidFill>
          <a:ln w="9525">
            <a:solidFill>
              <a:srgbClr val="E54D4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086600" y="4953000"/>
            <a:ext cx="914400" cy="914400"/>
          </a:xfrm>
          <a:prstGeom prst="rect">
            <a:avLst/>
          </a:prstGeom>
          <a:solidFill>
            <a:srgbClr val="FF3300"/>
          </a:solidFill>
          <a:ln w="9525">
            <a:solidFill>
              <a:srgbClr val="E54D4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010400" y="2057400"/>
            <a:ext cx="914400" cy="914400"/>
          </a:xfrm>
          <a:prstGeom prst="rect">
            <a:avLst/>
          </a:prstGeom>
          <a:solidFill>
            <a:srgbClr val="FF3300"/>
          </a:solidFill>
          <a:ln w="9525">
            <a:solidFill>
              <a:srgbClr val="E54D4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810000" y="2133600"/>
            <a:ext cx="1066800" cy="914400"/>
          </a:xfrm>
          <a:prstGeom prst="rect">
            <a:avLst/>
          </a:prstGeom>
          <a:solidFill>
            <a:srgbClr val="9E7E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6600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2743200" y="4191000"/>
            <a:ext cx="990600" cy="990600"/>
          </a:xfrm>
          <a:prstGeom prst="rect">
            <a:avLst/>
          </a:prstGeom>
          <a:solidFill>
            <a:srgbClr val="9E7E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660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5181600" y="4191000"/>
            <a:ext cx="990600" cy="990600"/>
          </a:xfrm>
          <a:prstGeom prst="rect">
            <a:avLst/>
          </a:prstGeom>
          <a:solidFill>
            <a:srgbClr val="9E7E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6600"/>
          </a:p>
        </p:txBody>
      </p:sp>
      <p:sp>
        <p:nvSpPr>
          <p:cNvPr id="20489" name="TextBox 15"/>
          <p:cNvSpPr txBox="1">
            <a:spLocks noChangeArrowheads="1"/>
          </p:cNvSpPr>
          <p:nvPr/>
        </p:nvSpPr>
        <p:spPr bwMode="auto">
          <a:xfrm>
            <a:off x="762000" y="914400"/>
            <a:ext cx="7772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/>
              <a:t>Сколько квадратов Вы видите?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2" grpId="0" animBg="1"/>
      <p:bldP spid="13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поляризация</a:t>
            </a:r>
          </a:p>
        </p:txBody>
      </p:sp>
      <p:sp>
        <p:nvSpPr>
          <p:cNvPr id="21507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3733800"/>
            <a:ext cx="4038600" cy="2514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mtClean="0"/>
              <a:t>     Щель в заборе пропускает колебания верёвки только в вертикальной плоскости.</a:t>
            </a:r>
          </a:p>
        </p:txBody>
      </p:sp>
      <p:pic>
        <p:nvPicPr>
          <p:cNvPr id="2150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r="8142"/>
          <a:stretch>
            <a:fillRect/>
          </a:stretch>
        </p:blipFill>
        <p:spPr>
          <a:xfrm>
            <a:off x="0" y="2209800"/>
            <a:ext cx="5138738" cy="3733800"/>
          </a:xfrm>
          <a:noFill/>
        </p:spPr>
      </p:pic>
      <p:sp>
        <p:nvSpPr>
          <p:cNvPr id="21509" name="TextBox 5"/>
          <p:cNvSpPr txBox="1">
            <a:spLocks noChangeArrowheads="1"/>
          </p:cNvSpPr>
          <p:nvPr/>
        </p:nvSpPr>
        <p:spPr bwMode="auto">
          <a:xfrm>
            <a:off x="1371600" y="2438400"/>
            <a:ext cx="2057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Модель поляроида</a:t>
            </a:r>
          </a:p>
        </p:txBody>
      </p:sp>
      <p:sp>
        <p:nvSpPr>
          <p:cNvPr id="21510" name="Стрелка вниз 7"/>
          <p:cNvSpPr>
            <a:spLocks noChangeArrowheads="1"/>
          </p:cNvSpPr>
          <p:nvPr/>
        </p:nvSpPr>
        <p:spPr bwMode="auto">
          <a:xfrm>
            <a:off x="2362200" y="3048000"/>
            <a:ext cx="228600" cy="762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rgbClr val="F6200A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1" name="Стрелка вверх 8"/>
          <p:cNvSpPr>
            <a:spLocks noChangeArrowheads="1"/>
          </p:cNvSpPr>
          <p:nvPr/>
        </p:nvSpPr>
        <p:spPr bwMode="auto">
          <a:xfrm>
            <a:off x="3657600" y="6096000"/>
            <a:ext cx="1143000" cy="5334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>
                <a:hlinkClick r:id="rId3" action="ppaction://hlinksldjump"/>
              </a:rPr>
              <a:t>г.с</a:t>
            </a:r>
            <a:r>
              <a:rPr lang="ru-RU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Отражение света</a:t>
            </a:r>
            <a:r>
              <a:rPr lang="ru-RU" sz="28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Пусть луч света падает на зеркальную поверхность</a:t>
            </a:r>
          </a:p>
        </p:txBody>
      </p:sp>
      <p:sp>
        <p:nvSpPr>
          <p:cNvPr id="158724" name="Line 4"/>
          <p:cNvSpPr>
            <a:spLocks noChangeShapeType="1"/>
          </p:cNvSpPr>
          <p:nvPr/>
        </p:nvSpPr>
        <p:spPr bwMode="auto">
          <a:xfrm>
            <a:off x="1143000" y="3657600"/>
            <a:ext cx="2667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8725" name="Line 5"/>
          <p:cNvSpPr>
            <a:spLocks noChangeShapeType="1"/>
          </p:cNvSpPr>
          <p:nvPr/>
        </p:nvSpPr>
        <p:spPr bwMode="auto">
          <a:xfrm>
            <a:off x="1295400" y="3657600"/>
            <a:ext cx="2286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8726" name="Line 6"/>
          <p:cNvSpPr>
            <a:spLocks noChangeShapeType="1"/>
          </p:cNvSpPr>
          <p:nvPr/>
        </p:nvSpPr>
        <p:spPr bwMode="auto">
          <a:xfrm>
            <a:off x="1676400" y="3657600"/>
            <a:ext cx="2286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8727" name="Line 7"/>
          <p:cNvSpPr>
            <a:spLocks noChangeShapeType="1"/>
          </p:cNvSpPr>
          <p:nvPr/>
        </p:nvSpPr>
        <p:spPr bwMode="auto">
          <a:xfrm>
            <a:off x="2057400" y="3657600"/>
            <a:ext cx="2286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8728" name="Line 8"/>
          <p:cNvSpPr>
            <a:spLocks noChangeShapeType="1"/>
          </p:cNvSpPr>
          <p:nvPr/>
        </p:nvSpPr>
        <p:spPr bwMode="auto">
          <a:xfrm>
            <a:off x="2438400" y="3657600"/>
            <a:ext cx="2286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8729" name="Line 9"/>
          <p:cNvSpPr>
            <a:spLocks noChangeShapeType="1"/>
          </p:cNvSpPr>
          <p:nvPr/>
        </p:nvSpPr>
        <p:spPr bwMode="auto">
          <a:xfrm>
            <a:off x="2819400" y="3657600"/>
            <a:ext cx="2286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8730" name="Line 10"/>
          <p:cNvSpPr>
            <a:spLocks noChangeShapeType="1"/>
          </p:cNvSpPr>
          <p:nvPr/>
        </p:nvSpPr>
        <p:spPr bwMode="auto">
          <a:xfrm>
            <a:off x="3200400" y="3657600"/>
            <a:ext cx="2286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8731" name="Line 11"/>
          <p:cNvSpPr>
            <a:spLocks noChangeShapeType="1"/>
          </p:cNvSpPr>
          <p:nvPr/>
        </p:nvSpPr>
        <p:spPr bwMode="auto">
          <a:xfrm>
            <a:off x="3581400" y="3657600"/>
            <a:ext cx="2286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8732" name="Line 12"/>
          <p:cNvSpPr>
            <a:spLocks noChangeShapeType="1"/>
          </p:cNvSpPr>
          <p:nvPr/>
        </p:nvSpPr>
        <p:spPr bwMode="auto">
          <a:xfrm>
            <a:off x="1295400" y="2286000"/>
            <a:ext cx="1066800" cy="1371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8733" name="Line 13"/>
          <p:cNvSpPr>
            <a:spLocks noChangeShapeType="1"/>
          </p:cNvSpPr>
          <p:nvPr/>
        </p:nvSpPr>
        <p:spPr bwMode="auto">
          <a:xfrm>
            <a:off x="2362200" y="2286000"/>
            <a:ext cx="0" cy="1371600"/>
          </a:xfrm>
          <a:prstGeom prst="line">
            <a:avLst/>
          </a:prstGeom>
          <a:noFill/>
          <a:ln w="28575">
            <a:solidFill>
              <a:schemeClr val="fol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8734" name="Arc 14"/>
          <p:cNvSpPr>
            <a:spLocks/>
          </p:cNvSpPr>
          <p:nvPr/>
        </p:nvSpPr>
        <p:spPr bwMode="auto">
          <a:xfrm rot="-2356889">
            <a:off x="2057400" y="2971800"/>
            <a:ext cx="328613" cy="381000"/>
          </a:xfrm>
          <a:custGeom>
            <a:avLst/>
            <a:gdLst>
              <a:gd name="T0" fmla="*/ 0 w 18587"/>
              <a:gd name="T1" fmla="*/ 0 h 21600"/>
              <a:gd name="T2" fmla="*/ 2147483647 w 18587"/>
              <a:gd name="T3" fmla="*/ 2147483647 h 21600"/>
              <a:gd name="T4" fmla="*/ 0 w 18587"/>
              <a:gd name="T5" fmla="*/ 2147483647 h 21600"/>
              <a:gd name="T6" fmla="*/ 0 60000 65536"/>
              <a:gd name="T7" fmla="*/ 0 60000 65536"/>
              <a:gd name="T8" fmla="*/ 0 60000 65536"/>
              <a:gd name="T9" fmla="*/ 0 w 18587"/>
              <a:gd name="T10" fmla="*/ 0 h 21600"/>
              <a:gd name="T11" fmla="*/ 18587 w 1858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587" h="21600" fill="none" extrusionOk="0">
                <a:moveTo>
                  <a:pt x="-1" y="0"/>
                </a:moveTo>
                <a:cubicBezTo>
                  <a:pt x="7632" y="0"/>
                  <a:pt x="14698" y="4028"/>
                  <a:pt x="18586" y="10596"/>
                </a:cubicBezTo>
              </a:path>
              <a:path w="18587" h="21600" stroke="0" extrusionOk="0">
                <a:moveTo>
                  <a:pt x="-1" y="0"/>
                </a:moveTo>
                <a:cubicBezTo>
                  <a:pt x="7632" y="0"/>
                  <a:pt x="14698" y="4028"/>
                  <a:pt x="18586" y="10596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8736" name="Text Box 16"/>
          <p:cNvSpPr txBox="1">
            <a:spLocks noChangeArrowheads="1"/>
          </p:cNvSpPr>
          <p:nvPr/>
        </p:nvSpPr>
        <p:spPr bwMode="auto">
          <a:xfrm>
            <a:off x="1905000" y="2438400"/>
            <a:ext cx="99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chemeClr val="hlink"/>
                </a:solidFill>
                <a:sym typeface="Symbol" pitchFamily="18" charset="2"/>
              </a:rPr>
              <a:t></a:t>
            </a:r>
          </a:p>
        </p:txBody>
      </p:sp>
      <p:sp>
        <p:nvSpPr>
          <p:cNvPr id="158737" name="Text Box 17"/>
          <p:cNvSpPr txBox="1">
            <a:spLocks noChangeArrowheads="1"/>
          </p:cNvSpPr>
          <p:nvPr/>
        </p:nvSpPr>
        <p:spPr bwMode="auto">
          <a:xfrm>
            <a:off x="5029200" y="1828800"/>
            <a:ext cx="41148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-угол падения, </a:t>
            </a:r>
          </a:p>
          <a:p>
            <a:pPr>
              <a:spcBef>
                <a:spcPct val="50000"/>
              </a:spcBef>
            </a:pPr>
            <a:r>
              <a:rPr lang="ru-RU"/>
              <a:t>угол между падающим лучом и перпендикуляром</a:t>
            </a:r>
          </a:p>
        </p:txBody>
      </p:sp>
      <p:sp>
        <p:nvSpPr>
          <p:cNvPr id="158738" name="Line 18"/>
          <p:cNvSpPr>
            <a:spLocks noChangeShapeType="1"/>
          </p:cNvSpPr>
          <p:nvPr/>
        </p:nvSpPr>
        <p:spPr bwMode="auto">
          <a:xfrm flipV="1">
            <a:off x="2362200" y="2362200"/>
            <a:ext cx="1143000" cy="1219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8739" name="Arc 19"/>
          <p:cNvSpPr>
            <a:spLocks/>
          </p:cNvSpPr>
          <p:nvPr/>
        </p:nvSpPr>
        <p:spPr bwMode="auto">
          <a:xfrm>
            <a:off x="2438400" y="2895600"/>
            <a:ext cx="304800" cy="2286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8740" name="Text Box 20"/>
          <p:cNvSpPr txBox="1">
            <a:spLocks noChangeArrowheads="1"/>
          </p:cNvSpPr>
          <p:nvPr/>
        </p:nvSpPr>
        <p:spPr bwMode="auto">
          <a:xfrm>
            <a:off x="2514600" y="2438400"/>
            <a:ext cx="91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3200" i="1">
                <a:solidFill>
                  <a:schemeClr val="hlink"/>
                </a:solidFill>
                <a:latin typeface="Algerian" pitchFamily="82" charset="0"/>
              </a:rPr>
              <a:t>γ</a:t>
            </a:r>
          </a:p>
        </p:txBody>
      </p:sp>
      <p:sp>
        <p:nvSpPr>
          <p:cNvPr id="158741" name="Text Box 21"/>
          <p:cNvSpPr txBox="1">
            <a:spLocks noChangeArrowheads="1"/>
          </p:cNvSpPr>
          <p:nvPr/>
        </p:nvSpPr>
        <p:spPr bwMode="auto">
          <a:xfrm>
            <a:off x="4648200" y="2895600"/>
            <a:ext cx="91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3200" i="1">
                <a:solidFill>
                  <a:schemeClr val="hlink"/>
                </a:solidFill>
                <a:latin typeface="Algerian" pitchFamily="82" charset="0"/>
              </a:rPr>
              <a:t>γ</a:t>
            </a:r>
          </a:p>
        </p:txBody>
      </p:sp>
      <p:sp>
        <p:nvSpPr>
          <p:cNvPr id="158742" name="Text Box 22"/>
          <p:cNvSpPr txBox="1">
            <a:spLocks noChangeArrowheads="1"/>
          </p:cNvSpPr>
          <p:nvPr/>
        </p:nvSpPr>
        <p:spPr bwMode="auto">
          <a:xfrm>
            <a:off x="4876800" y="3048000"/>
            <a:ext cx="35052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-угол отражения, </a:t>
            </a:r>
          </a:p>
          <a:p>
            <a:pPr>
              <a:spcBef>
                <a:spcPct val="50000"/>
              </a:spcBef>
            </a:pPr>
            <a:r>
              <a:rPr lang="ru-RU"/>
              <a:t>угол между отражённым лучом и перпендикуляром</a:t>
            </a:r>
          </a:p>
        </p:txBody>
      </p:sp>
      <p:sp>
        <p:nvSpPr>
          <p:cNvPr id="158743" name="Text Box 23"/>
          <p:cNvSpPr txBox="1">
            <a:spLocks noChangeArrowheads="1"/>
          </p:cNvSpPr>
          <p:nvPr/>
        </p:nvSpPr>
        <p:spPr bwMode="auto">
          <a:xfrm>
            <a:off x="381000" y="4419600"/>
            <a:ext cx="8001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bg1">
                    <a:lumMod val="20000"/>
                    <a:lumOff val="80000"/>
                  </a:schemeClr>
                </a:solidFill>
              </a:rPr>
              <a:t>3)Закон отражения:</a:t>
            </a:r>
          </a:p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Падающий луч, отражённый луч и перпендикуляр, восстановленный в точке падения лежат в одной плоскости. Угол падения равен углу отражения.</a:t>
            </a:r>
          </a:p>
        </p:txBody>
      </p:sp>
      <p:sp>
        <p:nvSpPr>
          <p:cNvPr id="158744" name="Text Box 24"/>
          <p:cNvSpPr txBox="1">
            <a:spLocks noChangeArrowheads="1"/>
          </p:cNvSpPr>
          <p:nvPr/>
        </p:nvSpPr>
        <p:spPr bwMode="auto">
          <a:xfrm>
            <a:off x="4724400" y="16764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chemeClr val="hlink"/>
                </a:solidFill>
                <a:sym typeface="Symbol" pitchFamily="18" charset="2"/>
              </a:rPr>
              <a:t></a:t>
            </a:r>
          </a:p>
        </p:txBody>
      </p:sp>
      <p:sp>
        <p:nvSpPr>
          <p:cNvPr id="158746" name="Rectangle 26"/>
          <p:cNvSpPr>
            <a:spLocks noChangeArrowheads="1"/>
          </p:cNvSpPr>
          <p:nvPr/>
        </p:nvSpPr>
        <p:spPr bwMode="auto">
          <a:xfrm>
            <a:off x="3581400" y="5943600"/>
            <a:ext cx="15240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8747" name="Text Box 27"/>
          <p:cNvSpPr txBox="1">
            <a:spLocks noChangeArrowheads="1"/>
          </p:cNvSpPr>
          <p:nvPr/>
        </p:nvSpPr>
        <p:spPr bwMode="auto">
          <a:xfrm>
            <a:off x="3657600" y="59436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chemeClr val="hlink"/>
                </a:solidFill>
                <a:sym typeface="Symbol" pitchFamily="18" charset="2"/>
              </a:rPr>
              <a:t> </a:t>
            </a:r>
            <a:r>
              <a:rPr lang="ru-RU" sz="2400" b="0">
                <a:solidFill>
                  <a:schemeClr val="hlink"/>
                </a:solidFill>
                <a:sym typeface="Symbol" pitchFamily="18" charset="2"/>
              </a:rPr>
              <a:t>=</a:t>
            </a:r>
          </a:p>
        </p:txBody>
      </p:sp>
      <p:sp>
        <p:nvSpPr>
          <p:cNvPr id="158748" name="Text Box 28"/>
          <p:cNvSpPr txBox="1">
            <a:spLocks noChangeArrowheads="1"/>
          </p:cNvSpPr>
          <p:nvPr/>
        </p:nvSpPr>
        <p:spPr bwMode="auto">
          <a:xfrm>
            <a:off x="4267200" y="5943600"/>
            <a:ext cx="91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i="1">
                <a:solidFill>
                  <a:schemeClr val="hlink"/>
                </a:solidFill>
                <a:latin typeface="Algerian" pitchFamily="82" charset="0"/>
              </a:rPr>
              <a:t> </a:t>
            </a:r>
            <a:r>
              <a:rPr lang="el-GR" sz="3200" i="1">
                <a:solidFill>
                  <a:schemeClr val="hlink"/>
                </a:solidFill>
                <a:latin typeface="Algerian" pitchFamily="82" charset="0"/>
              </a:rPr>
              <a:t>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5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5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58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5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58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15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158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0"/>
                                        <p:tgtEl>
                                          <p:spTgt spid="158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58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58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58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58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58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58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000"/>
                                        <p:tgtEl>
                                          <p:spTgt spid="158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2000"/>
                                        <p:tgtEl>
                                          <p:spTgt spid="1587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000"/>
                                        <p:tgtEl>
                                          <p:spTgt spid="158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0"/>
                                        <p:tgtEl>
                                          <p:spTgt spid="158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58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58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58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58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58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58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0"/>
                                        <p:tgtEl>
                                          <p:spTgt spid="158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2000"/>
                                        <p:tgtEl>
                                          <p:spTgt spid="158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2000"/>
                                        <p:tgtEl>
                                          <p:spTgt spid="158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58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58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158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158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158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158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158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158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58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4" grpId="0" animBg="1"/>
      <p:bldP spid="158725" grpId="0" animBg="1"/>
      <p:bldP spid="158726" grpId="0" animBg="1"/>
      <p:bldP spid="158727" grpId="0" animBg="1"/>
      <p:bldP spid="158728" grpId="0" animBg="1"/>
      <p:bldP spid="158729" grpId="0" animBg="1"/>
      <p:bldP spid="158730" grpId="0" animBg="1"/>
      <p:bldP spid="158731" grpId="0" animBg="1"/>
      <p:bldP spid="158732" grpId="0" animBg="1"/>
      <p:bldP spid="158733" grpId="0" animBg="1"/>
      <p:bldP spid="158734" grpId="0" animBg="1"/>
      <p:bldP spid="158736" grpId="0"/>
      <p:bldP spid="158738" grpId="0" animBg="1"/>
      <p:bldP spid="158739" grpId="0" animBg="1"/>
      <p:bldP spid="158740" grpId="0"/>
      <p:bldP spid="158743" grpId="0"/>
      <p:bldP spid="158744" grpId="0"/>
      <p:bldP spid="158746" grpId="0" animBg="1"/>
      <p:bldP spid="158747" grpId="0"/>
      <p:bldP spid="1587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56737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Times New Roman" pitchFamily="18" charset="0"/>
              <a:buAutoNum type="arabicParenR"/>
            </a:pPr>
            <a:endParaRPr lang="ru-RU" sz="1800" b="1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Times New Roman" pitchFamily="18" charset="0"/>
              <a:buAutoNum type="arabicParenR"/>
            </a:pPr>
            <a:r>
              <a:rPr lang="ru-RU" sz="1600" b="1" dirty="0" smtClean="0">
                <a:latin typeface="Arial" charset="0"/>
              </a:rPr>
              <a:t>При каком положении плоского зеркала шар, катящийся</a:t>
            </a:r>
            <a:r>
              <a:rPr lang="en-US" sz="1600" b="1" dirty="0" smtClean="0">
                <a:latin typeface="Arial" charset="0"/>
              </a:rPr>
              <a:t> </a:t>
            </a:r>
            <a:r>
              <a:rPr lang="ru-RU" sz="1600" b="1" dirty="0" smtClean="0">
                <a:latin typeface="Arial" charset="0"/>
              </a:rPr>
              <a:t>прямолинейно по поверхности стола, будет казаться в зеркале</a:t>
            </a:r>
            <a:r>
              <a:rPr lang="en-US" sz="1600" b="1" dirty="0" smtClean="0">
                <a:latin typeface="Arial" charset="0"/>
              </a:rPr>
              <a:t> </a:t>
            </a:r>
            <a:r>
              <a:rPr lang="ru-RU" sz="1600" b="1" dirty="0" smtClean="0">
                <a:latin typeface="Arial" charset="0"/>
              </a:rPr>
              <a:t>поднимающимся вертикально вверх? 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AutoNum type="arabicParenR"/>
            </a:pPr>
            <a:endParaRPr lang="ru-RU" sz="1600" b="1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Times New Roman" pitchFamily="18" charset="0"/>
              <a:buAutoNum type="arabicParenR"/>
            </a:pPr>
            <a:r>
              <a:rPr lang="ru-RU" sz="1600" b="1" dirty="0" smtClean="0">
                <a:latin typeface="Arial" charset="0"/>
              </a:rPr>
              <a:t>Можно ли в воде глубокого колодца увидеть отражение</a:t>
            </a:r>
            <a:r>
              <a:rPr lang="en-US" sz="1600" b="1" dirty="0" smtClean="0">
                <a:latin typeface="Arial" charset="0"/>
              </a:rPr>
              <a:t> </a:t>
            </a:r>
            <a:r>
              <a:rPr lang="ru-RU" sz="1600" b="1" dirty="0" smtClean="0">
                <a:latin typeface="Arial" charset="0"/>
              </a:rPr>
              <a:t>Солнца? 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AutoNum type="arabicParenR"/>
            </a:pPr>
            <a:endParaRPr lang="ru-RU" sz="1600" b="1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Times New Roman" pitchFamily="18" charset="0"/>
              <a:buAutoNum type="arabicParenR"/>
            </a:pPr>
            <a:r>
              <a:rPr lang="ru-RU" sz="1600" b="1" dirty="0" smtClean="0">
                <a:latin typeface="Arial" charset="0"/>
              </a:rPr>
              <a:t>Для чего у вагонов трамвая, троллейбуса и автобуса справа</a:t>
            </a:r>
            <a:r>
              <a:rPr lang="en-US" sz="1600" b="1" dirty="0" smtClean="0">
                <a:latin typeface="Arial" charset="0"/>
              </a:rPr>
              <a:t> </a:t>
            </a:r>
            <a:r>
              <a:rPr lang="ru-RU" sz="1600" b="1" dirty="0" smtClean="0">
                <a:latin typeface="Arial" charset="0"/>
              </a:rPr>
              <a:t>и слева от водителя помещаются небольшие зеркала?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AutoNum type="arabicParenR"/>
            </a:pPr>
            <a:endParaRPr lang="ru-RU" sz="1600" b="1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Times New Roman" pitchFamily="18" charset="0"/>
              <a:buAutoNum type="arabicParenR"/>
            </a:pPr>
            <a:r>
              <a:rPr lang="ru-RU" sz="1600" b="1" dirty="0" smtClean="0">
                <a:latin typeface="Arial" charset="0"/>
              </a:rPr>
              <a:t>Как изменится расстояние между предметом и его изображением в плоском зеркале, если зеркало переместить в то место, где</a:t>
            </a:r>
            <a:r>
              <a:rPr lang="en-US" sz="1600" b="1" dirty="0" smtClean="0">
                <a:latin typeface="Arial" charset="0"/>
              </a:rPr>
              <a:t> </a:t>
            </a:r>
            <a:r>
              <a:rPr lang="ru-RU" sz="1600" b="1" dirty="0" smtClean="0">
                <a:latin typeface="Arial" charset="0"/>
              </a:rPr>
              <a:t>было изображение? 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AutoNum type="arabicParenR"/>
            </a:pPr>
            <a:endParaRPr lang="ru-RU" sz="1600" b="1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Times New Roman" pitchFamily="18" charset="0"/>
              <a:buAutoNum type="arabicParenR"/>
            </a:pPr>
            <a:r>
              <a:rPr lang="ru-RU" sz="1600" b="1" dirty="0" smtClean="0">
                <a:latin typeface="Arial" charset="0"/>
              </a:rPr>
              <a:t>Почему розыски подводных лодок или больших косяков рыбы удобно производить с самолета?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AutoNum type="arabicParenR"/>
            </a:pPr>
            <a:endParaRPr lang="ru-RU" sz="1600" b="1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Times New Roman" pitchFamily="18" charset="0"/>
              <a:buAutoNum type="arabicParenR"/>
            </a:pPr>
            <a:r>
              <a:rPr lang="ru-RU" sz="1600" b="1" dirty="0" smtClean="0">
                <a:latin typeface="Arial" charset="0"/>
              </a:rPr>
              <a:t>Зимой, когда земля покрыта снегом, лунные ночи бывают светлее, чем летом. Почему?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AutoNum type="arabicParenR"/>
            </a:pPr>
            <a:endParaRPr lang="ru-RU" sz="1600" b="1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Times New Roman" pitchFamily="18" charset="0"/>
              <a:buAutoNum type="arabicParenR"/>
            </a:pPr>
            <a:r>
              <a:rPr lang="ru-RU" sz="1600" b="1" dirty="0" smtClean="0">
                <a:latin typeface="Arial" charset="0"/>
              </a:rPr>
              <a:t>Неровности дороги днем видны хуже, чем ночью при освещении дороги фарами автомобиля. Почему?</a:t>
            </a:r>
            <a:r>
              <a:rPr lang="ru-RU" sz="1600" dirty="0" smtClean="0">
                <a:latin typeface="Arial" charset="0"/>
              </a:rPr>
              <a:t> 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AutoNum type="arabicParenR"/>
            </a:pPr>
            <a:endParaRPr lang="ru-RU" sz="1600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Times New Roman" pitchFamily="18" charset="0"/>
              <a:buAutoNum type="arabicParenR"/>
            </a:pPr>
            <a:endParaRPr lang="ru-RU" sz="1600" b="1" dirty="0" smtClean="0"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2600" y="762000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>
                    <a:lumMod val="50000"/>
                  </a:schemeClr>
                </a:solidFill>
              </a:rPr>
              <a:t>Подумай и ответь:</a:t>
            </a:r>
            <a:endParaRPr lang="ru-RU" sz="3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0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0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08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08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08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08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609600" y="2514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1" hangingPunct="1"/>
            <a:r>
              <a:rPr lang="ru-RU" sz="4000" b="0" dirty="0" smtClean="0">
                <a:solidFill>
                  <a:schemeClr val="hlink"/>
                </a:solidFill>
                <a:latin typeface="Times New Roman" pitchFamily="18" charset="0"/>
              </a:rPr>
              <a:t>Где применяют  явление отражения?</a:t>
            </a:r>
            <a:endParaRPr lang="ru-RU" sz="4000" b="0" dirty="0">
              <a:solidFill>
                <a:schemeClr val="hlink"/>
              </a:solidFill>
              <a:latin typeface="Times New Roman" pitchFamily="18" charset="0"/>
            </a:endParaRPr>
          </a:p>
        </p:txBody>
      </p:sp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4038600"/>
            <a:ext cx="4038600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838200"/>
            <a:ext cx="4038600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4038600"/>
            <a:ext cx="4191000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838200"/>
            <a:ext cx="4038600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Какое изображение дают выпуклые и вогнутые зеркала?</a:t>
            </a:r>
          </a:p>
        </p:txBody>
      </p:sp>
      <p:pic>
        <p:nvPicPr>
          <p:cNvPr id="159749" name="Picture 5" descr="Отражение предметов в  выпукломзеркал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362200"/>
            <a:ext cx="4038600" cy="3028950"/>
          </a:xfrm>
          <a:noFill/>
        </p:spPr>
      </p:pic>
      <p:pic>
        <p:nvPicPr>
          <p:cNvPr id="159751" name="Picture 7" descr="Отражение предметов в вогнутом зеркале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24400" y="2362200"/>
            <a:ext cx="4038600" cy="30289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5" descr="рад Н Зеланд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457200"/>
            <a:ext cx="3970338" cy="2895600"/>
          </a:xfrm>
          <a:noFill/>
        </p:spPr>
      </p:pic>
      <p:pic>
        <p:nvPicPr>
          <p:cNvPr id="5" name="Picture 7" descr="радуг Онтарио Ниагар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3657600"/>
            <a:ext cx="3733800" cy="280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utrennie_zaboty1311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543300"/>
            <a:ext cx="41052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раду Перу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4400" y="533400"/>
            <a:ext cx="3810000" cy="285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24400" y="381000"/>
            <a:ext cx="4191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066800" y="2438400"/>
            <a:ext cx="28194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dirty="0">
                <a:solidFill>
                  <a:schemeClr val="bg1">
                    <a:lumMod val="20000"/>
                    <a:lumOff val="80000"/>
                  </a:schemeClr>
                </a:solidFill>
              </a:rPr>
              <a:t>радуга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7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800" name="Picture 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685800"/>
            <a:ext cx="4010025" cy="2819400"/>
          </a:xfrm>
          <a:noFill/>
        </p:spPr>
      </p:pic>
      <p:pic>
        <p:nvPicPr>
          <p:cNvPr id="33801" name="Picture 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24400" y="685800"/>
            <a:ext cx="3810000" cy="2857500"/>
          </a:xfrm>
          <a:noFill/>
        </p:spPr>
      </p:pic>
      <p:pic>
        <p:nvPicPr>
          <p:cNvPr id="15" name="Picture 5" descr="is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381000" y="3657600"/>
            <a:ext cx="3886200" cy="2971800"/>
          </a:xfrm>
          <a:noFill/>
        </p:spPr>
      </p:pic>
      <p:pic>
        <p:nvPicPr>
          <p:cNvPr id="17" name="Picture 5" descr="is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4724400" y="3581400"/>
            <a:ext cx="3886200" cy="3016250"/>
          </a:xfrm>
          <a:noFill/>
        </p:spPr>
      </p:pic>
      <p:sp>
        <p:nvSpPr>
          <p:cNvPr id="27655" name="Text Box 6"/>
          <p:cNvSpPr txBox="1">
            <a:spLocks noChangeArrowheads="1"/>
          </p:cNvSpPr>
          <p:nvPr/>
        </p:nvSpPr>
        <p:spPr bwMode="auto">
          <a:xfrm>
            <a:off x="1066800" y="6248400"/>
            <a:ext cx="777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ru-RU" b="0"/>
          </a:p>
        </p:txBody>
      </p:sp>
      <p:pic>
        <p:nvPicPr>
          <p:cNvPr id="33802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8200" y="685800"/>
            <a:ext cx="397668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38200" y="838200"/>
            <a:ext cx="28194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гало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295400"/>
            <a:ext cx="7696200" cy="2057400"/>
          </a:xfrm>
        </p:spPr>
        <p:txBody>
          <a:bodyPr/>
          <a:lstStyle/>
          <a:p>
            <a:pPr algn="ctr" eaLnBrk="1" hangingPunct="1"/>
            <a:r>
              <a:rPr lang="ru-RU" sz="6600" smtClean="0"/>
              <a:t>Этот удивительный свет!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4495800"/>
            <a:ext cx="7696200" cy="2057400"/>
          </a:xfrm>
        </p:spPr>
        <p:txBody>
          <a:bodyPr/>
          <a:lstStyle/>
          <a:p>
            <a:pPr eaLnBrk="1" hangingPunct="1"/>
            <a:r>
              <a:rPr lang="ru-RU" sz="4400" smtClean="0"/>
              <a:t>Что такое свет?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2" grpId="1"/>
      <p:bldP spid="6144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5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638800"/>
          </a:xfrm>
          <a:noFill/>
        </p:spPr>
      </p:pic>
      <p:sp>
        <p:nvSpPr>
          <p:cNvPr id="91143" name="WordArt 7"/>
          <p:cNvSpPr>
            <a:spLocks noChangeArrowheads="1" noChangeShapeType="1" noTextEdit="1"/>
          </p:cNvSpPr>
          <p:nvPr/>
        </p:nvSpPr>
        <p:spPr bwMode="auto">
          <a:xfrm>
            <a:off x="609600" y="1905000"/>
            <a:ext cx="7848600" cy="3810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мираж</a:t>
            </a:r>
          </a:p>
        </p:txBody>
      </p:sp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0" y="5988050"/>
            <a:ext cx="91440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/>
              <a:t>Граждане бельгийского города Вервье 18 июля 1815 года, в день битвы при Ватерлоо (тогда Наполеон потерпел поражение) видели в небе вооруженных людей. Было даже заметно, что у одной пушки сломано колесо! И это при том, что битва происходила в 105 километрах от Вервье. </a:t>
            </a:r>
            <a:br>
              <a:rPr lang="ru-RU" sz="1400"/>
            </a:br>
            <a:r>
              <a:rPr lang="ru-RU" sz="1400"/>
              <a:t/>
            </a:r>
            <a:br>
              <a:rPr lang="ru-RU" sz="1400"/>
            </a:br>
            <a:endParaRPr lang="ru-RU" sz="1400"/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0" y="5788025"/>
            <a:ext cx="91440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Видения наблюдали как отдельные люди, так и большие группы очевидцев. К примеру, в 1860 году парижане смогли полюбоваться невероятной картиной Парижа, висевшего в воздухе "вверх ногами". </a:t>
            </a:r>
            <a:br>
              <a:rPr lang="ru-RU" sz="1600"/>
            </a:br>
            <a:endParaRPr lang="ru-RU" sz="1600"/>
          </a:p>
        </p:txBody>
      </p:sp>
      <p:sp>
        <p:nvSpPr>
          <p:cNvPr id="91146" name="Text Box 10"/>
          <p:cNvSpPr txBox="1">
            <a:spLocks noChangeArrowheads="1"/>
          </p:cNvSpPr>
          <p:nvPr/>
        </p:nvSpPr>
        <p:spPr bwMode="auto">
          <a:xfrm>
            <a:off x="0" y="5543550"/>
            <a:ext cx="93726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Миражи были зафиксированы не только над поверхностью земли, но также над поверхностью океанов. Чарльз Линдберг, известный американский летчик, в 1927 году совершил первый в истории перелет через Атлантический океан. По рассказам пилота, в двухстах милях от Ирландии он видел землю: холмы и деревья. Видение не исчезало несколько минут</a:t>
            </a:r>
          </a:p>
        </p:txBody>
      </p:sp>
      <p:sp>
        <p:nvSpPr>
          <p:cNvPr id="91148" name="Text Box 12"/>
          <p:cNvSpPr txBox="1">
            <a:spLocks noChangeArrowheads="1"/>
          </p:cNvSpPr>
          <p:nvPr/>
        </p:nvSpPr>
        <p:spPr bwMode="auto">
          <a:xfrm>
            <a:off x="0" y="5543550"/>
            <a:ext cx="91440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Изображения миражей наблюдаются не только с самолетов, но даже из космоса! Советский космонавт Георгий Гречко сфотографировал с борта космического корабля "Салют" льдину, которая висела в воздухе выше облаков. </a:t>
            </a:r>
            <a:br>
              <a:rPr lang="ru-RU" sz="1600"/>
            </a:br>
            <a:r>
              <a:rPr lang="ru-RU" sz="1600"/>
              <a:t/>
            </a:r>
            <a:br>
              <a:rPr lang="ru-RU" sz="1600"/>
            </a:br>
            <a:endParaRPr lang="ru-RU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91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0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3" grpId="0" animBg="1"/>
      <p:bldP spid="91143" grpId="1" animBg="1"/>
      <p:bldP spid="91144" grpId="0" build="allAtOnce"/>
      <p:bldP spid="91145" grpId="0"/>
      <p:bldP spid="91145" grpId="1"/>
      <p:bldP spid="91146" grpId="0"/>
      <p:bldP spid="91146" grpId="1"/>
      <p:bldP spid="911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" y="1447800"/>
            <a:ext cx="8305800" cy="2057400"/>
          </a:xfrm>
          <a:noFill/>
        </p:spPr>
      </p:pic>
      <p:pic>
        <p:nvPicPr>
          <p:cNvPr id="38917" name="Picture 17" descr="foto080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962400"/>
            <a:ext cx="5297488" cy="2514600"/>
          </a:xfrm>
          <a:noFill/>
        </p:spPr>
      </p:pic>
      <p:sp>
        <p:nvSpPr>
          <p:cNvPr id="29700" name="Text Box 6"/>
          <p:cNvSpPr txBox="1">
            <a:spLocks noChangeArrowheads="1"/>
          </p:cNvSpPr>
          <p:nvPr/>
        </p:nvSpPr>
        <p:spPr bwMode="auto">
          <a:xfrm>
            <a:off x="304800" y="381000"/>
            <a:ext cx="845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0">
                <a:solidFill>
                  <a:schemeClr val="folHlink"/>
                </a:solidFill>
              </a:rPr>
              <a:t>Верхний мираж</a:t>
            </a:r>
          </a:p>
        </p:txBody>
      </p:sp>
      <p:sp>
        <p:nvSpPr>
          <p:cNvPr id="29701" name="Text Box 7"/>
          <p:cNvSpPr txBox="1">
            <a:spLocks noChangeArrowheads="1"/>
          </p:cNvSpPr>
          <p:nvPr/>
        </p:nvSpPr>
        <p:spPr bwMode="auto">
          <a:xfrm>
            <a:off x="1447800" y="5257800"/>
            <a:ext cx="723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0"/>
          </a:p>
        </p:txBody>
      </p:sp>
      <p:pic>
        <p:nvPicPr>
          <p:cNvPr id="6" name="Picture 5" descr="2"/>
          <p:cNvPicPr>
            <a:picLocks noChangeAspect="1" noChangeArrowheads="1"/>
          </p:cNvPicPr>
          <p:nvPr/>
        </p:nvPicPr>
        <p:blipFill>
          <a:blip r:embed="rId4"/>
          <a:srcRect r="3685" b="4636"/>
          <a:stretch>
            <a:fillRect/>
          </a:stretch>
        </p:blipFill>
        <p:spPr bwMode="auto">
          <a:xfrm>
            <a:off x="5257800" y="3962400"/>
            <a:ext cx="3733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6" descr="foto080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34925" y="2667000"/>
            <a:ext cx="9178925" cy="4191000"/>
          </a:xfrm>
          <a:solidFill>
            <a:schemeClr val="bg1"/>
          </a:solidFill>
        </p:spPr>
      </p:pic>
      <p:sp>
        <p:nvSpPr>
          <p:cNvPr id="30723" name="WordArt 8"/>
          <p:cNvSpPr>
            <a:spLocks noChangeArrowheads="1" noChangeShapeType="1" noTextEdit="1"/>
          </p:cNvSpPr>
          <p:nvPr/>
        </p:nvSpPr>
        <p:spPr bwMode="auto">
          <a:xfrm>
            <a:off x="381000" y="5715000"/>
            <a:ext cx="82296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нижний мираж</a:t>
            </a:r>
          </a:p>
        </p:txBody>
      </p:sp>
      <p:sp>
        <p:nvSpPr>
          <p:cNvPr id="130059" name="Line 11"/>
          <p:cNvSpPr>
            <a:spLocks noChangeShapeType="1"/>
          </p:cNvSpPr>
          <p:nvPr/>
        </p:nvSpPr>
        <p:spPr bwMode="auto">
          <a:xfrm>
            <a:off x="2133600" y="4038600"/>
            <a:ext cx="6705600" cy="1143000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"/>
            <a:round/>
            <a:headEnd type="triangle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0058" name="Arc 10"/>
          <p:cNvSpPr>
            <a:spLocks/>
          </p:cNvSpPr>
          <p:nvPr/>
        </p:nvSpPr>
        <p:spPr bwMode="auto">
          <a:xfrm flipV="1">
            <a:off x="2209800" y="2895600"/>
            <a:ext cx="6324600" cy="1143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33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/>
          <a:srcRect t="-826"/>
          <a:stretch>
            <a:fillRect/>
          </a:stretch>
        </p:blipFill>
        <p:spPr bwMode="auto">
          <a:xfrm>
            <a:off x="0" y="0"/>
            <a:ext cx="4572000" cy="300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0"/>
            <a:ext cx="4572000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0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30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9" grpId="0" animBg="1"/>
      <p:bldP spid="1300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685800"/>
            <a:ext cx="9144000" cy="6172200"/>
          </a:xfrm>
          <a:noFill/>
        </p:spPr>
      </p:pic>
      <p:pic>
        <p:nvPicPr>
          <p:cNvPr id="36869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387975" y="4191000"/>
            <a:ext cx="3756025" cy="2074863"/>
          </a:xfrm>
          <a:noFill/>
        </p:spPr>
      </p:pic>
      <p:sp>
        <p:nvSpPr>
          <p:cNvPr id="36867" name="Текст 4"/>
          <p:cNvSpPr>
            <a:spLocks noGrp="1"/>
          </p:cNvSpPr>
          <p:nvPr>
            <p:ph type="body" sz="half" idx="3"/>
          </p:nvPr>
        </p:nvSpPr>
        <p:spPr>
          <a:xfrm>
            <a:off x="-533400" y="4876800"/>
            <a:ext cx="6096000" cy="1981200"/>
          </a:xfrm>
        </p:spPr>
        <p:txBody>
          <a:bodyPr/>
          <a:lstStyle/>
          <a:p>
            <a:r>
              <a:rPr lang="ru-RU" sz="1600" b="1" dirty="0" smtClean="0"/>
              <a:t>8 мая 2006 года тысячи туристов и местных жителей наблюдали мираж, который длился в течение четырех часов в </a:t>
            </a:r>
            <a:r>
              <a:rPr lang="ru-RU" sz="1600" b="1" dirty="0" err="1" smtClean="0"/>
              <a:t>Penglai</a:t>
            </a:r>
            <a:r>
              <a:rPr lang="ru-RU" sz="1600" b="1" dirty="0" smtClean="0"/>
              <a:t> у восточного побережья Китая. Туманы создали изображение города, с современными высотными зданиями, широкими городскими улицами и шумными автомобилями.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86200"/>
            <a:ext cx="9144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Rectangle 5"/>
          <p:cNvSpPr>
            <a:spLocks noGrp="1" noChangeArrowheads="1"/>
          </p:cNvSpPr>
          <p:nvPr>
            <p:ph type="title"/>
          </p:nvPr>
        </p:nvSpPr>
        <p:spPr>
          <a:xfrm>
            <a:off x="-914400" y="19812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dirty="0" smtClean="0">
                <a:solidFill>
                  <a:schemeClr val="folHlink"/>
                </a:solidFill>
              </a:rPr>
              <a:t>Преломление в воде</a:t>
            </a:r>
          </a:p>
        </p:txBody>
      </p:sp>
      <p:sp>
        <p:nvSpPr>
          <p:cNvPr id="32772" name="Rectangle 24"/>
          <p:cNvSpPr>
            <a:spLocks noChangeArrowheads="1"/>
          </p:cNvSpPr>
          <p:nvPr/>
        </p:nvSpPr>
        <p:spPr bwMode="auto">
          <a:xfrm>
            <a:off x="0" y="0"/>
            <a:ext cx="3048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3" name="Rectangle 25"/>
          <p:cNvSpPr>
            <a:spLocks noChangeArrowheads="1"/>
          </p:cNvSpPr>
          <p:nvPr/>
        </p:nvSpPr>
        <p:spPr bwMode="auto">
          <a:xfrm>
            <a:off x="8839200" y="533400"/>
            <a:ext cx="304800" cy="6324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874" name="Line 10"/>
          <p:cNvSpPr>
            <a:spLocks noChangeShapeType="1"/>
          </p:cNvSpPr>
          <p:nvPr/>
        </p:nvSpPr>
        <p:spPr bwMode="auto">
          <a:xfrm flipV="1">
            <a:off x="3048000" y="3886200"/>
            <a:ext cx="1295400" cy="1295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876" name="Line 12"/>
          <p:cNvSpPr>
            <a:spLocks noChangeShapeType="1"/>
          </p:cNvSpPr>
          <p:nvPr/>
        </p:nvSpPr>
        <p:spPr bwMode="auto">
          <a:xfrm flipV="1">
            <a:off x="2895600" y="3886200"/>
            <a:ext cx="1524000" cy="68580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899" name="Text Box 35"/>
          <p:cNvSpPr txBox="1">
            <a:spLocks noChangeArrowheads="1"/>
          </p:cNvSpPr>
          <p:nvPr/>
        </p:nvSpPr>
        <p:spPr bwMode="auto">
          <a:xfrm>
            <a:off x="4800600" y="4038600"/>
            <a:ext cx="3886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Из-за </a:t>
            </a:r>
            <a:r>
              <a:rPr lang="ru-RU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преломления </a:t>
            </a:r>
            <a:r>
              <a:rPr lang="ru-RU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предметы в воде нам видятся крупнее, находятся не там, где мы их видим, дно водоёмов выше.  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981200" y="3886200"/>
            <a:ext cx="5334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8" name="Овал 17"/>
          <p:cNvSpPr>
            <a:spLocks noChangeArrowheads="1"/>
          </p:cNvSpPr>
          <p:nvPr/>
        </p:nvSpPr>
        <p:spPr bwMode="auto">
          <a:xfrm>
            <a:off x="2667000" y="4953000"/>
            <a:ext cx="152400" cy="1524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Овал 18"/>
          <p:cNvSpPr>
            <a:spLocks noChangeArrowheads="1"/>
          </p:cNvSpPr>
          <p:nvPr/>
        </p:nvSpPr>
        <p:spPr bwMode="auto">
          <a:xfrm>
            <a:off x="2286000" y="4800600"/>
            <a:ext cx="152400" cy="1524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Овал 19"/>
          <p:cNvSpPr>
            <a:spLocks noChangeArrowheads="1"/>
          </p:cNvSpPr>
          <p:nvPr/>
        </p:nvSpPr>
        <p:spPr bwMode="auto">
          <a:xfrm>
            <a:off x="2362200" y="5181600"/>
            <a:ext cx="76200" cy="762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81000" y="533400"/>
            <a:ext cx="8229600" cy="1262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  <a:defRPr/>
            </a:pPr>
            <a:r>
              <a:rPr lang="ru-RU" sz="2400" b="0" dirty="0">
                <a:solidFill>
                  <a:schemeClr val="accent1">
                    <a:lumMod val="25000"/>
                  </a:schemeClr>
                </a:solidFill>
                <a:latin typeface="+mj-lt"/>
              </a:rPr>
              <a:t>Можете ли вы на глаз оценить глубину водоёма?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ru-RU" sz="2400" b="0" dirty="0">
                <a:solidFill>
                  <a:schemeClr val="accent1">
                    <a:lumMod val="25000"/>
                  </a:schemeClr>
                </a:solidFill>
                <a:latin typeface="+mj-lt"/>
              </a:rPr>
              <a:t>Почему рыбаки часто </a:t>
            </a:r>
            <a:r>
              <a:rPr lang="ru-RU" sz="2800" b="0" dirty="0">
                <a:solidFill>
                  <a:schemeClr val="accent1">
                    <a:lumMod val="25000"/>
                  </a:schemeClr>
                </a:solidFill>
                <a:latin typeface="+mj-lt"/>
              </a:rPr>
              <a:t>преувеличивают</a:t>
            </a:r>
            <a:r>
              <a:rPr lang="ru-RU" sz="2400" b="0" dirty="0">
                <a:solidFill>
                  <a:schemeClr val="accent1">
                    <a:lumMod val="25000"/>
                  </a:schemeClr>
                </a:solidFill>
                <a:latin typeface="+mj-lt"/>
              </a:rPr>
              <a:t> размеры пойманной рыбы?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609600" y="5715000"/>
            <a:ext cx="7620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Из рекомендации для начинающего подводного охотника : «Если стреляешь в рыбу сверху вниз, то целиться надо чуть ниже нее». Обоснуйте это правило. </a:t>
            </a:r>
          </a:p>
        </p:txBody>
      </p:sp>
      <p:pic>
        <p:nvPicPr>
          <p:cNvPr id="32783" name="Picture 20" descr="C:\Documents and Settings\Elena\Рабочий стол\открытый урок 2012(2)\d904ff6c860647250a81cf9480ea207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1905000"/>
            <a:ext cx="251777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884" name="Line 20"/>
          <p:cNvSpPr>
            <a:spLocks noChangeShapeType="1"/>
          </p:cNvSpPr>
          <p:nvPr/>
        </p:nvSpPr>
        <p:spPr bwMode="auto">
          <a:xfrm flipV="1">
            <a:off x="4419600" y="2590800"/>
            <a:ext cx="3352800" cy="1295400"/>
          </a:xfrm>
          <a:prstGeom prst="line">
            <a:avLst/>
          </a:prstGeom>
          <a:noFill/>
          <a:ln w="57150">
            <a:solidFill>
              <a:srgbClr val="FF33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875" name="Line 11"/>
          <p:cNvSpPr>
            <a:spLocks noChangeShapeType="1"/>
          </p:cNvSpPr>
          <p:nvPr/>
        </p:nvSpPr>
        <p:spPr bwMode="auto">
          <a:xfrm flipV="1">
            <a:off x="4343400" y="2590800"/>
            <a:ext cx="3429000" cy="1295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4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45087E-6 L 5.55112E-17 -0.13318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9.82659E-7 L -3.33333E-6 -0.14428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21387E-6 L 0.00417 -0.13873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9" presetClass="exit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16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164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000"/>
                                        <p:tgtEl>
                                          <p:spTgt spid="164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164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64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64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64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164874" grpId="0" animBg="1"/>
      <p:bldP spid="164876" grpId="0" animBg="1"/>
      <p:bldP spid="164899" grpId="0"/>
      <p:bldP spid="28" grpId="0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164884" grpId="0" animBg="1"/>
      <p:bldP spid="164875" grpId="0" animBg="1"/>
      <p:bldP spid="16487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95" name="Rectangle 19"/>
          <p:cNvSpPr>
            <a:spLocks noChangeArrowheads="1"/>
          </p:cNvSpPr>
          <p:nvPr/>
        </p:nvSpPr>
        <p:spPr bwMode="auto">
          <a:xfrm>
            <a:off x="838200" y="3200400"/>
            <a:ext cx="3124200" cy="1524000"/>
          </a:xfrm>
          <a:prstGeom prst="rect">
            <a:avLst/>
          </a:prstGeom>
          <a:solidFill>
            <a:srgbClr val="E1F4FF"/>
          </a:solidFill>
          <a:ln w="9525">
            <a:solidFill>
              <a:srgbClr val="CCEC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smtClean="0">
                <a:solidFill>
                  <a:schemeClr val="folHlink"/>
                </a:solidFill>
              </a:rPr>
              <a:t>Преломление света</a:t>
            </a:r>
            <a:r>
              <a:rPr lang="ru-RU" sz="2800" smtClean="0">
                <a:solidFill>
                  <a:schemeClr val="folHlink"/>
                </a:solidFill>
              </a:rPr>
              <a:t/>
            </a:r>
            <a:br>
              <a:rPr lang="ru-RU" sz="2800" smtClean="0">
                <a:solidFill>
                  <a:schemeClr val="folHlink"/>
                </a:solidFill>
              </a:rPr>
            </a:br>
            <a:r>
              <a:rPr lang="ru-RU" sz="2800" smtClean="0">
                <a:solidFill>
                  <a:schemeClr val="folHlink"/>
                </a:solidFill>
              </a:rPr>
              <a:t>Пусть луч света переходит из воздуха в стекло:</a:t>
            </a:r>
          </a:p>
        </p:txBody>
      </p:sp>
      <p:graphicFrame>
        <p:nvGraphicFramePr>
          <p:cNvPr id="126994" name="Object 18"/>
          <p:cNvGraphicFramePr>
            <a:graphicFrameLocks noChangeAspect="1"/>
          </p:cNvGraphicFramePr>
          <p:nvPr>
            <p:ph sz="half" idx="1"/>
          </p:nvPr>
        </p:nvGraphicFramePr>
        <p:xfrm>
          <a:off x="7391400" y="4724400"/>
          <a:ext cx="1550988" cy="1066800"/>
        </p:xfrm>
        <a:graphic>
          <a:graphicData uri="http://schemas.openxmlformats.org/presentationml/2006/ole">
            <p:oleObj spid="_x0000_s4098" name="Формула" r:id="rId3" imgW="609480" imgH="419040" progId="Equation.3">
              <p:embed/>
            </p:oleObj>
          </a:graphicData>
        </a:graphic>
      </p:graphicFrame>
      <p:sp>
        <p:nvSpPr>
          <p:cNvPr id="126992" name="Rectangle 16"/>
          <p:cNvSpPr>
            <a:spLocks noGrp="1" noChangeArrowheads="1"/>
          </p:cNvSpPr>
          <p:nvPr>
            <p:ph type="body" sz="half" idx="2"/>
          </p:nvPr>
        </p:nvSpPr>
        <p:spPr>
          <a:xfrm>
            <a:off x="4114800" y="1752600"/>
            <a:ext cx="5029200" cy="3276600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 smtClean="0">
                <a:solidFill>
                  <a:srgbClr val="FF0000"/>
                </a:solidFill>
                <a:sym typeface="Symbol" pitchFamily="18" charset="2"/>
              </a:rPr>
              <a:t>- </a:t>
            </a:r>
            <a:r>
              <a:rPr lang="ru-RU" sz="2400" smtClean="0">
                <a:solidFill>
                  <a:schemeClr val="folHlink"/>
                </a:solidFill>
                <a:sym typeface="Symbol" pitchFamily="18" charset="2"/>
              </a:rPr>
              <a:t>угол падения,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 smtClean="0">
                <a:solidFill>
                  <a:schemeClr val="folHlink"/>
                </a:solidFill>
                <a:sym typeface="Symbol" pitchFamily="18" charset="2"/>
              </a:rPr>
              <a:t>     угол между падающим лучом и перпендикуляром</a:t>
            </a:r>
            <a:endParaRPr lang="ru-RU" sz="2400" smtClean="0">
              <a:solidFill>
                <a:srgbClr val="FF0000"/>
              </a:solidFill>
              <a:sym typeface="Symbol" pitchFamily="18" charset="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l-GR" sz="2400" smtClean="0">
                <a:solidFill>
                  <a:srgbClr val="FF0000"/>
                </a:solidFill>
              </a:rPr>
              <a:t>β</a:t>
            </a:r>
            <a:r>
              <a:rPr lang="ru-RU" sz="2400" smtClean="0">
                <a:solidFill>
                  <a:srgbClr val="FF0000"/>
                </a:solidFill>
              </a:rPr>
              <a:t>- </a:t>
            </a:r>
            <a:r>
              <a:rPr lang="ru-RU" sz="2400" smtClean="0">
                <a:solidFill>
                  <a:schemeClr val="folHlink"/>
                </a:solidFill>
              </a:rPr>
              <a:t>угол преломления,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smtClean="0">
                <a:solidFill>
                  <a:schemeClr val="folHlink"/>
                </a:solidFill>
              </a:rPr>
              <a:t>     у</a:t>
            </a:r>
            <a:r>
              <a:rPr lang="ru-RU" sz="2400" smtClean="0">
                <a:solidFill>
                  <a:schemeClr val="folHlink"/>
                </a:solidFill>
                <a:sym typeface="Symbol" pitchFamily="18" charset="2"/>
              </a:rPr>
              <a:t>гол между преломлённым лучом и перпендикуляром</a:t>
            </a:r>
          </a:p>
          <a:p>
            <a:pPr eaLnBrk="1" hangingPunct="1">
              <a:buFont typeface="Wingdings" pitchFamily="2" charset="2"/>
              <a:buNone/>
            </a:pPr>
            <a:endParaRPr lang="ru-RU" sz="2400" smtClean="0">
              <a:solidFill>
                <a:schemeClr val="folHlink"/>
              </a:solidFill>
            </a:endParaRPr>
          </a:p>
        </p:txBody>
      </p:sp>
      <p:sp>
        <p:nvSpPr>
          <p:cNvPr id="4102" name="Text Box 4"/>
          <p:cNvSpPr txBox="1">
            <a:spLocks noChangeArrowheads="1"/>
          </p:cNvSpPr>
          <p:nvPr/>
        </p:nvSpPr>
        <p:spPr bwMode="auto">
          <a:xfrm>
            <a:off x="1066800" y="3352800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ru-RU" b="0">
              <a:latin typeface="Times New Roman" pitchFamily="18" charset="0"/>
            </a:endParaRPr>
          </a:p>
        </p:txBody>
      </p:sp>
      <p:sp>
        <p:nvSpPr>
          <p:cNvPr id="126981" name="Line 5"/>
          <p:cNvSpPr>
            <a:spLocks noChangeShapeType="1"/>
          </p:cNvSpPr>
          <p:nvPr/>
        </p:nvSpPr>
        <p:spPr bwMode="auto">
          <a:xfrm>
            <a:off x="838200" y="3200400"/>
            <a:ext cx="31242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6982" name="Line 6"/>
          <p:cNvSpPr>
            <a:spLocks noChangeShapeType="1"/>
          </p:cNvSpPr>
          <p:nvPr/>
        </p:nvSpPr>
        <p:spPr bwMode="auto">
          <a:xfrm>
            <a:off x="990600" y="2057400"/>
            <a:ext cx="1219200" cy="1143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6983" name="Line 7"/>
          <p:cNvSpPr>
            <a:spLocks noChangeShapeType="1"/>
          </p:cNvSpPr>
          <p:nvPr/>
        </p:nvSpPr>
        <p:spPr bwMode="auto">
          <a:xfrm>
            <a:off x="2209800" y="1981200"/>
            <a:ext cx="0" cy="266700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6984" name="Arc 8"/>
          <p:cNvSpPr>
            <a:spLocks/>
          </p:cNvSpPr>
          <p:nvPr/>
        </p:nvSpPr>
        <p:spPr bwMode="auto">
          <a:xfrm rot="-4068124">
            <a:off x="1874838" y="2565400"/>
            <a:ext cx="355600" cy="304800"/>
          </a:xfrm>
          <a:custGeom>
            <a:avLst/>
            <a:gdLst>
              <a:gd name="T0" fmla="*/ 0 w 20187"/>
              <a:gd name="T1" fmla="*/ 0 h 21600"/>
              <a:gd name="T2" fmla="*/ 2147483647 w 20187"/>
              <a:gd name="T3" fmla="*/ 2147483647 h 21600"/>
              <a:gd name="T4" fmla="*/ 0 w 20187"/>
              <a:gd name="T5" fmla="*/ 2147483647 h 21600"/>
              <a:gd name="T6" fmla="*/ 0 60000 65536"/>
              <a:gd name="T7" fmla="*/ 0 60000 65536"/>
              <a:gd name="T8" fmla="*/ 0 60000 65536"/>
              <a:gd name="T9" fmla="*/ 0 w 20187"/>
              <a:gd name="T10" fmla="*/ 0 h 21600"/>
              <a:gd name="T11" fmla="*/ 20187 w 2018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187" h="21600" fill="none" extrusionOk="0">
                <a:moveTo>
                  <a:pt x="-1" y="0"/>
                </a:moveTo>
                <a:cubicBezTo>
                  <a:pt x="8964" y="0"/>
                  <a:pt x="16997" y="5537"/>
                  <a:pt x="20186" y="13915"/>
                </a:cubicBezTo>
              </a:path>
              <a:path w="20187" h="21600" stroke="0" extrusionOk="0">
                <a:moveTo>
                  <a:pt x="-1" y="0"/>
                </a:moveTo>
                <a:cubicBezTo>
                  <a:pt x="8964" y="0"/>
                  <a:pt x="16997" y="5537"/>
                  <a:pt x="20186" y="13915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6985" name="Arc 9"/>
          <p:cNvSpPr>
            <a:spLocks/>
          </p:cNvSpPr>
          <p:nvPr/>
        </p:nvSpPr>
        <p:spPr bwMode="auto">
          <a:xfrm rot="-3947647" flipH="1" flipV="1">
            <a:off x="2120900" y="3365500"/>
            <a:ext cx="450850" cy="273050"/>
          </a:xfrm>
          <a:custGeom>
            <a:avLst/>
            <a:gdLst>
              <a:gd name="T0" fmla="*/ 2147483647 w 21334"/>
              <a:gd name="T1" fmla="*/ 0 h 15440"/>
              <a:gd name="T2" fmla="*/ 2147483647 w 21334"/>
              <a:gd name="T3" fmla="*/ 2147483647 h 15440"/>
              <a:gd name="T4" fmla="*/ 0 w 21334"/>
              <a:gd name="T5" fmla="*/ 2147483647 h 15440"/>
              <a:gd name="T6" fmla="*/ 0 60000 65536"/>
              <a:gd name="T7" fmla="*/ 0 60000 65536"/>
              <a:gd name="T8" fmla="*/ 0 60000 65536"/>
              <a:gd name="T9" fmla="*/ 0 w 21334"/>
              <a:gd name="T10" fmla="*/ 0 h 15440"/>
              <a:gd name="T11" fmla="*/ 21334 w 21334"/>
              <a:gd name="T12" fmla="*/ 15440 h 15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34" h="15440" fill="none" extrusionOk="0">
                <a:moveTo>
                  <a:pt x="15105" y="-1"/>
                </a:moveTo>
                <a:cubicBezTo>
                  <a:pt x="18423" y="3245"/>
                  <a:pt x="20607" y="7474"/>
                  <a:pt x="21333" y="12059"/>
                </a:cubicBezTo>
              </a:path>
              <a:path w="21334" h="15440" stroke="0" extrusionOk="0">
                <a:moveTo>
                  <a:pt x="15105" y="-1"/>
                </a:moveTo>
                <a:cubicBezTo>
                  <a:pt x="18423" y="3245"/>
                  <a:pt x="20607" y="7474"/>
                  <a:pt x="21333" y="12059"/>
                </a:cubicBezTo>
                <a:lnTo>
                  <a:pt x="0" y="1544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6986" name="Text Box 10"/>
          <p:cNvSpPr txBox="1">
            <a:spLocks noChangeArrowheads="1"/>
          </p:cNvSpPr>
          <p:nvPr/>
        </p:nvSpPr>
        <p:spPr bwMode="auto">
          <a:xfrm>
            <a:off x="1600200" y="21336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3200" b="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</a:t>
            </a:r>
          </a:p>
        </p:txBody>
      </p:sp>
      <p:sp>
        <p:nvSpPr>
          <p:cNvPr id="126987" name="Text Box 11"/>
          <p:cNvSpPr txBox="1">
            <a:spLocks noChangeArrowheads="1"/>
          </p:cNvSpPr>
          <p:nvPr/>
        </p:nvSpPr>
        <p:spPr bwMode="auto">
          <a:xfrm>
            <a:off x="2209800" y="37338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l-GR" sz="2400" b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</a:p>
        </p:txBody>
      </p:sp>
      <p:sp>
        <p:nvSpPr>
          <p:cNvPr id="126988" name="Text Box 12"/>
          <p:cNvSpPr txBox="1">
            <a:spLocks noChangeArrowheads="1"/>
          </p:cNvSpPr>
          <p:nvPr/>
        </p:nvSpPr>
        <p:spPr bwMode="auto">
          <a:xfrm>
            <a:off x="2819400" y="2133600"/>
            <a:ext cx="152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2000" b="0">
                <a:latin typeface="Times New Roman" pitchFamily="18" charset="0"/>
              </a:rPr>
              <a:t>воздух 1</a:t>
            </a:r>
          </a:p>
        </p:txBody>
      </p:sp>
      <p:sp>
        <p:nvSpPr>
          <p:cNvPr id="126989" name="Text Box 13"/>
          <p:cNvSpPr txBox="1">
            <a:spLocks noChangeArrowheads="1"/>
          </p:cNvSpPr>
          <p:nvPr/>
        </p:nvSpPr>
        <p:spPr bwMode="auto">
          <a:xfrm>
            <a:off x="2819400" y="3733800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2000" b="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стекло 2</a:t>
            </a:r>
          </a:p>
        </p:txBody>
      </p:sp>
      <p:sp>
        <p:nvSpPr>
          <p:cNvPr id="126990" name="Line 14"/>
          <p:cNvSpPr>
            <a:spLocks noChangeShapeType="1"/>
          </p:cNvSpPr>
          <p:nvPr/>
        </p:nvSpPr>
        <p:spPr bwMode="auto">
          <a:xfrm>
            <a:off x="2209800" y="3200400"/>
            <a:ext cx="685800" cy="1524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6993" name="Text Box 17"/>
          <p:cNvSpPr txBox="1">
            <a:spLocks noChangeArrowheads="1"/>
          </p:cNvSpPr>
          <p:nvPr/>
        </p:nvSpPr>
        <p:spPr bwMode="auto">
          <a:xfrm>
            <a:off x="0" y="5105400"/>
            <a:ext cx="7696200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>
                <a:solidFill>
                  <a:schemeClr val="bg1">
                    <a:lumMod val="20000"/>
                    <a:lumOff val="80000"/>
                  </a:schemeClr>
                </a:solidFill>
              </a:rPr>
              <a:t>3)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</a:rPr>
              <a:t>Закон преломления</a:t>
            </a:r>
            <a:r>
              <a:rPr lang="ru-RU" sz="2000" dirty="0">
                <a:solidFill>
                  <a:schemeClr val="bg1">
                    <a:lumMod val="20000"/>
                    <a:lumOff val="80000"/>
                  </a:schemeClr>
                </a:solidFill>
              </a:rPr>
              <a:t>: падающий луч, преломлённый луч и перпендикуляр, восстановленный в точке </a:t>
            </a:r>
            <a:r>
              <a:rPr lang="ru-RU" sz="20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падения, лежат </a:t>
            </a:r>
            <a:r>
              <a:rPr lang="ru-RU" sz="2000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в одной плоскости. Отношение синуса угла падения к синусу угла преломления есть величина постоянная для двух </a:t>
            </a:r>
            <a:r>
              <a:rPr lang="ru-RU" sz="20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сред</a:t>
            </a:r>
            <a:r>
              <a:rPr lang="ru-RU" sz="2000" dirty="0">
                <a:solidFill>
                  <a:schemeClr val="bg1">
                    <a:lumMod val="20000"/>
                    <a:lumOff val="80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26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126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126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000"/>
                                        <p:tgtEl>
                                          <p:spTgt spid="126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0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000"/>
                                        <p:tgtEl>
                                          <p:spTgt spid="126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0"/>
                                        <p:tgtEl>
                                          <p:spTgt spid="126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26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0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95" grpId="0" animBg="1"/>
      <p:bldP spid="126981" grpId="0" animBg="1"/>
      <p:bldP spid="126982" grpId="0" animBg="1"/>
      <p:bldP spid="126983" grpId="0" animBg="1"/>
      <p:bldP spid="126984" grpId="0" animBg="1"/>
      <p:bldP spid="126985" grpId="0" animBg="1"/>
      <p:bldP spid="126986" grpId="0"/>
      <p:bldP spid="126987" grpId="0"/>
      <p:bldP spid="126988" grpId="0" build="allAtOnce"/>
      <p:bldP spid="126989" grpId="0"/>
      <p:bldP spid="126990" grpId="0" animBg="1"/>
      <p:bldP spid="12699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65" name="Rectangle 29"/>
          <p:cNvSpPr>
            <a:spLocks noChangeArrowheads="1"/>
          </p:cNvSpPr>
          <p:nvPr/>
        </p:nvSpPr>
        <p:spPr bwMode="auto">
          <a:xfrm>
            <a:off x="1905000" y="5638800"/>
            <a:ext cx="3581400" cy="9906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42350" name="Object 14"/>
          <p:cNvGraphicFramePr>
            <a:graphicFrameLocks noChangeAspect="1"/>
          </p:cNvGraphicFramePr>
          <p:nvPr>
            <p:ph type="title" sz="quarter"/>
          </p:nvPr>
        </p:nvGraphicFramePr>
        <p:xfrm>
          <a:off x="7315200" y="685800"/>
          <a:ext cx="1441450" cy="990600"/>
        </p:xfrm>
        <a:graphic>
          <a:graphicData uri="http://schemas.openxmlformats.org/presentationml/2006/ole">
            <p:oleObj spid="_x0000_s5122" name="Формула" r:id="rId3" imgW="609480" imgH="419040" progId="Equation.3">
              <p:embed/>
            </p:oleObj>
          </a:graphicData>
        </a:graphic>
      </p:graphicFrame>
      <p:graphicFrame>
        <p:nvGraphicFramePr>
          <p:cNvPr id="142353" name="Object 17"/>
          <p:cNvGraphicFramePr>
            <a:graphicFrameLocks noChangeAspect="1"/>
          </p:cNvGraphicFramePr>
          <p:nvPr>
            <p:ph sz="quarter" idx="1"/>
          </p:nvPr>
        </p:nvGraphicFramePr>
        <p:xfrm>
          <a:off x="381000" y="2667000"/>
          <a:ext cx="1143000" cy="1109663"/>
        </p:xfrm>
        <a:graphic>
          <a:graphicData uri="http://schemas.openxmlformats.org/presentationml/2006/ole">
            <p:oleObj spid="_x0000_s5123" name="Формула" r:id="rId4" imgW="444240" imgH="431640" progId="Equation.3">
              <p:embed/>
            </p:oleObj>
          </a:graphicData>
        </a:graphic>
      </p:graphicFrame>
      <p:graphicFrame>
        <p:nvGraphicFramePr>
          <p:cNvPr id="142346" name="Object 10"/>
          <p:cNvGraphicFramePr>
            <a:graphicFrameLocks noChangeAspect="1"/>
          </p:cNvGraphicFramePr>
          <p:nvPr>
            <p:ph sz="quarter" idx="2"/>
          </p:nvPr>
        </p:nvGraphicFramePr>
        <p:xfrm>
          <a:off x="2209800" y="5640388"/>
          <a:ext cx="1522413" cy="941387"/>
        </p:xfrm>
        <a:graphic>
          <a:graphicData uri="http://schemas.openxmlformats.org/presentationml/2006/ole">
            <p:oleObj spid="_x0000_s5124" name="Формула" r:id="rId5" imgW="698400" imgH="431640" progId="Equation.3">
              <p:embed/>
            </p:oleObj>
          </a:graphicData>
        </a:graphic>
      </p:graphicFrame>
      <p:graphicFrame>
        <p:nvGraphicFramePr>
          <p:cNvPr id="142354" name="Object 18"/>
          <p:cNvGraphicFramePr>
            <a:graphicFrameLocks noChangeAspect="1"/>
          </p:cNvGraphicFramePr>
          <p:nvPr>
            <p:ph sz="quarter" idx="3"/>
          </p:nvPr>
        </p:nvGraphicFramePr>
        <p:xfrm>
          <a:off x="2667000" y="2590800"/>
          <a:ext cx="523875" cy="685800"/>
        </p:xfrm>
        <a:graphic>
          <a:graphicData uri="http://schemas.openxmlformats.org/presentationml/2006/ole">
            <p:oleObj spid="_x0000_s5125" name="Формула" r:id="rId6" imgW="164880" imgH="215640" progId="Equation.3">
              <p:embed/>
            </p:oleObj>
          </a:graphicData>
        </a:graphic>
      </p:graphicFrame>
      <p:graphicFrame>
        <p:nvGraphicFramePr>
          <p:cNvPr id="142356" name="Object 20"/>
          <p:cNvGraphicFramePr>
            <a:graphicFrameLocks noChangeAspect="1"/>
          </p:cNvGraphicFramePr>
          <p:nvPr>
            <p:ph sz="quarter" idx="4"/>
          </p:nvPr>
        </p:nvGraphicFramePr>
        <p:xfrm>
          <a:off x="1985963" y="2667000"/>
          <a:ext cx="417512" cy="592138"/>
        </p:xfrm>
        <a:graphic>
          <a:graphicData uri="http://schemas.openxmlformats.org/presentationml/2006/ole">
            <p:oleObj spid="_x0000_s5126" name="Формула" r:id="rId7" imgW="152280" imgH="215640" progId="Equation.3">
              <p:embed/>
            </p:oleObj>
          </a:graphicData>
        </a:graphic>
      </p:graphicFrame>
      <p:sp>
        <p:nvSpPr>
          <p:cNvPr id="142351" name="Text Box 15"/>
          <p:cNvSpPr txBox="1">
            <a:spLocks noChangeArrowheads="1"/>
          </p:cNvSpPr>
          <p:nvPr/>
        </p:nvSpPr>
        <p:spPr bwMode="auto">
          <a:xfrm>
            <a:off x="0" y="609600"/>
            <a:ext cx="6858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dirty="0">
                <a:solidFill>
                  <a:schemeClr val="bg1">
                    <a:lumMod val="20000"/>
                    <a:lumOff val="80000"/>
                  </a:schemeClr>
                </a:solidFill>
              </a:rPr>
              <a:t>Следствия из закона преломления</a:t>
            </a:r>
          </a:p>
        </p:txBody>
      </p:sp>
      <p:graphicFrame>
        <p:nvGraphicFramePr>
          <p:cNvPr id="142358" name="Object 22"/>
          <p:cNvGraphicFramePr>
            <a:graphicFrameLocks noChangeAspect="1"/>
          </p:cNvGraphicFramePr>
          <p:nvPr/>
        </p:nvGraphicFramePr>
        <p:xfrm>
          <a:off x="304800" y="4343400"/>
          <a:ext cx="1219200" cy="1185863"/>
        </p:xfrm>
        <a:graphic>
          <a:graphicData uri="http://schemas.openxmlformats.org/presentationml/2006/ole">
            <p:oleObj spid="_x0000_s5127" name="Формула" r:id="rId8" imgW="469800" imgH="457200" progId="Equation.3">
              <p:embed/>
            </p:oleObj>
          </a:graphicData>
        </a:graphic>
      </p:graphicFrame>
      <p:sp>
        <p:nvSpPr>
          <p:cNvPr id="142359" name="Text Box 23"/>
          <p:cNvSpPr txBox="1">
            <a:spLocks noChangeArrowheads="1"/>
          </p:cNvSpPr>
          <p:nvPr/>
        </p:nvSpPr>
        <p:spPr bwMode="auto">
          <a:xfrm>
            <a:off x="304800" y="1981200"/>
            <a:ext cx="8001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0" dirty="0" smtClean="0"/>
              <a:t>n-</a:t>
            </a:r>
            <a:r>
              <a:rPr lang="ru-RU" sz="2800" b="0" dirty="0"/>
              <a:t>относительный показатель преломления</a:t>
            </a:r>
          </a:p>
        </p:txBody>
      </p:sp>
      <p:sp>
        <p:nvSpPr>
          <p:cNvPr id="142360" name="Text Box 24"/>
          <p:cNvSpPr txBox="1">
            <a:spLocks noChangeArrowheads="1"/>
          </p:cNvSpPr>
          <p:nvPr/>
        </p:nvSpPr>
        <p:spPr bwMode="auto">
          <a:xfrm>
            <a:off x="2362200" y="2819400"/>
            <a:ext cx="54864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и          -абсолютные показатели преломления</a:t>
            </a:r>
          </a:p>
          <a:p>
            <a:pPr>
              <a:spcBef>
                <a:spcPct val="50000"/>
              </a:spcBef>
            </a:pPr>
            <a:r>
              <a:rPr lang="ru-RU"/>
              <a:t>             по таблице №12</a:t>
            </a:r>
          </a:p>
        </p:txBody>
      </p:sp>
      <p:sp>
        <p:nvSpPr>
          <p:cNvPr id="142361" name="Text Box 25"/>
          <p:cNvSpPr txBox="1">
            <a:spLocks noChangeArrowheads="1"/>
          </p:cNvSpPr>
          <p:nvPr/>
        </p:nvSpPr>
        <p:spPr bwMode="auto">
          <a:xfrm>
            <a:off x="1524000" y="3962400"/>
            <a:ext cx="6248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rgbClr val="FFFF00"/>
                </a:solidFill>
              </a:rPr>
              <a:t>физический смысл показателя преломления</a:t>
            </a:r>
          </a:p>
        </p:txBody>
      </p:sp>
      <p:sp>
        <p:nvSpPr>
          <p:cNvPr id="142362" name="Text Box 26"/>
          <p:cNvSpPr txBox="1">
            <a:spLocks noChangeArrowheads="1"/>
          </p:cNvSpPr>
          <p:nvPr/>
        </p:nvSpPr>
        <p:spPr bwMode="auto">
          <a:xfrm>
            <a:off x="1676400" y="4572000"/>
            <a:ext cx="6400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показатель преломления показывает во сколько раз изменяется скорость света при переходе из одной прозрачной среды в другую</a:t>
            </a:r>
          </a:p>
        </p:txBody>
      </p:sp>
      <p:graphicFrame>
        <p:nvGraphicFramePr>
          <p:cNvPr id="142363" name="Object 27"/>
          <p:cNvGraphicFramePr>
            <a:graphicFrameLocks noChangeAspect="1"/>
          </p:cNvGraphicFramePr>
          <p:nvPr/>
        </p:nvGraphicFramePr>
        <p:xfrm>
          <a:off x="3886200" y="5562600"/>
          <a:ext cx="1143000" cy="1111250"/>
        </p:xfrm>
        <a:graphic>
          <a:graphicData uri="http://schemas.openxmlformats.org/presentationml/2006/ole">
            <p:oleObj spid="_x0000_s5128" name="Формула" r:id="rId9" imgW="469800" imgH="457200" progId="Equation.3">
              <p:embed/>
            </p:oleObj>
          </a:graphicData>
        </a:graphic>
      </p:graphicFrame>
      <p:sp>
        <p:nvSpPr>
          <p:cNvPr id="142364" name="Text Box 28"/>
          <p:cNvSpPr txBox="1">
            <a:spLocks noChangeArrowheads="1"/>
          </p:cNvSpPr>
          <p:nvPr/>
        </p:nvSpPr>
        <p:spPr bwMode="auto">
          <a:xfrm>
            <a:off x="3581400" y="5867400"/>
            <a:ext cx="53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0"/>
              <a:t>=</a:t>
            </a:r>
          </a:p>
        </p:txBody>
      </p:sp>
      <p:sp>
        <p:nvSpPr>
          <p:cNvPr id="5136" name="Стрелка вниз 1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8001000" y="2971800"/>
            <a:ext cx="685800" cy="533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142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42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4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142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2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2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42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142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42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42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42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4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42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42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42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42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42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42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65" grpId="0" animBg="1"/>
      <p:bldP spid="142359" grpId="0"/>
      <p:bldP spid="142360" grpId="0"/>
      <p:bldP spid="142361" grpId="0"/>
      <p:bldP spid="142362" grpId="0"/>
      <p:bldP spid="14236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10" name="Rectangle 58"/>
          <p:cNvSpPr>
            <a:spLocks noChangeArrowheads="1"/>
          </p:cNvSpPr>
          <p:nvPr/>
        </p:nvSpPr>
        <p:spPr bwMode="auto">
          <a:xfrm>
            <a:off x="5410200" y="2743200"/>
            <a:ext cx="2895600" cy="1447800"/>
          </a:xfrm>
          <a:prstGeom prst="rect">
            <a:avLst/>
          </a:prstGeom>
          <a:solidFill>
            <a:srgbClr val="E1F4FF"/>
          </a:solidFill>
          <a:ln w="9525">
            <a:solidFill>
              <a:srgbClr val="CCEC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209" name="Rectangle 57"/>
          <p:cNvSpPr>
            <a:spLocks noChangeArrowheads="1"/>
          </p:cNvSpPr>
          <p:nvPr/>
        </p:nvSpPr>
        <p:spPr bwMode="auto">
          <a:xfrm>
            <a:off x="914400" y="4038600"/>
            <a:ext cx="2819400" cy="1600200"/>
          </a:xfrm>
          <a:prstGeom prst="rect">
            <a:avLst/>
          </a:prstGeom>
          <a:solidFill>
            <a:srgbClr val="E1F4FF"/>
          </a:solidFill>
          <a:ln w="9525">
            <a:solidFill>
              <a:srgbClr val="CCEC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smtClean="0"/>
              <a:t>б)луч переходит из </a:t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менее плотной в более плотную среду</a:t>
            </a:r>
          </a:p>
        </p:txBody>
      </p:sp>
      <p:sp>
        <p:nvSpPr>
          <p:cNvPr id="49158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более плотной в менее плотную среду</a:t>
            </a:r>
          </a:p>
        </p:txBody>
      </p:sp>
      <p:sp>
        <p:nvSpPr>
          <p:cNvPr id="49159" name="Line 7"/>
          <p:cNvSpPr>
            <a:spLocks noChangeShapeType="1"/>
          </p:cNvSpPr>
          <p:nvPr/>
        </p:nvSpPr>
        <p:spPr bwMode="auto">
          <a:xfrm>
            <a:off x="5410200" y="4191000"/>
            <a:ext cx="2667000" cy="0"/>
          </a:xfrm>
          <a:prstGeom prst="line">
            <a:avLst/>
          </a:prstGeom>
          <a:noFill/>
          <a:ln w="38100">
            <a:solidFill>
              <a:schemeClr val="tx1">
                <a:lumMod val="9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60" name="Line 8"/>
          <p:cNvSpPr>
            <a:spLocks noChangeShapeType="1"/>
          </p:cNvSpPr>
          <p:nvPr/>
        </p:nvSpPr>
        <p:spPr bwMode="auto">
          <a:xfrm>
            <a:off x="5562600" y="3048000"/>
            <a:ext cx="1219200" cy="1143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161" name="Line 9"/>
          <p:cNvSpPr>
            <a:spLocks noChangeShapeType="1"/>
          </p:cNvSpPr>
          <p:nvPr/>
        </p:nvSpPr>
        <p:spPr bwMode="auto">
          <a:xfrm>
            <a:off x="6781800" y="4191000"/>
            <a:ext cx="1600200" cy="685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162" name="Line 10"/>
          <p:cNvSpPr>
            <a:spLocks noChangeShapeType="1"/>
          </p:cNvSpPr>
          <p:nvPr/>
        </p:nvSpPr>
        <p:spPr bwMode="auto">
          <a:xfrm>
            <a:off x="6781800" y="2971800"/>
            <a:ext cx="0" cy="228600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63" name="Arc 11"/>
          <p:cNvSpPr>
            <a:spLocks/>
          </p:cNvSpPr>
          <p:nvPr/>
        </p:nvSpPr>
        <p:spPr bwMode="auto">
          <a:xfrm rot="-4068124">
            <a:off x="6446838" y="3556000"/>
            <a:ext cx="355600" cy="304800"/>
          </a:xfrm>
          <a:custGeom>
            <a:avLst/>
            <a:gdLst>
              <a:gd name="T0" fmla="*/ 0 w 20187"/>
              <a:gd name="T1" fmla="*/ 0 h 21600"/>
              <a:gd name="T2" fmla="*/ 2147483647 w 20187"/>
              <a:gd name="T3" fmla="*/ 2147483647 h 21600"/>
              <a:gd name="T4" fmla="*/ 0 w 20187"/>
              <a:gd name="T5" fmla="*/ 2147483647 h 21600"/>
              <a:gd name="T6" fmla="*/ 0 60000 65536"/>
              <a:gd name="T7" fmla="*/ 0 60000 65536"/>
              <a:gd name="T8" fmla="*/ 0 60000 65536"/>
              <a:gd name="T9" fmla="*/ 0 w 20187"/>
              <a:gd name="T10" fmla="*/ 0 h 21600"/>
              <a:gd name="T11" fmla="*/ 20187 w 2018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187" h="21600" fill="none" extrusionOk="0">
                <a:moveTo>
                  <a:pt x="-1" y="0"/>
                </a:moveTo>
                <a:cubicBezTo>
                  <a:pt x="8964" y="0"/>
                  <a:pt x="16997" y="5537"/>
                  <a:pt x="20186" y="13915"/>
                </a:cubicBezTo>
              </a:path>
              <a:path w="20187" h="21600" stroke="0" extrusionOk="0">
                <a:moveTo>
                  <a:pt x="-1" y="0"/>
                </a:moveTo>
                <a:cubicBezTo>
                  <a:pt x="8964" y="0"/>
                  <a:pt x="16997" y="5537"/>
                  <a:pt x="20186" y="13915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64" name="Arc 12"/>
          <p:cNvSpPr>
            <a:spLocks/>
          </p:cNvSpPr>
          <p:nvPr/>
        </p:nvSpPr>
        <p:spPr bwMode="auto">
          <a:xfrm rot="-3947647" flipH="1" flipV="1">
            <a:off x="6748463" y="4302125"/>
            <a:ext cx="450850" cy="381000"/>
          </a:xfrm>
          <a:custGeom>
            <a:avLst/>
            <a:gdLst>
              <a:gd name="T0" fmla="*/ 0 w 21334"/>
              <a:gd name="T1" fmla="*/ 0 h 21600"/>
              <a:gd name="T2" fmla="*/ 2147483647 w 21334"/>
              <a:gd name="T3" fmla="*/ 2147483647 h 21600"/>
              <a:gd name="T4" fmla="*/ 0 w 21334"/>
              <a:gd name="T5" fmla="*/ 2147483647 h 21600"/>
              <a:gd name="T6" fmla="*/ 0 60000 65536"/>
              <a:gd name="T7" fmla="*/ 0 60000 65536"/>
              <a:gd name="T8" fmla="*/ 0 60000 65536"/>
              <a:gd name="T9" fmla="*/ 0 w 21334"/>
              <a:gd name="T10" fmla="*/ 0 h 21600"/>
              <a:gd name="T11" fmla="*/ 21334 w 2133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34" h="21600" fill="none" extrusionOk="0">
                <a:moveTo>
                  <a:pt x="-1" y="0"/>
                </a:moveTo>
                <a:cubicBezTo>
                  <a:pt x="10624" y="0"/>
                  <a:pt x="19670" y="7725"/>
                  <a:pt x="21333" y="18219"/>
                </a:cubicBezTo>
              </a:path>
              <a:path w="21334" h="21600" stroke="0" extrusionOk="0">
                <a:moveTo>
                  <a:pt x="-1" y="0"/>
                </a:moveTo>
                <a:cubicBezTo>
                  <a:pt x="10624" y="0"/>
                  <a:pt x="19670" y="7725"/>
                  <a:pt x="21333" y="18219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6172200" y="31242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3200" b="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</a:t>
            </a:r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7010400" y="45720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l-GR" sz="2400" b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</a:p>
        </p:txBody>
      </p:sp>
      <p:sp>
        <p:nvSpPr>
          <p:cNvPr id="6160" name="Text Box 15"/>
          <p:cNvSpPr txBox="1">
            <a:spLocks noChangeArrowheads="1"/>
          </p:cNvSpPr>
          <p:nvPr/>
        </p:nvSpPr>
        <p:spPr bwMode="auto">
          <a:xfrm>
            <a:off x="1066800" y="3352800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ru-RU" b="0">
              <a:latin typeface="Times New Roman" pitchFamily="18" charset="0"/>
            </a:endParaRPr>
          </a:p>
        </p:txBody>
      </p:sp>
      <p:sp>
        <p:nvSpPr>
          <p:cNvPr id="49176" name="Line 24"/>
          <p:cNvSpPr>
            <a:spLocks noChangeShapeType="1"/>
          </p:cNvSpPr>
          <p:nvPr/>
        </p:nvSpPr>
        <p:spPr bwMode="auto">
          <a:xfrm>
            <a:off x="990600" y="4038600"/>
            <a:ext cx="2667000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77" name="Line 25"/>
          <p:cNvSpPr>
            <a:spLocks noChangeShapeType="1"/>
          </p:cNvSpPr>
          <p:nvPr/>
        </p:nvSpPr>
        <p:spPr bwMode="auto">
          <a:xfrm>
            <a:off x="1143000" y="2895600"/>
            <a:ext cx="1219200" cy="1143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178" name="Line 26"/>
          <p:cNvSpPr>
            <a:spLocks noChangeShapeType="1"/>
          </p:cNvSpPr>
          <p:nvPr/>
        </p:nvSpPr>
        <p:spPr bwMode="auto">
          <a:xfrm>
            <a:off x="2362200" y="4038600"/>
            <a:ext cx="685800" cy="1524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179" name="Line 27"/>
          <p:cNvSpPr>
            <a:spLocks noChangeShapeType="1"/>
          </p:cNvSpPr>
          <p:nvPr/>
        </p:nvSpPr>
        <p:spPr bwMode="auto">
          <a:xfrm>
            <a:off x="2362200" y="2819400"/>
            <a:ext cx="0" cy="266700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80" name="Arc 28"/>
          <p:cNvSpPr>
            <a:spLocks/>
          </p:cNvSpPr>
          <p:nvPr/>
        </p:nvSpPr>
        <p:spPr bwMode="auto">
          <a:xfrm rot="-4068124">
            <a:off x="2027238" y="3403600"/>
            <a:ext cx="355600" cy="304800"/>
          </a:xfrm>
          <a:custGeom>
            <a:avLst/>
            <a:gdLst>
              <a:gd name="T0" fmla="*/ 0 w 20187"/>
              <a:gd name="T1" fmla="*/ 0 h 21600"/>
              <a:gd name="T2" fmla="*/ 2147483647 w 20187"/>
              <a:gd name="T3" fmla="*/ 2147483647 h 21600"/>
              <a:gd name="T4" fmla="*/ 0 w 20187"/>
              <a:gd name="T5" fmla="*/ 2147483647 h 21600"/>
              <a:gd name="T6" fmla="*/ 0 60000 65536"/>
              <a:gd name="T7" fmla="*/ 0 60000 65536"/>
              <a:gd name="T8" fmla="*/ 0 60000 65536"/>
              <a:gd name="T9" fmla="*/ 0 w 20187"/>
              <a:gd name="T10" fmla="*/ 0 h 21600"/>
              <a:gd name="T11" fmla="*/ 20187 w 2018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187" h="21600" fill="none" extrusionOk="0">
                <a:moveTo>
                  <a:pt x="-1" y="0"/>
                </a:moveTo>
                <a:cubicBezTo>
                  <a:pt x="8964" y="0"/>
                  <a:pt x="16997" y="5537"/>
                  <a:pt x="20186" y="13915"/>
                </a:cubicBezTo>
              </a:path>
              <a:path w="20187" h="21600" stroke="0" extrusionOk="0">
                <a:moveTo>
                  <a:pt x="-1" y="0"/>
                </a:moveTo>
                <a:cubicBezTo>
                  <a:pt x="8964" y="0"/>
                  <a:pt x="16997" y="5537"/>
                  <a:pt x="20186" y="13915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81" name="Arc 29"/>
          <p:cNvSpPr>
            <a:spLocks/>
          </p:cNvSpPr>
          <p:nvPr/>
        </p:nvSpPr>
        <p:spPr bwMode="auto">
          <a:xfrm rot="-3947647" flipH="1" flipV="1">
            <a:off x="2273300" y="4203700"/>
            <a:ext cx="450850" cy="273050"/>
          </a:xfrm>
          <a:custGeom>
            <a:avLst/>
            <a:gdLst>
              <a:gd name="T0" fmla="*/ 2147483647 w 21334"/>
              <a:gd name="T1" fmla="*/ 0 h 15440"/>
              <a:gd name="T2" fmla="*/ 2147483647 w 21334"/>
              <a:gd name="T3" fmla="*/ 2147483647 h 15440"/>
              <a:gd name="T4" fmla="*/ 0 w 21334"/>
              <a:gd name="T5" fmla="*/ 2147483647 h 15440"/>
              <a:gd name="T6" fmla="*/ 0 60000 65536"/>
              <a:gd name="T7" fmla="*/ 0 60000 65536"/>
              <a:gd name="T8" fmla="*/ 0 60000 65536"/>
              <a:gd name="T9" fmla="*/ 0 w 21334"/>
              <a:gd name="T10" fmla="*/ 0 h 15440"/>
              <a:gd name="T11" fmla="*/ 21334 w 21334"/>
              <a:gd name="T12" fmla="*/ 15440 h 15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34" h="15440" fill="none" extrusionOk="0">
                <a:moveTo>
                  <a:pt x="15105" y="-1"/>
                </a:moveTo>
                <a:cubicBezTo>
                  <a:pt x="18423" y="3245"/>
                  <a:pt x="20607" y="7474"/>
                  <a:pt x="21333" y="12059"/>
                </a:cubicBezTo>
              </a:path>
              <a:path w="21334" h="15440" stroke="0" extrusionOk="0">
                <a:moveTo>
                  <a:pt x="15105" y="-1"/>
                </a:moveTo>
                <a:cubicBezTo>
                  <a:pt x="18423" y="3245"/>
                  <a:pt x="20607" y="7474"/>
                  <a:pt x="21333" y="12059"/>
                </a:cubicBezTo>
                <a:lnTo>
                  <a:pt x="0" y="1544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82" name="Text Box 30"/>
          <p:cNvSpPr txBox="1">
            <a:spLocks noChangeArrowheads="1"/>
          </p:cNvSpPr>
          <p:nvPr/>
        </p:nvSpPr>
        <p:spPr bwMode="auto">
          <a:xfrm>
            <a:off x="1752600" y="29718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3200" b="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</a:t>
            </a:r>
          </a:p>
        </p:txBody>
      </p:sp>
      <p:sp>
        <p:nvSpPr>
          <p:cNvPr id="49183" name="Text Box 31"/>
          <p:cNvSpPr txBox="1">
            <a:spLocks noChangeArrowheads="1"/>
          </p:cNvSpPr>
          <p:nvPr/>
        </p:nvSpPr>
        <p:spPr bwMode="auto">
          <a:xfrm>
            <a:off x="2362200" y="45720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l-GR" sz="2400" b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</a:p>
        </p:txBody>
      </p:sp>
      <p:sp>
        <p:nvSpPr>
          <p:cNvPr id="49184" name="Text Box 32"/>
          <p:cNvSpPr txBox="1">
            <a:spLocks noChangeArrowheads="1"/>
          </p:cNvSpPr>
          <p:nvPr/>
        </p:nvSpPr>
        <p:spPr bwMode="auto">
          <a:xfrm>
            <a:off x="838200" y="5562600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2000" b="0">
                <a:latin typeface="Times New Roman" pitchFamily="18" charset="0"/>
              </a:rPr>
              <a:t>Луч отклоняется к </a:t>
            </a:r>
          </a:p>
        </p:txBody>
      </p:sp>
      <p:graphicFrame>
        <p:nvGraphicFramePr>
          <p:cNvPr id="6146" name="Object 3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6146" name="Формула" r:id="rId3" imgW="114120" imgH="215640" progId="Equation.3">
              <p:embed/>
            </p:oleObj>
          </a:graphicData>
        </a:graphic>
      </p:graphicFrame>
      <p:sp>
        <p:nvSpPr>
          <p:cNvPr id="49186" name="Line 34"/>
          <p:cNvSpPr>
            <a:spLocks noChangeShapeType="1"/>
          </p:cNvSpPr>
          <p:nvPr/>
        </p:nvSpPr>
        <p:spPr bwMode="auto">
          <a:xfrm>
            <a:off x="3352800" y="55626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88" name="Line 36"/>
          <p:cNvSpPr>
            <a:spLocks noChangeShapeType="1"/>
          </p:cNvSpPr>
          <p:nvPr/>
        </p:nvSpPr>
        <p:spPr bwMode="auto">
          <a:xfrm>
            <a:off x="3200400" y="586740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89" name="Text Box 37"/>
          <p:cNvSpPr txBox="1">
            <a:spLocks noChangeArrowheads="1"/>
          </p:cNvSpPr>
          <p:nvPr/>
        </p:nvSpPr>
        <p:spPr bwMode="auto">
          <a:xfrm>
            <a:off x="5562600" y="5486400"/>
            <a:ext cx="31242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2000" b="0">
                <a:latin typeface="Times New Roman" pitchFamily="18" charset="0"/>
              </a:rPr>
              <a:t>Луч отклоняется от</a:t>
            </a:r>
          </a:p>
          <a:p>
            <a:pPr eaLnBrk="1" hangingPunct="1">
              <a:spcBef>
                <a:spcPct val="50000"/>
              </a:spcBef>
            </a:pPr>
            <a:endParaRPr lang="ru-RU" sz="2000" b="0">
              <a:latin typeface="Times New Roman" pitchFamily="18" charset="0"/>
            </a:endParaRPr>
          </a:p>
        </p:txBody>
      </p:sp>
      <p:sp>
        <p:nvSpPr>
          <p:cNvPr id="6173" name="Text Box 38"/>
          <p:cNvSpPr txBox="1">
            <a:spLocks noChangeArrowheads="1"/>
          </p:cNvSpPr>
          <p:nvPr/>
        </p:nvSpPr>
        <p:spPr bwMode="auto">
          <a:xfrm>
            <a:off x="7924800" y="54102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ru-RU" b="0">
              <a:latin typeface="Times New Roman" pitchFamily="18" charset="0"/>
            </a:endParaRPr>
          </a:p>
        </p:txBody>
      </p:sp>
      <p:sp>
        <p:nvSpPr>
          <p:cNvPr id="49191" name="Line 39"/>
          <p:cNvSpPr>
            <a:spLocks noChangeShapeType="1"/>
          </p:cNvSpPr>
          <p:nvPr/>
        </p:nvSpPr>
        <p:spPr bwMode="auto">
          <a:xfrm>
            <a:off x="8077200" y="54864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92" name="Line 40"/>
          <p:cNvSpPr>
            <a:spLocks noChangeShapeType="1"/>
          </p:cNvSpPr>
          <p:nvPr/>
        </p:nvSpPr>
        <p:spPr bwMode="auto">
          <a:xfrm>
            <a:off x="7924800" y="579120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93" name="Text Box 41"/>
          <p:cNvSpPr txBox="1">
            <a:spLocks noChangeArrowheads="1"/>
          </p:cNvSpPr>
          <p:nvPr/>
        </p:nvSpPr>
        <p:spPr bwMode="auto">
          <a:xfrm>
            <a:off x="2971800" y="3048000"/>
            <a:ext cx="152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2000" b="0">
                <a:latin typeface="Times New Roman" pitchFamily="18" charset="0"/>
              </a:rPr>
              <a:t>воздух</a:t>
            </a:r>
          </a:p>
        </p:txBody>
      </p:sp>
      <p:sp>
        <p:nvSpPr>
          <p:cNvPr id="49194" name="Text Box 42"/>
          <p:cNvSpPr txBox="1">
            <a:spLocks noChangeArrowheads="1"/>
          </p:cNvSpPr>
          <p:nvPr/>
        </p:nvSpPr>
        <p:spPr bwMode="auto">
          <a:xfrm>
            <a:off x="2895600" y="4495800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2000" b="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стекло</a:t>
            </a:r>
          </a:p>
        </p:txBody>
      </p:sp>
      <p:sp>
        <p:nvSpPr>
          <p:cNvPr id="49195" name="Text Box 43"/>
          <p:cNvSpPr txBox="1">
            <a:spLocks noChangeArrowheads="1"/>
          </p:cNvSpPr>
          <p:nvPr/>
        </p:nvSpPr>
        <p:spPr bwMode="auto">
          <a:xfrm>
            <a:off x="7391400" y="2667000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2000" b="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стекло</a:t>
            </a:r>
          </a:p>
        </p:txBody>
      </p:sp>
      <p:sp>
        <p:nvSpPr>
          <p:cNvPr id="49196" name="Text Box 44"/>
          <p:cNvSpPr txBox="1">
            <a:spLocks noChangeArrowheads="1"/>
          </p:cNvSpPr>
          <p:nvPr/>
        </p:nvSpPr>
        <p:spPr bwMode="auto">
          <a:xfrm>
            <a:off x="7620000" y="4876800"/>
            <a:ext cx="175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2000" b="0">
                <a:latin typeface="Times New Roman" pitchFamily="18" charset="0"/>
              </a:rPr>
              <a:t>воздух</a:t>
            </a:r>
          </a:p>
        </p:txBody>
      </p:sp>
      <p:sp>
        <p:nvSpPr>
          <p:cNvPr id="6180" name="Line 45"/>
          <p:cNvSpPr>
            <a:spLocks noChangeShapeType="1"/>
          </p:cNvSpPr>
          <p:nvPr/>
        </p:nvSpPr>
        <p:spPr bwMode="auto">
          <a:xfrm flipH="1">
            <a:off x="2895600" y="1295400"/>
            <a:ext cx="60960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81" name="Line 46"/>
          <p:cNvSpPr>
            <a:spLocks noChangeShapeType="1"/>
          </p:cNvSpPr>
          <p:nvPr/>
        </p:nvSpPr>
        <p:spPr bwMode="auto">
          <a:xfrm>
            <a:off x="5562600" y="1295400"/>
            <a:ext cx="45720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199" name="Line 47"/>
          <p:cNvSpPr>
            <a:spLocks noChangeShapeType="1"/>
          </p:cNvSpPr>
          <p:nvPr/>
        </p:nvSpPr>
        <p:spPr bwMode="auto">
          <a:xfrm>
            <a:off x="5105400" y="3352800"/>
            <a:ext cx="1676400" cy="838200"/>
          </a:xfrm>
          <a:prstGeom prst="line">
            <a:avLst/>
          </a:prstGeom>
          <a:noFill/>
          <a:ln w="38100">
            <a:solidFill>
              <a:srgbClr val="FF3399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200" name="Line 48"/>
          <p:cNvSpPr>
            <a:spLocks noChangeShapeType="1"/>
          </p:cNvSpPr>
          <p:nvPr/>
        </p:nvSpPr>
        <p:spPr bwMode="auto">
          <a:xfrm>
            <a:off x="6781800" y="4191000"/>
            <a:ext cx="1447800" cy="0"/>
          </a:xfrm>
          <a:prstGeom prst="line">
            <a:avLst/>
          </a:prstGeom>
          <a:noFill/>
          <a:ln w="38100">
            <a:solidFill>
              <a:srgbClr val="FF3399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201" name="Arc 49"/>
          <p:cNvSpPr>
            <a:spLocks/>
          </p:cNvSpPr>
          <p:nvPr/>
        </p:nvSpPr>
        <p:spPr bwMode="auto">
          <a:xfrm flipV="1">
            <a:off x="6781800" y="4191000"/>
            <a:ext cx="762000" cy="5334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rot="10800000" wrap="none" anchor="ctr"/>
          <a:lstStyle/>
          <a:p>
            <a:pPr algn="ctr"/>
            <a:endParaRPr lang="ru-RU" b="0">
              <a:solidFill>
                <a:srgbClr val="FF3300"/>
              </a:solidFill>
            </a:endParaRPr>
          </a:p>
        </p:txBody>
      </p:sp>
      <p:sp>
        <p:nvSpPr>
          <p:cNvPr id="49202" name="Arc 50"/>
          <p:cNvSpPr>
            <a:spLocks/>
          </p:cNvSpPr>
          <p:nvPr/>
        </p:nvSpPr>
        <p:spPr bwMode="auto">
          <a:xfrm rot="9571409" flipV="1">
            <a:off x="6019800" y="3352800"/>
            <a:ext cx="8382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0">
              <a:solidFill>
                <a:srgbClr val="FF3300"/>
              </a:solidFill>
            </a:endParaRPr>
          </a:p>
        </p:txBody>
      </p:sp>
      <p:sp>
        <p:nvSpPr>
          <p:cNvPr id="49203" name="Text Box 51"/>
          <p:cNvSpPr txBox="1">
            <a:spLocks noChangeArrowheads="1"/>
          </p:cNvSpPr>
          <p:nvPr/>
        </p:nvSpPr>
        <p:spPr bwMode="auto">
          <a:xfrm>
            <a:off x="5562600" y="2895600"/>
            <a:ext cx="83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rgbClr val="FF3399"/>
                </a:solidFill>
                <a:sym typeface="Symbol" pitchFamily="18" charset="2"/>
              </a:rPr>
              <a:t></a:t>
            </a:r>
            <a:r>
              <a:rPr lang="ru-RU" sz="2000">
                <a:solidFill>
                  <a:srgbClr val="FF3399"/>
                </a:solidFill>
                <a:sym typeface="Symbol" pitchFamily="18" charset="2"/>
              </a:rPr>
              <a:t>о</a:t>
            </a:r>
          </a:p>
        </p:txBody>
      </p:sp>
      <p:sp>
        <p:nvSpPr>
          <p:cNvPr id="49204" name="Text Box 52"/>
          <p:cNvSpPr txBox="1">
            <a:spLocks noChangeArrowheads="1"/>
          </p:cNvSpPr>
          <p:nvPr/>
        </p:nvSpPr>
        <p:spPr bwMode="auto">
          <a:xfrm>
            <a:off x="7620000" y="41910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800" b="0">
                <a:solidFill>
                  <a:srgbClr val="FF3399"/>
                </a:solidFill>
              </a:rPr>
              <a:t>β</a:t>
            </a:r>
            <a:r>
              <a:rPr lang="ru-RU" sz="2000" b="0">
                <a:solidFill>
                  <a:srgbClr val="FF3399"/>
                </a:solidFill>
              </a:rPr>
              <a:t>о= </a:t>
            </a:r>
            <a:r>
              <a:rPr lang="ru-RU" sz="2800" b="0">
                <a:solidFill>
                  <a:srgbClr val="FF3399"/>
                </a:solidFill>
              </a:rPr>
              <a:t>90</a:t>
            </a:r>
          </a:p>
        </p:txBody>
      </p:sp>
      <p:sp>
        <p:nvSpPr>
          <p:cNvPr id="49205" name="Text Box 53"/>
          <p:cNvSpPr txBox="1">
            <a:spLocks noChangeArrowheads="1"/>
          </p:cNvSpPr>
          <p:nvPr/>
        </p:nvSpPr>
        <p:spPr bwMode="auto">
          <a:xfrm>
            <a:off x="8534400" y="4038600"/>
            <a:ext cx="76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FF3399"/>
                </a:solidFill>
              </a:rPr>
              <a:t>о</a:t>
            </a:r>
          </a:p>
        </p:txBody>
      </p:sp>
      <p:sp>
        <p:nvSpPr>
          <p:cNvPr id="49206" name="Text Box 54"/>
          <p:cNvSpPr txBox="1">
            <a:spLocks noChangeArrowheads="1"/>
          </p:cNvSpPr>
          <p:nvPr/>
        </p:nvSpPr>
        <p:spPr bwMode="auto">
          <a:xfrm>
            <a:off x="3962400" y="5638800"/>
            <a:ext cx="38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0" dirty="0">
                <a:solidFill>
                  <a:schemeClr val="hlink"/>
                </a:solidFill>
                <a:sym typeface="Symbol" pitchFamily="18" charset="2"/>
              </a:rPr>
              <a:t></a:t>
            </a:r>
          </a:p>
        </p:txBody>
      </p:sp>
      <p:sp>
        <p:nvSpPr>
          <p:cNvPr id="49207" name="Text Box 55"/>
          <p:cNvSpPr txBox="1">
            <a:spLocks noChangeArrowheads="1"/>
          </p:cNvSpPr>
          <p:nvPr/>
        </p:nvSpPr>
        <p:spPr bwMode="auto">
          <a:xfrm>
            <a:off x="4267200" y="5880100"/>
            <a:ext cx="45720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dirty="0">
                <a:solidFill>
                  <a:schemeClr val="hlink"/>
                </a:solidFill>
              </a:rPr>
              <a:t>О- </a:t>
            </a:r>
            <a:r>
              <a:rPr lang="ru-RU" sz="1600" dirty="0">
                <a:solidFill>
                  <a:schemeClr val="hlink"/>
                </a:solidFill>
              </a:rPr>
              <a:t>предельный угол полного отражения</a:t>
            </a:r>
            <a:r>
              <a:rPr lang="ru-RU" sz="1600" dirty="0"/>
              <a:t>, </a:t>
            </a:r>
          </a:p>
          <a:p>
            <a:pPr>
              <a:spcBef>
                <a:spcPct val="50000"/>
              </a:spcBef>
            </a:pPr>
            <a:r>
              <a:rPr lang="ru-RU" sz="1600" dirty="0"/>
              <a:t>это угол падения соответствующий углу преломления </a:t>
            </a:r>
            <a:r>
              <a:rPr lang="ru-RU" dirty="0"/>
              <a:t>90</a:t>
            </a:r>
          </a:p>
        </p:txBody>
      </p:sp>
      <p:sp>
        <p:nvSpPr>
          <p:cNvPr id="49208" name="Text Box 56"/>
          <p:cNvSpPr txBox="1">
            <a:spLocks noChangeArrowheads="1"/>
          </p:cNvSpPr>
          <p:nvPr/>
        </p:nvSpPr>
        <p:spPr bwMode="auto">
          <a:xfrm>
            <a:off x="5943600" y="6324600"/>
            <a:ext cx="228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4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000"/>
                                        <p:tgtEl>
                                          <p:spTgt spid="49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000"/>
                                        <p:tgtEl>
                                          <p:spTgt spid="49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49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49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49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2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20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0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0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2000"/>
                                        <p:tgtEl>
                                          <p:spTgt spid="49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2000"/>
                                        <p:tgtEl>
                                          <p:spTgt spid="4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2000"/>
                                        <p:tgtEl>
                                          <p:spTgt spid="49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0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2000"/>
                                        <p:tgtEl>
                                          <p:spTgt spid="49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2000"/>
                                        <p:tgtEl>
                                          <p:spTgt spid="49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00"/>
                            </p:stCondLst>
                            <p:childTnLst>
                              <p:par>
                                <p:cTn id="1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2000"/>
                                        <p:tgtEl>
                                          <p:spTgt spid="49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2000"/>
                                        <p:tgtEl>
                                          <p:spTgt spid="49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10" grpId="0" animBg="1"/>
      <p:bldP spid="49209" grpId="0" animBg="1"/>
      <p:bldP spid="49159" grpId="0" animBg="1"/>
      <p:bldP spid="49160" grpId="0" animBg="1"/>
      <p:bldP spid="49161" grpId="0" animBg="1"/>
      <p:bldP spid="49162" grpId="0" animBg="1"/>
      <p:bldP spid="49163" grpId="0" animBg="1"/>
      <p:bldP spid="49164" grpId="0" animBg="1"/>
      <p:bldP spid="49165" grpId="0"/>
      <p:bldP spid="49166" grpId="0"/>
      <p:bldP spid="49176" grpId="0" animBg="1"/>
      <p:bldP spid="49177" grpId="0" animBg="1"/>
      <p:bldP spid="49178" grpId="0" animBg="1"/>
      <p:bldP spid="49179" grpId="0" animBg="1"/>
      <p:bldP spid="49180" grpId="0" animBg="1"/>
      <p:bldP spid="49181" grpId="0" animBg="1"/>
      <p:bldP spid="49182" grpId="0"/>
      <p:bldP spid="49183" grpId="0"/>
      <p:bldP spid="49186" grpId="0" animBg="1"/>
      <p:bldP spid="49188" grpId="0" animBg="1"/>
      <p:bldP spid="49191" grpId="0" animBg="1"/>
      <p:bldP spid="49192" grpId="0" animBg="1"/>
      <p:bldP spid="49193" grpId="0" build="allAtOnce"/>
      <p:bldP spid="49194" grpId="0"/>
      <p:bldP spid="49199" grpId="0" animBg="1"/>
      <p:bldP spid="49200" grpId="0" animBg="1"/>
      <p:bldP spid="49201" grpId="0" animBg="1"/>
      <p:bldP spid="49202" grpId="0" animBg="1"/>
      <p:bldP spid="49203" grpId="0"/>
      <p:bldP spid="49204" grpId="0"/>
      <p:bldP spid="49205" grpId="0"/>
      <p:bldP spid="49206" grpId="0"/>
      <p:bldP spid="49207" grpId="0"/>
      <p:bldP spid="4920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49" name="Rectangle 57"/>
          <p:cNvSpPr>
            <a:spLocks noChangeArrowheads="1"/>
          </p:cNvSpPr>
          <p:nvPr/>
        </p:nvSpPr>
        <p:spPr bwMode="auto">
          <a:xfrm>
            <a:off x="4953000" y="2971800"/>
            <a:ext cx="2819400" cy="1371600"/>
          </a:xfrm>
          <a:prstGeom prst="rect">
            <a:avLst/>
          </a:prstGeom>
          <a:solidFill>
            <a:srgbClr val="E1F4FF"/>
          </a:solidFill>
          <a:ln w="9525">
            <a:solidFill>
              <a:srgbClr val="CCEC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6248" name="Rectangle 56"/>
          <p:cNvSpPr>
            <a:spLocks noChangeArrowheads="1"/>
          </p:cNvSpPr>
          <p:nvPr/>
        </p:nvSpPr>
        <p:spPr bwMode="auto">
          <a:xfrm>
            <a:off x="457200" y="2971800"/>
            <a:ext cx="2895600" cy="1371600"/>
          </a:xfrm>
          <a:prstGeom prst="rect">
            <a:avLst/>
          </a:prstGeom>
          <a:solidFill>
            <a:srgbClr val="E1F4FF"/>
          </a:solidFill>
          <a:ln w="9525">
            <a:solidFill>
              <a:srgbClr val="CCEC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mtClean="0"/>
              <a:t>если</a:t>
            </a:r>
          </a:p>
        </p:txBody>
      </p:sp>
      <p:graphicFrame>
        <p:nvGraphicFramePr>
          <p:cNvPr id="7170" name="Rectangle 7"/>
          <p:cNvGraphicFramePr>
            <a:graphicFrameLocks/>
          </p:cNvGraphicFramePr>
          <p:nvPr>
            <p:ph sz="half" idx="1"/>
          </p:nvPr>
        </p:nvGraphicFramePr>
        <p:xfrm>
          <a:off x="0" y="3937000"/>
          <a:ext cx="4038600" cy="0"/>
        </p:xfrm>
        <a:graphic>
          <a:graphicData uri="http://schemas.openxmlformats.org/presentationml/2006/ole">
            <p:oleObj spid="_x0000_s7170" name="Формула" r:id="rId3" imgW="0" imgH="0" progId="Equation.3">
              <p:embed/>
            </p:oleObj>
          </a:graphicData>
        </a:graphic>
      </p:graphicFrame>
      <p:sp>
        <p:nvSpPr>
          <p:cNvPr id="136208" name="Rectangle 16"/>
          <p:cNvSpPr>
            <a:spLocks noGrp="1" noChangeArrowheads="1"/>
          </p:cNvSpPr>
          <p:nvPr>
            <p:ph sz="half" idx="2"/>
          </p:nvPr>
        </p:nvSpPr>
        <p:spPr>
          <a:xfrm>
            <a:off x="228600" y="1828800"/>
            <a:ext cx="4038600" cy="4302125"/>
          </a:xfrm>
        </p:spPr>
        <p:txBody>
          <a:bodyPr/>
          <a:lstStyle/>
          <a:p>
            <a:pPr eaLnBrk="1" hangingPunct="1"/>
            <a:r>
              <a:rPr lang="ru-RU" sz="3600" b="1" smtClean="0">
                <a:sym typeface="Symbol" pitchFamily="18" charset="2"/>
              </a:rPr>
              <a:t></a:t>
            </a:r>
            <a:r>
              <a:rPr lang="en-US" sz="3600" b="1" smtClean="0">
                <a:sym typeface="Symbol" pitchFamily="18" charset="2"/>
              </a:rPr>
              <a:t>&lt;</a:t>
            </a:r>
            <a:r>
              <a:rPr lang="ru-RU" sz="2400" smtClean="0">
                <a:sym typeface="Symbol" pitchFamily="18" charset="2"/>
              </a:rPr>
              <a:t>о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smtClean="0">
                <a:sym typeface="Symbol" pitchFamily="18" charset="2"/>
              </a:rPr>
              <a:t>луч преломится</a:t>
            </a:r>
            <a:endParaRPr lang="en-US" sz="2400" smtClean="0">
              <a:sym typeface="Symbol" pitchFamily="18" charset="2"/>
            </a:endParaRPr>
          </a:p>
        </p:txBody>
      </p:sp>
      <p:sp>
        <p:nvSpPr>
          <p:cNvPr id="136209" name="Rectangle 1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715000" y="1828800"/>
            <a:ext cx="4038600" cy="4302125"/>
          </a:xfrm>
        </p:spPr>
        <p:txBody>
          <a:bodyPr/>
          <a:lstStyle/>
          <a:p>
            <a:pPr eaLnBrk="1" hangingPunct="1"/>
            <a:r>
              <a:rPr lang="ru-RU" sz="3600" b="1" smtClean="0">
                <a:sym typeface="Symbol" pitchFamily="18" charset="2"/>
              </a:rPr>
              <a:t></a:t>
            </a:r>
            <a:r>
              <a:rPr lang="en-US" sz="3600" b="1" smtClean="0">
                <a:sym typeface="Symbol" pitchFamily="18" charset="2"/>
              </a:rPr>
              <a:t>&gt;</a:t>
            </a:r>
            <a:r>
              <a:rPr lang="ru-RU" sz="2400" smtClean="0">
                <a:sym typeface="Symbol" pitchFamily="18" charset="2"/>
              </a:rPr>
              <a:t>о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smtClean="0">
                <a:sym typeface="Symbol" pitchFamily="18" charset="2"/>
              </a:rPr>
              <a:t>луч отразится</a:t>
            </a:r>
          </a:p>
        </p:txBody>
      </p:sp>
      <p:sp>
        <p:nvSpPr>
          <p:cNvPr id="136210" name="Line 18"/>
          <p:cNvSpPr>
            <a:spLocks noChangeShapeType="1"/>
          </p:cNvSpPr>
          <p:nvPr/>
        </p:nvSpPr>
        <p:spPr bwMode="auto">
          <a:xfrm>
            <a:off x="533400" y="4343400"/>
            <a:ext cx="266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6211" name="Line 19"/>
          <p:cNvSpPr>
            <a:spLocks noChangeShapeType="1"/>
          </p:cNvSpPr>
          <p:nvPr/>
        </p:nvSpPr>
        <p:spPr bwMode="auto">
          <a:xfrm>
            <a:off x="381000" y="2895600"/>
            <a:ext cx="1524000" cy="1447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6212" name="Line 20"/>
          <p:cNvSpPr>
            <a:spLocks noChangeShapeType="1"/>
          </p:cNvSpPr>
          <p:nvPr/>
        </p:nvSpPr>
        <p:spPr bwMode="auto">
          <a:xfrm>
            <a:off x="1905000" y="4343400"/>
            <a:ext cx="1600200" cy="685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6213" name="Line 21"/>
          <p:cNvSpPr>
            <a:spLocks noChangeShapeType="1"/>
          </p:cNvSpPr>
          <p:nvPr/>
        </p:nvSpPr>
        <p:spPr bwMode="auto">
          <a:xfrm>
            <a:off x="1905000" y="3124200"/>
            <a:ext cx="0" cy="228600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6214" name="Arc 22"/>
          <p:cNvSpPr>
            <a:spLocks/>
          </p:cNvSpPr>
          <p:nvPr/>
        </p:nvSpPr>
        <p:spPr bwMode="auto">
          <a:xfrm rot="-4068124">
            <a:off x="1574800" y="3683000"/>
            <a:ext cx="355600" cy="304800"/>
          </a:xfrm>
          <a:custGeom>
            <a:avLst/>
            <a:gdLst>
              <a:gd name="T0" fmla="*/ 0 w 20187"/>
              <a:gd name="T1" fmla="*/ 0 h 21600"/>
              <a:gd name="T2" fmla="*/ 2147483647 w 20187"/>
              <a:gd name="T3" fmla="*/ 2147483647 h 21600"/>
              <a:gd name="T4" fmla="*/ 0 w 20187"/>
              <a:gd name="T5" fmla="*/ 2147483647 h 21600"/>
              <a:gd name="T6" fmla="*/ 0 60000 65536"/>
              <a:gd name="T7" fmla="*/ 0 60000 65536"/>
              <a:gd name="T8" fmla="*/ 0 60000 65536"/>
              <a:gd name="T9" fmla="*/ 0 w 20187"/>
              <a:gd name="T10" fmla="*/ 0 h 21600"/>
              <a:gd name="T11" fmla="*/ 20187 w 2018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187" h="21600" fill="none" extrusionOk="0">
                <a:moveTo>
                  <a:pt x="-1" y="0"/>
                </a:moveTo>
                <a:cubicBezTo>
                  <a:pt x="8964" y="0"/>
                  <a:pt x="16997" y="5537"/>
                  <a:pt x="20186" y="13915"/>
                </a:cubicBezTo>
              </a:path>
              <a:path w="20187" h="21600" stroke="0" extrusionOk="0">
                <a:moveTo>
                  <a:pt x="-1" y="0"/>
                </a:moveTo>
                <a:cubicBezTo>
                  <a:pt x="8964" y="0"/>
                  <a:pt x="16997" y="5537"/>
                  <a:pt x="20186" y="13915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6215" name="Arc 23"/>
          <p:cNvSpPr>
            <a:spLocks/>
          </p:cNvSpPr>
          <p:nvPr/>
        </p:nvSpPr>
        <p:spPr bwMode="auto">
          <a:xfrm rot="-3947647" flipH="1" flipV="1">
            <a:off x="1871663" y="4454525"/>
            <a:ext cx="450850" cy="381000"/>
          </a:xfrm>
          <a:custGeom>
            <a:avLst/>
            <a:gdLst>
              <a:gd name="T0" fmla="*/ 0 w 21334"/>
              <a:gd name="T1" fmla="*/ 0 h 21600"/>
              <a:gd name="T2" fmla="*/ 2147483647 w 21334"/>
              <a:gd name="T3" fmla="*/ 2147483647 h 21600"/>
              <a:gd name="T4" fmla="*/ 0 w 21334"/>
              <a:gd name="T5" fmla="*/ 2147483647 h 21600"/>
              <a:gd name="T6" fmla="*/ 0 60000 65536"/>
              <a:gd name="T7" fmla="*/ 0 60000 65536"/>
              <a:gd name="T8" fmla="*/ 0 60000 65536"/>
              <a:gd name="T9" fmla="*/ 0 w 21334"/>
              <a:gd name="T10" fmla="*/ 0 h 21600"/>
              <a:gd name="T11" fmla="*/ 21334 w 2133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34" h="21600" fill="none" extrusionOk="0">
                <a:moveTo>
                  <a:pt x="-1" y="0"/>
                </a:moveTo>
                <a:cubicBezTo>
                  <a:pt x="10624" y="0"/>
                  <a:pt x="19670" y="7725"/>
                  <a:pt x="21333" y="18219"/>
                </a:cubicBezTo>
              </a:path>
              <a:path w="21334" h="21600" stroke="0" extrusionOk="0">
                <a:moveTo>
                  <a:pt x="-1" y="0"/>
                </a:moveTo>
                <a:cubicBezTo>
                  <a:pt x="10624" y="0"/>
                  <a:pt x="19670" y="7725"/>
                  <a:pt x="21333" y="18219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6216" name="Text Box 24"/>
          <p:cNvSpPr txBox="1">
            <a:spLocks noChangeArrowheads="1"/>
          </p:cNvSpPr>
          <p:nvPr/>
        </p:nvSpPr>
        <p:spPr bwMode="auto">
          <a:xfrm>
            <a:off x="1295400" y="32766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3200" b="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</a:t>
            </a:r>
          </a:p>
        </p:txBody>
      </p:sp>
      <p:sp>
        <p:nvSpPr>
          <p:cNvPr id="136217" name="Text Box 25"/>
          <p:cNvSpPr txBox="1">
            <a:spLocks noChangeArrowheads="1"/>
          </p:cNvSpPr>
          <p:nvPr/>
        </p:nvSpPr>
        <p:spPr bwMode="auto">
          <a:xfrm>
            <a:off x="2133600" y="47244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l-GR" sz="2400" b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</a:p>
        </p:txBody>
      </p:sp>
      <p:sp>
        <p:nvSpPr>
          <p:cNvPr id="136218" name="Text Box 26"/>
          <p:cNvSpPr txBox="1">
            <a:spLocks noChangeArrowheads="1"/>
          </p:cNvSpPr>
          <p:nvPr/>
        </p:nvSpPr>
        <p:spPr bwMode="auto">
          <a:xfrm>
            <a:off x="2438400" y="2819400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2000" b="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стекло</a:t>
            </a:r>
          </a:p>
        </p:txBody>
      </p:sp>
      <p:sp>
        <p:nvSpPr>
          <p:cNvPr id="136219" name="Line 27"/>
          <p:cNvSpPr>
            <a:spLocks noChangeShapeType="1"/>
          </p:cNvSpPr>
          <p:nvPr/>
        </p:nvSpPr>
        <p:spPr bwMode="auto">
          <a:xfrm>
            <a:off x="228600" y="3505200"/>
            <a:ext cx="1676400" cy="838200"/>
          </a:xfrm>
          <a:prstGeom prst="line">
            <a:avLst/>
          </a:prstGeom>
          <a:noFill/>
          <a:ln w="38100">
            <a:solidFill>
              <a:srgbClr val="FF3399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6220" name="Line 28"/>
          <p:cNvSpPr>
            <a:spLocks noChangeShapeType="1"/>
          </p:cNvSpPr>
          <p:nvPr/>
        </p:nvSpPr>
        <p:spPr bwMode="auto">
          <a:xfrm>
            <a:off x="1905000" y="4343400"/>
            <a:ext cx="1447800" cy="0"/>
          </a:xfrm>
          <a:prstGeom prst="line">
            <a:avLst/>
          </a:prstGeom>
          <a:noFill/>
          <a:ln w="38100">
            <a:solidFill>
              <a:srgbClr val="FF3399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6221" name="Arc 29"/>
          <p:cNvSpPr>
            <a:spLocks/>
          </p:cNvSpPr>
          <p:nvPr/>
        </p:nvSpPr>
        <p:spPr bwMode="auto">
          <a:xfrm flipV="1">
            <a:off x="1905000" y="4343400"/>
            <a:ext cx="762000" cy="5334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rot="10800000" wrap="none" anchor="ctr"/>
          <a:lstStyle/>
          <a:p>
            <a:pPr algn="ctr"/>
            <a:endParaRPr lang="ru-RU" b="0">
              <a:solidFill>
                <a:srgbClr val="FF3300"/>
              </a:solidFill>
            </a:endParaRPr>
          </a:p>
        </p:txBody>
      </p:sp>
      <p:sp>
        <p:nvSpPr>
          <p:cNvPr id="136222" name="Arc 30"/>
          <p:cNvSpPr>
            <a:spLocks/>
          </p:cNvSpPr>
          <p:nvPr/>
        </p:nvSpPr>
        <p:spPr bwMode="auto">
          <a:xfrm rot="9571409" flipV="1">
            <a:off x="1143000" y="3505200"/>
            <a:ext cx="8382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0">
              <a:solidFill>
                <a:srgbClr val="FF3300"/>
              </a:solidFill>
            </a:endParaRPr>
          </a:p>
        </p:txBody>
      </p:sp>
      <p:sp>
        <p:nvSpPr>
          <p:cNvPr id="136223" name="Text Box 31"/>
          <p:cNvSpPr txBox="1">
            <a:spLocks noChangeArrowheads="1"/>
          </p:cNvSpPr>
          <p:nvPr/>
        </p:nvSpPr>
        <p:spPr bwMode="auto">
          <a:xfrm>
            <a:off x="685800" y="3048000"/>
            <a:ext cx="83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rgbClr val="FF3399"/>
                </a:solidFill>
                <a:sym typeface="Symbol" pitchFamily="18" charset="2"/>
              </a:rPr>
              <a:t></a:t>
            </a:r>
            <a:r>
              <a:rPr lang="ru-RU" sz="2000">
                <a:solidFill>
                  <a:srgbClr val="FF3399"/>
                </a:solidFill>
                <a:sym typeface="Symbol" pitchFamily="18" charset="2"/>
              </a:rPr>
              <a:t>о</a:t>
            </a:r>
          </a:p>
        </p:txBody>
      </p:sp>
      <p:sp>
        <p:nvSpPr>
          <p:cNvPr id="136224" name="Text Box 32"/>
          <p:cNvSpPr txBox="1">
            <a:spLocks noChangeArrowheads="1"/>
          </p:cNvSpPr>
          <p:nvPr/>
        </p:nvSpPr>
        <p:spPr bwMode="auto">
          <a:xfrm>
            <a:off x="2743200" y="48768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800" b="0">
                <a:solidFill>
                  <a:srgbClr val="FF3399"/>
                </a:solidFill>
              </a:rPr>
              <a:t>β</a:t>
            </a:r>
            <a:r>
              <a:rPr lang="ru-RU" sz="2000" b="0">
                <a:solidFill>
                  <a:srgbClr val="FF3399"/>
                </a:solidFill>
              </a:rPr>
              <a:t>о= </a:t>
            </a:r>
            <a:r>
              <a:rPr lang="ru-RU" sz="2800" b="0">
                <a:solidFill>
                  <a:srgbClr val="FF3399"/>
                </a:solidFill>
              </a:rPr>
              <a:t>90</a:t>
            </a:r>
          </a:p>
        </p:txBody>
      </p:sp>
      <p:sp>
        <p:nvSpPr>
          <p:cNvPr id="136225" name="Line 33"/>
          <p:cNvSpPr>
            <a:spLocks noChangeShapeType="1"/>
          </p:cNvSpPr>
          <p:nvPr/>
        </p:nvSpPr>
        <p:spPr bwMode="auto">
          <a:xfrm>
            <a:off x="4953000" y="4343400"/>
            <a:ext cx="2667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6226" name="Line 34"/>
          <p:cNvSpPr>
            <a:spLocks noChangeShapeType="1"/>
          </p:cNvSpPr>
          <p:nvPr/>
        </p:nvSpPr>
        <p:spPr bwMode="auto">
          <a:xfrm>
            <a:off x="4572000" y="3962400"/>
            <a:ext cx="175260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6227" name="Line 35"/>
          <p:cNvSpPr>
            <a:spLocks noChangeShapeType="1"/>
          </p:cNvSpPr>
          <p:nvPr/>
        </p:nvSpPr>
        <p:spPr bwMode="auto">
          <a:xfrm flipV="1">
            <a:off x="6324600" y="3962400"/>
            <a:ext cx="167640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6228" name="Line 36"/>
          <p:cNvSpPr>
            <a:spLocks noChangeShapeType="1"/>
          </p:cNvSpPr>
          <p:nvPr/>
        </p:nvSpPr>
        <p:spPr bwMode="auto">
          <a:xfrm>
            <a:off x="6324600" y="3124200"/>
            <a:ext cx="0" cy="205740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6229" name="Arc 37"/>
          <p:cNvSpPr>
            <a:spLocks/>
          </p:cNvSpPr>
          <p:nvPr/>
        </p:nvSpPr>
        <p:spPr bwMode="auto">
          <a:xfrm rot="-1485007">
            <a:off x="5638800" y="3886200"/>
            <a:ext cx="708025" cy="303213"/>
          </a:xfrm>
          <a:custGeom>
            <a:avLst/>
            <a:gdLst>
              <a:gd name="T0" fmla="*/ 0 w 33850"/>
              <a:gd name="T1" fmla="*/ 2147483647 h 21600"/>
              <a:gd name="T2" fmla="*/ 2147483647 w 33850"/>
              <a:gd name="T3" fmla="*/ 2147483647 h 21600"/>
              <a:gd name="T4" fmla="*/ 2147483647 w 33850"/>
              <a:gd name="T5" fmla="*/ 2147483647 h 21600"/>
              <a:gd name="T6" fmla="*/ 0 60000 65536"/>
              <a:gd name="T7" fmla="*/ 0 60000 65536"/>
              <a:gd name="T8" fmla="*/ 0 60000 65536"/>
              <a:gd name="T9" fmla="*/ 0 w 33850"/>
              <a:gd name="T10" fmla="*/ 0 h 21600"/>
              <a:gd name="T11" fmla="*/ 33850 w 3385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850" h="21600" fill="none" extrusionOk="0">
                <a:moveTo>
                  <a:pt x="0" y="8952"/>
                </a:moveTo>
                <a:cubicBezTo>
                  <a:pt x="4061" y="3330"/>
                  <a:pt x="10574" y="-1"/>
                  <a:pt x="17510" y="0"/>
                </a:cubicBezTo>
                <a:cubicBezTo>
                  <a:pt x="23783" y="0"/>
                  <a:pt x="29746" y="2727"/>
                  <a:pt x="33849" y="7473"/>
                </a:cubicBezTo>
              </a:path>
              <a:path w="33850" h="21600" stroke="0" extrusionOk="0">
                <a:moveTo>
                  <a:pt x="0" y="8952"/>
                </a:moveTo>
                <a:cubicBezTo>
                  <a:pt x="4061" y="3330"/>
                  <a:pt x="10574" y="-1"/>
                  <a:pt x="17510" y="0"/>
                </a:cubicBezTo>
                <a:cubicBezTo>
                  <a:pt x="23783" y="0"/>
                  <a:pt x="29746" y="2727"/>
                  <a:pt x="33849" y="7473"/>
                </a:cubicBezTo>
                <a:lnTo>
                  <a:pt x="1751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6230" name="Arc 38"/>
          <p:cNvSpPr>
            <a:spLocks/>
          </p:cNvSpPr>
          <p:nvPr/>
        </p:nvSpPr>
        <p:spPr bwMode="auto">
          <a:xfrm rot="-10530326" flipH="1" flipV="1">
            <a:off x="6324600" y="3886200"/>
            <a:ext cx="533400" cy="381000"/>
          </a:xfrm>
          <a:custGeom>
            <a:avLst/>
            <a:gdLst>
              <a:gd name="T0" fmla="*/ 0 w 21334"/>
              <a:gd name="T1" fmla="*/ 0 h 21600"/>
              <a:gd name="T2" fmla="*/ 2147483647 w 21334"/>
              <a:gd name="T3" fmla="*/ 2147483647 h 21600"/>
              <a:gd name="T4" fmla="*/ 0 w 21334"/>
              <a:gd name="T5" fmla="*/ 2147483647 h 21600"/>
              <a:gd name="T6" fmla="*/ 0 60000 65536"/>
              <a:gd name="T7" fmla="*/ 0 60000 65536"/>
              <a:gd name="T8" fmla="*/ 0 60000 65536"/>
              <a:gd name="T9" fmla="*/ 0 w 21334"/>
              <a:gd name="T10" fmla="*/ 0 h 21600"/>
              <a:gd name="T11" fmla="*/ 21334 w 2133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34" h="21600" fill="none" extrusionOk="0">
                <a:moveTo>
                  <a:pt x="-1" y="0"/>
                </a:moveTo>
                <a:cubicBezTo>
                  <a:pt x="10624" y="0"/>
                  <a:pt x="19670" y="7725"/>
                  <a:pt x="21333" y="18219"/>
                </a:cubicBezTo>
              </a:path>
              <a:path w="21334" h="21600" stroke="0" extrusionOk="0">
                <a:moveTo>
                  <a:pt x="-1" y="0"/>
                </a:moveTo>
                <a:cubicBezTo>
                  <a:pt x="10624" y="0"/>
                  <a:pt x="19670" y="7725"/>
                  <a:pt x="21333" y="18219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6231" name="Text Box 39"/>
          <p:cNvSpPr txBox="1">
            <a:spLocks noChangeArrowheads="1"/>
          </p:cNvSpPr>
          <p:nvPr/>
        </p:nvSpPr>
        <p:spPr bwMode="auto">
          <a:xfrm>
            <a:off x="5715000" y="3429000"/>
            <a:ext cx="68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3200" b="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</a:t>
            </a:r>
          </a:p>
        </p:txBody>
      </p:sp>
      <p:sp>
        <p:nvSpPr>
          <p:cNvPr id="136232" name="Text Box 40"/>
          <p:cNvSpPr txBox="1">
            <a:spLocks noChangeArrowheads="1"/>
          </p:cNvSpPr>
          <p:nvPr/>
        </p:nvSpPr>
        <p:spPr bwMode="auto">
          <a:xfrm>
            <a:off x="6629400" y="35052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l-GR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γ</a:t>
            </a:r>
          </a:p>
        </p:txBody>
      </p:sp>
      <p:sp>
        <p:nvSpPr>
          <p:cNvPr id="136233" name="Text Box 41"/>
          <p:cNvSpPr txBox="1">
            <a:spLocks noChangeArrowheads="1"/>
          </p:cNvSpPr>
          <p:nvPr/>
        </p:nvSpPr>
        <p:spPr bwMode="auto">
          <a:xfrm>
            <a:off x="6934200" y="2819400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2000" b="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стекло</a:t>
            </a:r>
          </a:p>
        </p:txBody>
      </p:sp>
      <p:sp>
        <p:nvSpPr>
          <p:cNvPr id="136234" name="Line 42"/>
          <p:cNvSpPr>
            <a:spLocks noChangeShapeType="1"/>
          </p:cNvSpPr>
          <p:nvPr/>
        </p:nvSpPr>
        <p:spPr bwMode="auto">
          <a:xfrm>
            <a:off x="4648200" y="3505200"/>
            <a:ext cx="1676400" cy="838200"/>
          </a:xfrm>
          <a:prstGeom prst="line">
            <a:avLst/>
          </a:prstGeom>
          <a:noFill/>
          <a:ln w="38100">
            <a:solidFill>
              <a:srgbClr val="FF3399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6235" name="Line 43"/>
          <p:cNvSpPr>
            <a:spLocks noChangeShapeType="1"/>
          </p:cNvSpPr>
          <p:nvPr/>
        </p:nvSpPr>
        <p:spPr bwMode="auto">
          <a:xfrm>
            <a:off x="6324600" y="4343400"/>
            <a:ext cx="1447800" cy="0"/>
          </a:xfrm>
          <a:prstGeom prst="line">
            <a:avLst/>
          </a:prstGeom>
          <a:noFill/>
          <a:ln w="38100">
            <a:solidFill>
              <a:srgbClr val="FF3399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6237" name="Arc 45"/>
          <p:cNvSpPr>
            <a:spLocks/>
          </p:cNvSpPr>
          <p:nvPr/>
        </p:nvSpPr>
        <p:spPr bwMode="auto">
          <a:xfrm rot="9571409" flipV="1">
            <a:off x="5562600" y="3505200"/>
            <a:ext cx="838200" cy="381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0">
              <a:solidFill>
                <a:srgbClr val="FF3300"/>
              </a:solidFill>
            </a:endParaRPr>
          </a:p>
        </p:txBody>
      </p:sp>
      <p:sp>
        <p:nvSpPr>
          <p:cNvPr id="136238" name="Text Box 46"/>
          <p:cNvSpPr txBox="1">
            <a:spLocks noChangeArrowheads="1"/>
          </p:cNvSpPr>
          <p:nvPr/>
        </p:nvSpPr>
        <p:spPr bwMode="auto">
          <a:xfrm>
            <a:off x="5105400" y="3048000"/>
            <a:ext cx="83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rgbClr val="FF3399"/>
                </a:solidFill>
                <a:sym typeface="Symbol" pitchFamily="18" charset="2"/>
              </a:rPr>
              <a:t></a:t>
            </a:r>
            <a:r>
              <a:rPr lang="ru-RU" sz="2000">
                <a:solidFill>
                  <a:srgbClr val="FF3399"/>
                </a:solidFill>
                <a:sym typeface="Symbol" pitchFamily="18" charset="2"/>
              </a:rPr>
              <a:t>о</a:t>
            </a:r>
          </a:p>
        </p:txBody>
      </p:sp>
      <p:sp>
        <p:nvSpPr>
          <p:cNvPr id="136239" name="Text Box 47"/>
          <p:cNvSpPr txBox="1">
            <a:spLocks noChangeArrowheads="1"/>
          </p:cNvSpPr>
          <p:nvPr/>
        </p:nvSpPr>
        <p:spPr bwMode="auto">
          <a:xfrm>
            <a:off x="7162800" y="43434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800" b="0">
                <a:solidFill>
                  <a:srgbClr val="FF3399"/>
                </a:solidFill>
              </a:rPr>
              <a:t>β</a:t>
            </a:r>
            <a:r>
              <a:rPr lang="ru-RU" sz="2000" b="0">
                <a:solidFill>
                  <a:srgbClr val="FF3399"/>
                </a:solidFill>
              </a:rPr>
              <a:t>о= </a:t>
            </a:r>
            <a:r>
              <a:rPr lang="ru-RU" sz="2800" b="0">
                <a:solidFill>
                  <a:srgbClr val="FF3399"/>
                </a:solidFill>
              </a:rPr>
              <a:t>90</a:t>
            </a:r>
          </a:p>
        </p:txBody>
      </p:sp>
      <p:graphicFrame>
        <p:nvGraphicFramePr>
          <p:cNvPr id="136240" name="Object 48"/>
          <p:cNvGraphicFramePr>
            <a:graphicFrameLocks noChangeAspect="1"/>
          </p:cNvGraphicFramePr>
          <p:nvPr/>
        </p:nvGraphicFramePr>
        <p:xfrm>
          <a:off x="4514850" y="2863850"/>
          <a:ext cx="114300" cy="215900"/>
        </p:xfrm>
        <a:graphic>
          <a:graphicData uri="http://schemas.openxmlformats.org/presentationml/2006/ole">
            <p:oleObj spid="_x0000_s7171" name="Формула" r:id="rId4" imgW="114120" imgH="215640" progId="Equation.3">
              <p:embed/>
            </p:oleObj>
          </a:graphicData>
        </a:graphic>
      </p:graphicFrame>
      <p:sp>
        <p:nvSpPr>
          <p:cNvPr id="136241" name="Line 49"/>
          <p:cNvSpPr>
            <a:spLocks noChangeShapeType="1"/>
          </p:cNvSpPr>
          <p:nvPr/>
        </p:nvSpPr>
        <p:spPr bwMode="auto">
          <a:xfrm flipH="1">
            <a:off x="2209800" y="1371600"/>
            <a:ext cx="16764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6242" name="Line 50"/>
          <p:cNvSpPr>
            <a:spLocks noChangeShapeType="1"/>
          </p:cNvSpPr>
          <p:nvPr/>
        </p:nvSpPr>
        <p:spPr bwMode="auto">
          <a:xfrm>
            <a:off x="5181600" y="1371600"/>
            <a:ext cx="16764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6243" name="Text Box 51"/>
          <p:cNvSpPr txBox="1">
            <a:spLocks noChangeArrowheads="1"/>
          </p:cNvSpPr>
          <p:nvPr/>
        </p:nvSpPr>
        <p:spPr bwMode="auto">
          <a:xfrm>
            <a:off x="2514600" y="5257800"/>
            <a:ext cx="144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воздух</a:t>
            </a:r>
          </a:p>
        </p:txBody>
      </p:sp>
      <p:sp>
        <p:nvSpPr>
          <p:cNvPr id="136244" name="Text Box 52"/>
          <p:cNvSpPr txBox="1">
            <a:spLocks noChangeArrowheads="1"/>
          </p:cNvSpPr>
          <p:nvPr/>
        </p:nvSpPr>
        <p:spPr bwMode="auto">
          <a:xfrm>
            <a:off x="6858000" y="4800600"/>
            <a:ext cx="144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воздух</a:t>
            </a:r>
          </a:p>
        </p:txBody>
      </p:sp>
      <p:sp>
        <p:nvSpPr>
          <p:cNvPr id="136245" name="Text Box 53"/>
          <p:cNvSpPr txBox="1">
            <a:spLocks noChangeArrowheads="1"/>
          </p:cNvSpPr>
          <p:nvPr/>
        </p:nvSpPr>
        <p:spPr bwMode="auto">
          <a:xfrm>
            <a:off x="4191000" y="5103812"/>
            <a:ext cx="4267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solidFill>
                  <a:schemeClr val="hlink"/>
                </a:solidFill>
              </a:rPr>
              <a:t>полное внутреннее отражение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 dirty="0">
                <a:solidFill>
                  <a:schemeClr val="hlink"/>
                </a:solidFill>
                <a:hlinkClick r:id="rId5" action="ppaction://hlinkfile"/>
              </a:rPr>
              <a:t>волоконная оптика</a:t>
            </a:r>
            <a:endParaRPr lang="en-US" sz="2000" dirty="0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 dirty="0">
                <a:solidFill>
                  <a:schemeClr val="hlink"/>
                </a:solidFill>
                <a:hlinkClick r:id="rId6" action="ppaction://hlinksldjump"/>
              </a:rPr>
              <a:t>огранка драгоценных камней</a:t>
            </a:r>
            <a:endParaRPr lang="ru-RU" sz="2000" dirty="0">
              <a:solidFill>
                <a:schemeClr val="hlink"/>
              </a:solidFill>
            </a:endParaRPr>
          </a:p>
        </p:txBody>
      </p:sp>
      <p:sp>
        <p:nvSpPr>
          <p:cNvPr id="136247" name="Line 55"/>
          <p:cNvSpPr>
            <a:spLocks noChangeShapeType="1"/>
          </p:cNvSpPr>
          <p:nvPr/>
        </p:nvSpPr>
        <p:spPr bwMode="auto">
          <a:xfrm>
            <a:off x="6553200" y="5867400"/>
            <a:ext cx="0" cy="2286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136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136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136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36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0"/>
                                        <p:tgtEl>
                                          <p:spTgt spid="136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0"/>
                                        <p:tgtEl>
                                          <p:spTgt spid="136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136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000"/>
                                        <p:tgtEl>
                                          <p:spTgt spid="136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0"/>
                                        <p:tgtEl>
                                          <p:spTgt spid="136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000"/>
                                        <p:tgtEl>
                                          <p:spTgt spid="136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000"/>
                                        <p:tgtEl>
                                          <p:spTgt spid="136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2000"/>
                                        <p:tgtEl>
                                          <p:spTgt spid="136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0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000"/>
                                        <p:tgtEl>
                                          <p:spTgt spid="136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2000"/>
                                        <p:tgtEl>
                                          <p:spTgt spid="136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2000"/>
                                        <p:tgtEl>
                                          <p:spTgt spid="136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000"/>
                            </p:stCondLst>
                            <p:childTnLst>
                              <p:par>
                                <p:cTn id="1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136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136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136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136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136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136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49" grpId="0" animBg="1"/>
      <p:bldP spid="136248" grpId="0" animBg="1"/>
      <p:bldP spid="136196" grpId="0"/>
      <p:bldP spid="136210" grpId="0" animBg="1"/>
      <p:bldP spid="136211" grpId="0" animBg="1"/>
      <p:bldP spid="136212" grpId="0" animBg="1"/>
      <p:bldP spid="136213" grpId="0" animBg="1"/>
      <p:bldP spid="136214" grpId="0" animBg="1"/>
      <p:bldP spid="136215" grpId="0" animBg="1"/>
      <p:bldP spid="136216" grpId="0"/>
      <p:bldP spid="136217" grpId="0"/>
      <p:bldP spid="136218" grpId="0"/>
      <p:bldP spid="136219" grpId="0" animBg="1"/>
      <p:bldP spid="136220" grpId="0" animBg="1"/>
      <p:bldP spid="136220" grpId="1" animBg="1"/>
      <p:bldP spid="136221" grpId="0" animBg="1"/>
      <p:bldP spid="136222" grpId="0" animBg="1"/>
      <p:bldP spid="136223" grpId="0"/>
      <p:bldP spid="136224" grpId="0"/>
      <p:bldP spid="136225" grpId="0" animBg="1"/>
      <p:bldP spid="136226" grpId="0" animBg="1"/>
      <p:bldP spid="136227" grpId="0" animBg="1"/>
      <p:bldP spid="136228" grpId="0" animBg="1"/>
      <p:bldP spid="136229" grpId="0" animBg="1"/>
      <p:bldP spid="136230" grpId="0" animBg="1"/>
      <p:bldP spid="136231" grpId="0"/>
      <p:bldP spid="136232" grpId="0"/>
      <p:bldP spid="136233" grpId="0"/>
      <p:bldP spid="136234" grpId="0" animBg="1"/>
      <p:bldP spid="136235" grpId="0" animBg="1"/>
      <p:bldP spid="136237" grpId="0" animBg="1"/>
      <p:bldP spid="136238" grpId="0"/>
      <p:bldP spid="136239" grpId="0"/>
      <p:bldP spid="136241" grpId="0" animBg="1"/>
      <p:bldP spid="136242" grpId="0" animBg="1"/>
      <p:bldP spid="136243" grpId="0"/>
      <p:bldP spid="136244" grpId="0"/>
      <p:bldP spid="13624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9" descr="pb000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31950"/>
            <a:ext cx="4572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3536950"/>
            <a:ext cx="45720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>
            <a:off x="0" y="2317750"/>
            <a:ext cx="3810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13"/>
          <p:cNvSpPr>
            <a:spLocks noChangeShapeType="1"/>
          </p:cNvSpPr>
          <p:nvPr/>
        </p:nvSpPr>
        <p:spPr bwMode="auto">
          <a:xfrm>
            <a:off x="304800" y="2317750"/>
            <a:ext cx="533400" cy="2286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838200" y="2546350"/>
            <a:ext cx="152400" cy="304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H="1">
            <a:off x="838200" y="2851150"/>
            <a:ext cx="152400" cy="304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 flipH="1">
            <a:off x="304800" y="3155950"/>
            <a:ext cx="533400" cy="152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 flipH="1">
            <a:off x="0" y="3308350"/>
            <a:ext cx="3048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0" y="3581400"/>
            <a:ext cx="4191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Свет отражается от граней бриллианта</a:t>
            </a:r>
          </a:p>
        </p:txBody>
      </p:sp>
      <p:sp>
        <p:nvSpPr>
          <p:cNvPr id="33805" name="Text Box 3"/>
          <p:cNvSpPr txBox="1">
            <a:spLocks noChangeArrowheads="1"/>
          </p:cNvSpPr>
          <p:nvPr/>
        </p:nvSpPr>
        <p:spPr bwMode="auto">
          <a:xfrm>
            <a:off x="0" y="1600200"/>
            <a:ext cx="4572000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Огранка камней</a:t>
            </a:r>
          </a:p>
        </p:txBody>
      </p:sp>
      <p:pic>
        <p:nvPicPr>
          <p:cNvPr id="18" name="Picture 8" descr="b_0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4284663"/>
            <a:ext cx="2438400" cy="257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a_0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778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 b="5972"/>
          <a:stretch>
            <a:fillRect/>
          </a:stretch>
        </p:blipFill>
        <p:spPr>
          <a:xfrm>
            <a:off x="4419600" y="0"/>
            <a:ext cx="4724400" cy="6886575"/>
          </a:xfrm>
          <a:noFill/>
        </p:spPr>
      </p:pic>
      <p:sp>
        <p:nvSpPr>
          <p:cNvPr id="19" name="Стрелка вправо 18"/>
          <p:cNvSpPr/>
          <p:nvPr/>
        </p:nvSpPr>
        <p:spPr bwMode="auto">
          <a:xfrm>
            <a:off x="1752600" y="-152400"/>
            <a:ext cx="2971800" cy="1295400"/>
          </a:xfrm>
          <a:prstGeom prst="rightArrow">
            <a:avLst/>
          </a:prstGeom>
          <a:solidFill>
            <a:schemeClr val="accent1">
              <a:lumMod val="25000"/>
            </a:schemeClr>
          </a:solidFill>
          <a:ln w="9525" cap="flat" cmpd="sng" algn="ctr">
            <a:solidFill>
              <a:schemeClr val="accent1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ru-RU" sz="2400" dirty="0">
                <a:solidFill>
                  <a:schemeClr val="bg1">
                    <a:lumMod val="20000"/>
                    <a:lumOff val="80000"/>
                  </a:schemeClr>
                </a:solidFill>
              </a:rPr>
              <a:t>Формы огранки</a:t>
            </a:r>
          </a:p>
        </p:txBody>
      </p:sp>
      <p:sp>
        <p:nvSpPr>
          <p:cNvPr id="33809" name="Стрелка вверх 19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810000" y="5791200"/>
            <a:ext cx="762000" cy="838200"/>
          </a:xfrm>
          <a:prstGeom prst="upArrow">
            <a:avLst>
              <a:gd name="adj1" fmla="val 50000"/>
              <a:gd name="adj2" fmla="val 4999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4000" dirty="0" smtClean="0">
                <a:solidFill>
                  <a:schemeClr val="folHlink"/>
                </a:solidFill>
              </a:rPr>
              <a:t>Что такое свет?</a:t>
            </a:r>
            <a:br>
              <a:rPr lang="ru-RU" sz="4000" dirty="0" smtClean="0">
                <a:solidFill>
                  <a:schemeClr val="folHlink"/>
                </a:solidFill>
              </a:rPr>
            </a:br>
            <a:endParaRPr lang="ru-RU" sz="2400" dirty="0" smtClean="0">
              <a:solidFill>
                <a:schemeClr val="folHlink"/>
              </a:solidFill>
            </a:endParaRPr>
          </a:p>
        </p:txBody>
      </p:sp>
      <p:sp>
        <p:nvSpPr>
          <p:cNvPr id="62469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228600" y="1752600"/>
            <a:ext cx="4038600" cy="4114800"/>
          </a:xfrm>
          <a:solidFill>
            <a:srgbClr val="EFEFFF"/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ПОТОК ЧАСТИЦ- КОРПУСКУЛ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И.Ньютон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-1704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Г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трактат «Оптика»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chemeClr val="bg2"/>
                </a:solidFill>
              </a:rPr>
              <a:t>А.Эйнштейн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1905г</a:t>
            </a:r>
            <a:r>
              <a:rPr lang="ru-RU" sz="2400" dirty="0" smtClean="0"/>
              <a:t>.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фотоэффект,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свет-поток частиц, квантов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dirty="0" smtClean="0"/>
          </a:p>
        </p:txBody>
      </p:sp>
      <p:sp>
        <p:nvSpPr>
          <p:cNvPr id="62470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572000" y="1752600"/>
            <a:ext cx="4419600" cy="4114800"/>
          </a:xfrm>
          <a:solidFill>
            <a:srgbClr val="EFEFFF"/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ВОЛНЫ В МИРОВОМ ЭФИРЕ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chemeClr val="bg2"/>
                </a:solidFill>
              </a:rPr>
              <a:t>Х.Гюйгенс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1690г. «Трактат о свете»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chemeClr val="bg2"/>
                </a:solidFill>
              </a:rPr>
              <a:t>Т.Юнг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-1803г. интерференция света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chemeClr val="bg2"/>
                </a:solidFill>
              </a:rPr>
              <a:t>О.Френель</a:t>
            </a:r>
            <a:r>
              <a:rPr lang="ru-RU" sz="2400" dirty="0" smtClean="0">
                <a:solidFill>
                  <a:schemeClr val="bg2"/>
                </a:solidFill>
              </a:rPr>
              <a:t>-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дифракция света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chemeClr val="bg2"/>
                </a:solidFill>
              </a:rPr>
              <a:t>Д.Максвелл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-1865 </a:t>
            </a: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</a:rPr>
              <a:t>э-м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теория света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chemeClr val="bg2"/>
                </a:solidFill>
              </a:rPr>
              <a:t>Г. Герц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-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1888г.открыл </a:t>
            </a: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</a:rPr>
              <a:t>э-м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волны: свет – </a:t>
            </a: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</a:rPr>
              <a:t>э-м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волна</a:t>
            </a:r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2514600" y="1066800"/>
            <a:ext cx="441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Евклид </a:t>
            </a:r>
            <a:r>
              <a:rPr lang="ru-RU" dirty="0" smtClean="0">
                <a:solidFill>
                  <a:schemeClr val="tx2"/>
                </a:solidFill>
              </a:rPr>
              <a:t>- 300г.до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ru-RU" dirty="0">
                <a:solidFill>
                  <a:schemeClr val="tx2"/>
                </a:solidFill>
              </a:rPr>
              <a:t>н.э.</a:t>
            </a:r>
            <a:br>
              <a:rPr lang="ru-RU" dirty="0">
                <a:solidFill>
                  <a:schemeClr val="tx2"/>
                </a:solidFill>
              </a:rPr>
            </a:br>
            <a:r>
              <a:rPr lang="ru-RU" dirty="0">
                <a:solidFill>
                  <a:schemeClr val="tx2"/>
                </a:solidFill>
              </a:rPr>
              <a:t>«лучи, испускаемые глазом»</a:t>
            </a:r>
          </a:p>
        </p:txBody>
      </p:sp>
      <p:sp>
        <p:nvSpPr>
          <p:cNvPr id="62475" name="Text Box 11"/>
          <p:cNvSpPr txBox="1">
            <a:spLocks noChangeArrowheads="1"/>
          </p:cNvSpPr>
          <p:nvPr/>
        </p:nvSpPr>
        <p:spPr bwMode="auto">
          <a:xfrm>
            <a:off x="304800" y="59436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chemeClr val="folHlink"/>
                </a:solidFill>
              </a:rPr>
              <a:t>Вывод:</a:t>
            </a:r>
            <a:endParaRPr lang="ru-RU" sz="3200">
              <a:solidFill>
                <a:schemeClr val="folHlink"/>
              </a:solidFill>
            </a:endParaRPr>
          </a:p>
        </p:txBody>
      </p:sp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4648200"/>
            <a:ext cx="1524000" cy="150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62200" y="6096000"/>
            <a:ext cx="5791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Свет - «кентаврик»: частица + волна</a:t>
            </a:r>
          </a:p>
        </p:txBody>
      </p:sp>
      <p:sp>
        <p:nvSpPr>
          <p:cNvPr id="12" name="Стрелка вниз 11"/>
          <p:cNvSpPr>
            <a:spLocks noChangeArrowheads="1"/>
          </p:cNvSpPr>
          <p:nvPr/>
        </p:nvSpPr>
        <p:spPr bwMode="auto">
          <a:xfrm>
            <a:off x="1524000" y="5715000"/>
            <a:ext cx="609600" cy="3810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Стрелка вниз 12"/>
          <p:cNvSpPr>
            <a:spLocks noChangeArrowheads="1"/>
          </p:cNvSpPr>
          <p:nvPr/>
        </p:nvSpPr>
        <p:spPr bwMode="auto">
          <a:xfrm>
            <a:off x="6705600" y="5791200"/>
            <a:ext cx="609600" cy="3810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6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62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62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62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000"/>
                                        <p:tgtEl>
                                          <p:spTgt spid="62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0"/>
                                        <p:tgtEl>
                                          <p:spTgt spid="624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2000"/>
                                        <p:tgtEl>
                                          <p:spTgt spid="6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000"/>
                                        <p:tgtEl>
                                          <p:spTgt spid="62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000"/>
                                        <p:tgtEl>
                                          <p:spTgt spid="62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74" grpId="0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24"/>
          <p:cNvSpPr>
            <a:spLocks noChangeArrowheads="1"/>
          </p:cNvSpPr>
          <p:nvPr/>
        </p:nvSpPr>
        <p:spPr bwMode="auto">
          <a:xfrm>
            <a:off x="304800" y="1676400"/>
            <a:ext cx="3810000" cy="4191000"/>
          </a:xfrm>
          <a:prstGeom prst="rect">
            <a:avLst/>
          </a:prstGeom>
          <a:solidFill>
            <a:srgbClr val="C5D9C5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Rectangle 23"/>
          <p:cNvSpPr>
            <a:spLocks noChangeArrowheads="1"/>
          </p:cNvSpPr>
          <p:nvPr/>
        </p:nvSpPr>
        <p:spPr bwMode="auto">
          <a:xfrm>
            <a:off x="4876800" y="1752600"/>
            <a:ext cx="4038600" cy="4114800"/>
          </a:xfrm>
          <a:prstGeom prst="rect">
            <a:avLst/>
          </a:prstGeom>
          <a:solidFill>
            <a:srgbClr val="C5D9C5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8200" name="Rectangle 15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2800" dirty="0" smtClean="0"/>
              <a:t>Найдите соответствие:</a:t>
            </a:r>
          </a:p>
        </p:txBody>
      </p:sp>
      <p:sp>
        <p:nvSpPr>
          <p:cNvPr id="8201" name="Text Box 13"/>
          <p:cNvSpPr txBox="1">
            <a:spLocks noChangeArrowheads="1"/>
          </p:cNvSpPr>
          <p:nvPr/>
        </p:nvSpPr>
        <p:spPr bwMode="auto">
          <a:xfrm>
            <a:off x="304800" y="3276600"/>
            <a:ext cx="28956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000">
                <a:solidFill>
                  <a:schemeClr val="accent4">
                    <a:lumMod val="10000"/>
                  </a:schemeClr>
                </a:solidFill>
              </a:rPr>
              <a:t>Красный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000">
                <a:solidFill>
                  <a:schemeClr val="accent4">
                    <a:lumMod val="10000"/>
                  </a:schemeClr>
                </a:solidFill>
              </a:rPr>
              <a:t>Жёлтый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000">
                <a:solidFill>
                  <a:schemeClr val="accent4">
                    <a:lumMod val="10000"/>
                  </a:schemeClr>
                </a:solidFill>
              </a:rPr>
              <a:t>Зелёный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000">
                <a:solidFill>
                  <a:schemeClr val="accent4">
                    <a:lumMod val="10000"/>
                  </a:schemeClr>
                </a:solidFill>
              </a:rPr>
              <a:t>Фиолетовый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endParaRPr lang="ru-RU" sz="2000">
              <a:solidFill>
                <a:schemeClr val="accent4">
                  <a:lumMod val="10000"/>
                </a:schemeClr>
              </a:solidFill>
            </a:endParaRPr>
          </a:p>
        </p:txBody>
      </p:sp>
      <p:grpSp>
        <p:nvGrpSpPr>
          <p:cNvPr id="8202" name="Group 18"/>
          <p:cNvGrpSpPr>
            <a:grpSpLocks/>
          </p:cNvGrpSpPr>
          <p:nvPr/>
        </p:nvGrpSpPr>
        <p:grpSpPr bwMode="auto">
          <a:xfrm>
            <a:off x="2514600" y="3200400"/>
            <a:ext cx="1600200" cy="1881188"/>
            <a:chOff x="3456" y="2304"/>
            <a:chExt cx="1360" cy="1377"/>
          </a:xfrm>
        </p:grpSpPr>
        <p:graphicFrame>
          <p:nvGraphicFramePr>
            <p:cNvPr id="8194" name="Object 4"/>
            <p:cNvGraphicFramePr>
              <a:graphicFrameLocks noChangeAspect="1"/>
            </p:cNvGraphicFramePr>
            <p:nvPr/>
          </p:nvGraphicFramePr>
          <p:xfrm>
            <a:off x="3984" y="2304"/>
            <a:ext cx="768" cy="362"/>
          </p:xfrm>
          <a:graphic>
            <a:graphicData uri="http://schemas.openxmlformats.org/presentationml/2006/ole">
              <p:oleObj spid="_x0000_s8194" name="Формула" r:id="rId3" imgW="431640" imgH="203040" progId="Equation.3">
                <p:embed/>
              </p:oleObj>
            </a:graphicData>
          </a:graphic>
        </p:graphicFrame>
        <p:graphicFrame>
          <p:nvGraphicFramePr>
            <p:cNvPr id="8195" name="Object 9"/>
            <p:cNvGraphicFramePr>
              <a:graphicFrameLocks noChangeAspect="1"/>
            </p:cNvGraphicFramePr>
            <p:nvPr/>
          </p:nvGraphicFramePr>
          <p:xfrm>
            <a:off x="4032" y="3312"/>
            <a:ext cx="784" cy="369"/>
          </p:xfrm>
          <a:graphic>
            <a:graphicData uri="http://schemas.openxmlformats.org/presentationml/2006/ole">
              <p:oleObj spid="_x0000_s8195" name="Формула" r:id="rId4" imgW="431640" imgH="203040" progId="Equation.3">
                <p:embed/>
              </p:oleObj>
            </a:graphicData>
          </a:graphic>
        </p:graphicFrame>
        <p:graphicFrame>
          <p:nvGraphicFramePr>
            <p:cNvPr id="8196" name="Object 10"/>
            <p:cNvGraphicFramePr>
              <a:graphicFrameLocks noChangeAspect="1"/>
            </p:cNvGraphicFramePr>
            <p:nvPr/>
          </p:nvGraphicFramePr>
          <p:xfrm>
            <a:off x="3984" y="2615"/>
            <a:ext cx="816" cy="383"/>
          </p:xfrm>
          <a:graphic>
            <a:graphicData uri="http://schemas.openxmlformats.org/presentationml/2006/ole">
              <p:oleObj spid="_x0000_s8196" name="Формула" r:id="rId5" imgW="431640" imgH="203040" progId="Equation.3">
                <p:embed/>
              </p:oleObj>
            </a:graphicData>
          </a:graphic>
        </p:graphicFrame>
        <p:graphicFrame>
          <p:nvGraphicFramePr>
            <p:cNvPr id="8197" name="Object 14"/>
            <p:cNvGraphicFramePr>
              <a:graphicFrameLocks noChangeAspect="1"/>
            </p:cNvGraphicFramePr>
            <p:nvPr/>
          </p:nvGraphicFramePr>
          <p:xfrm>
            <a:off x="3984" y="2976"/>
            <a:ext cx="808" cy="380"/>
          </p:xfrm>
          <a:graphic>
            <a:graphicData uri="http://schemas.openxmlformats.org/presentationml/2006/ole">
              <p:oleObj spid="_x0000_s8197" name="Формула" r:id="rId6" imgW="431640" imgH="203040" progId="Equation.3">
                <p:embed/>
              </p:oleObj>
            </a:graphicData>
          </a:graphic>
        </p:graphicFrame>
        <p:sp>
          <p:nvSpPr>
            <p:cNvPr id="8210" name="Text Box 17"/>
            <p:cNvSpPr txBox="1">
              <a:spLocks noChangeArrowheads="1"/>
            </p:cNvSpPr>
            <p:nvPr/>
          </p:nvSpPr>
          <p:spPr bwMode="auto">
            <a:xfrm>
              <a:off x="3456" y="2352"/>
              <a:ext cx="432" cy="1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dirty="0">
                  <a:solidFill>
                    <a:schemeClr val="accent4">
                      <a:lumMod val="10000"/>
                    </a:schemeClr>
                  </a:solidFill>
                </a:rPr>
                <a:t>А)</a:t>
              </a:r>
            </a:p>
            <a:p>
              <a:pPr algn="ctr">
                <a:spcBef>
                  <a:spcPct val="50000"/>
                </a:spcBef>
              </a:pPr>
              <a:r>
                <a:rPr lang="ru-RU" sz="2000" dirty="0">
                  <a:solidFill>
                    <a:schemeClr val="accent4">
                      <a:lumMod val="10000"/>
                    </a:schemeClr>
                  </a:solidFill>
                </a:rPr>
                <a:t>Б)</a:t>
              </a:r>
            </a:p>
            <a:p>
              <a:pPr algn="ctr">
                <a:spcBef>
                  <a:spcPct val="50000"/>
                </a:spcBef>
              </a:pPr>
              <a:r>
                <a:rPr lang="ru-RU" sz="2000" dirty="0">
                  <a:solidFill>
                    <a:schemeClr val="accent4">
                      <a:lumMod val="10000"/>
                    </a:schemeClr>
                  </a:solidFill>
                </a:rPr>
                <a:t>В)</a:t>
              </a:r>
            </a:p>
            <a:p>
              <a:pPr algn="ctr">
                <a:spcBef>
                  <a:spcPct val="50000"/>
                </a:spcBef>
              </a:pPr>
              <a:r>
                <a:rPr lang="ru-RU" sz="2000" dirty="0">
                  <a:solidFill>
                    <a:schemeClr val="accent4">
                      <a:lumMod val="10000"/>
                    </a:schemeClr>
                  </a:solidFill>
                </a:rPr>
                <a:t>Г)</a:t>
              </a:r>
            </a:p>
          </p:txBody>
        </p:sp>
      </p:grp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4876800" y="1828800"/>
            <a:ext cx="4038600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r>
              <a:rPr lang="ru-RU" sz="2000" b="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1)Гало</a:t>
            </a:r>
          </a:p>
          <a:p>
            <a:pPr marL="533400" indent="-53340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endParaRPr lang="ru-RU" sz="2000" b="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</a:endParaRPr>
          </a:p>
          <a:p>
            <a:pPr marL="533400" indent="-53340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r>
              <a:rPr lang="ru-RU" sz="2000" b="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2)Радуга</a:t>
            </a:r>
          </a:p>
          <a:p>
            <a:pPr marL="533400" indent="-53340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endParaRPr lang="ru-RU" sz="2000" b="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</a:endParaRPr>
          </a:p>
          <a:p>
            <a:pPr marL="533400" indent="-53340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r>
              <a:rPr lang="ru-RU" sz="2000" b="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3)Мираж</a:t>
            </a:r>
          </a:p>
        </p:txBody>
      </p:sp>
      <p:sp>
        <p:nvSpPr>
          <p:cNvPr id="8204" name="Rectangle 22"/>
          <p:cNvSpPr>
            <a:spLocks noChangeArrowheads="1"/>
          </p:cNvSpPr>
          <p:nvPr/>
        </p:nvSpPr>
        <p:spPr bwMode="auto">
          <a:xfrm>
            <a:off x="6553200" y="1828800"/>
            <a:ext cx="2362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69900" indent="-46990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r>
              <a:rPr lang="ru-RU" sz="2000" b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А)Капельки воды </a:t>
            </a:r>
          </a:p>
          <a:p>
            <a:pPr marL="469900" indent="-46990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endParaRPr lang="ru-RU" sz="2000" b="0">
              <a:solidFill>
                <a:schemeClr val="accent4">
                  <a:lumMod val="10000"/>
                </a:schemeClr>
              </a:solidFill>
              <a:latin typeface="Times New Roman" pitchFamily="18" charset="0"/>
            </a:endParaRPr>
          </a:p>
          <a:p>
            <a:pPr marL="469900" indent="-46990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r>
              <a:rPr lang="ru-RU" sz="2000" b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Б)Кристаллики льда</a:t>
            </a:r>
          </a:p>
          <a:p>
            <a:pPr marL="469900" indent="-46990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r>
              <a:rPr lang="ru-RU" sz="2000" b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</a:rPr>
              <a:t>В)Близкое расположение слоёв плотного и разреженного воздуха </a:t>
            </a:r>
          </a:p>
        </p:txBody>
      </p:sp>
      <p:sp>
        <p:nvSpPr>
          <p:cNvPr id="8205" name="Text Box 25"/>
          <p:cNvSpPr txBox="1">
            <a:spLocks noChangeArrowheads="1"/>
          </p:cNvSpPr>
          <p:nvPr/>
        </p:nvSpPr>
        <p:spPr bwMode="auto">
          <a:xfrm>
            <a:off x="609600" y="1219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/>
              <a:t>Задача №1</a:t>
            </a:r>
          </a:p>
        </p:txBody>
      </p:sp>
      <p:sp>
        <p:nvSpPr>
          <p:cNvPr id="8206" name="Text Box 26"/>
          <p:cNvSpPr txBox="1">
            <a:spLocks noChangeArrowheads="1"/>
          </p:cNvSpPr>
          <p:nvPr/>
        </p:nvSpPr>
        <p:spPr bwMode="auto">
          <a:xfrm>
            <a:off x="4876800" y="12954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/>
              <a:t>Задача </a:t>
            </a:r>
            <a:r>
              <a:rPr lang="ru-RU" sz="2400" dirty="0" smtClean="0"/>
              <a:t>№2</a:t>
            </a:r>
            <a:endParaRPr lang="ru-RU" sz="2400" dirty="0"/>
          </a:p>
        </p:txBody>
      </p:sp>
      <p:sp>
        <p:nvSpPr>
          <p:cNvPr id="198661" name="Rectangle 5"/>
          <p:cNvSpPr>
            <a:spLocks noChangeArrowheads="1"/>
          </p:cNvSpPr>
          <p:nvPr/>
        </p:nvSpPr>
        <p:spPr bwMode="auto">
          <a:xfrm>
            <a:off x="304800" y="1676400"/>
            <a:ext cx="3733800" cy="990600"/>
          </a:xfrm>
          <a:prstGeom prst="rect">
            <a:avLst/>
          </a:prstGeo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752600" y="152400"/>
            <a:ext cx="5638800" cy="609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20000"/>
                    <a:lumOff val="80000"/>
                  </a:schemeClr>
                </a:solidFill>
                <a:effectLst/>
                <a:latin typeface="Arial" charset="0"/>
              </a:rPr>
              <a:t>Проверь себя!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7200" y="6096000"/>
            <a:ext cx="358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Ответ: 1-Г; 2-Б; 3-В; 4-А</a:t>
            </a:r>
            <a:endParaRPr lang="ru-RU" sz="2000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05400" y="6096000"/>
            <a:ext cx="297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Ответ: 1-Б; 2-А; 3-В; </a:t>
            </a:r>
            <a:endParaRPr lang="ru-RU" sz="2000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animBg="1"/>
      <p:bldP spid="8203" grpId="0"/>
      <p:bldP spid="8204" grpId="0"/>
      <p:bldP spid="8206" grpId="0"/>
      <p:bldP spid="20" grpId="0"/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12"/>
          <p:cNvGrpSpPr>
            <a:grpSpLocks/>
          </p:cNvGrpSpPr>
          <p:nvPr/>
        </p:nvGrpSpPr>
        <p:grpSpPr bwMode="auto">
          <a:xfrm>
            <a:off x="838200" y="3048000"/>
            <a:ext cx="2667000" cy="152400"/>
            <a:chOff x="720" y="2304"/>
            <a:chExt cx="1680" cy="96"/>
          </a:xfrm>
        </p:grpSpPr>
        <p:sp>
          <p:nvSpPr>
            <p:cNvPr id="36898" name="Line 4"/>
            <p:cNvSpPr>
              <a:spLocks noChangeShapeType="1"/>
            </p:cNvSpPr>
            <p:nvPr/>
          </p:nvSpPr>
          <p:spPr bwMode="auto">
            <a:xfrm>
              <a:off x="720" y="2304"/>
              <a:ext cx="16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9" name="Line 5"/>
            <p:cNvSpPr>
              <a:spLocks noChangeShapeType="1"/>
            </p:cNvSpPr>
            <p:nvPr/>
          </p:nvSpPr>
          <p:spPr bwMode="auto">
            <a:xfrm>
              <a:off x="816" y="2304"/>
              <a:ext cx="144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00" name="Line 6"/>
            <p:cNvSpPr>
              <a:spLocks noChangeShapeType="1"/>
            </p:cNvSpPr>
            <p:nvPr/>
          </p:nvSpPr>
          <p:spPr bwMode="auto">
            <a:xfrm>
              <a:off x="1056" y="2304"/>
              <a:ext cx="144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01" name="Line 7"/>
            <p:cNvSpPr>
              <a:spLocks noChangeShapeType="1"/>
            </p:cNvSpPr>
            <p:nvPr/>
          </p:nvSpPr>
          <p:spPr bwMode="auto">
            <a:xfrm>
              <a:off x="1296" y="2304"/>
              <a:ext cx="144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02" name="Line 8"/>
            <p:cNvSpPr>
              <a:spLocks noChangeShapeType="1"/>
            </p:cNvSpPr>
            <p:nvPr/>
          </p:nvSpPr>
          <p:spPr bwMode="auto">
            <a:xfrm>
              <a:off x="1536" y="2304"/>
              <a:ext cx="144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03" name="Line 9"/>
            <p:cNvSpPr>
              <a:spLocks noChangeShapeType="1"/>
            </p:cNvSpPr>
            <p:nvPr/>
          </p:nvSpPr>
          <p:spPr bwMode="auto">
            <a:xfrm>
              <a:off x="1776" y="2304"/>
              <a:ext cx="144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04" name="Line 10"/>
            <p:cNvSpPr>
              <a:spLocks noChangeShapeType="1"/>
            </p:cNvSpPr>
            <p:nvPr/>
          </p:nvSpPr>
          <p:spPr bwMode="auto">
            <a:xfrm>
              <a:off x="2016" y="2304"/>
              <a:ext cx="144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905" name="Line 11"/>
            <p:cNvSpPr>
              <a:spLocks noChangeShapeType="1"/>
            </p:cNvSpPr>
            <p:nvPr/>
          </p:nvSpPr>
          <p:spPr bwMode="auto">
            <a:xfrm>
              <a:off x="2256" y="2304"/>
              <a:ext cx="144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867" name="Line 13"/>
          <p:cNvSpPr>
            <a:spLocks noChangeShapeType="1"/>
          </p:cNvSpPr>
          <p:nvPr/>
        </p:nvSpPr>
        <p:spPr bwMode="auto">
          <a:xfrm>
            <a:off x="838200" y="1981200"/>
            <a:ext cx="1219200" cy="1066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6868" name="Arc 14"/>
          <p:cNvSpPr>
            <a:spLocks/>
          </p:cNvSpPr>
          <p:nvPr/>
        </p:nvSpPr>
        <p:spPr bwMode="auto">
          <a:xfrm flipH="1">
            <a:off x="1447800" y="2743200"/>
            <a:ext cx="228600" cy="3048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9" name="Text Box 15"/>
          <p:cNvSpPr txBox="1">
            <a:spLocks noChangeArrowheads="1"/>
          </p:cNvSpPr>
          <p:nvPr/>
        </p:nvSpPr>
        <p:spPr bwMode="auto">
          <a:xfrm>
            <a:off x="533400" y="2514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l-GR" sz="240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=30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º</a:t>
            </a:r>
          </a:p>
        </p:txBody>
      </p:sp>
      <p:sp>
        <p:nvSpPr>
          <p:cNvPr id="36870" name="Text Box 16"/>
          <p:cNvSpPr txBox="1">
            <a:spLocks noChangeArrowheads="1"/>
          </p:cNvSpPr>
          <p:nvPr/>
        </p:nvSpPr>
        <p:spPr bwMode="auto">
          <a:xfrm>
            <a:off x="685800" y="3505200"/>
            <a:ext cx="26670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dirty="0"/>
              <a:t>Угол отражения луча равен…</a:t>
            </a:r>
          </a:p>
          <a:p>
            <a:pPr marL="342900" indent="-342900" algn="ctr">
              <a:spcBef>
                <a:spcPct val="50000"/>
              </a:spcBef>
              <a:buFontTx/>
              <a:buAutoNum type="arabicPeriod"/>
            </a:pPr>
            <a:r>
              <a:rPr lang="ru-RU" dirty="0"/>
              <a:t>30 </a:t>
            </a:r>
            <a:r>
              <a:rPr lang="en-US" dirty="0"/>
              <a:t>º</a:t>
            </a:r>
            <a:endParaRPr lang="ru-RU" dirty="0"/>
          </a:p>
          <a:p>
            <a:pPr marL="342900" indent="-342900" algn="ctr">
              <a:spcBef>
                <a:spcPct val="50000"/>
              </a:spcBef>
              <a:buFontTx/>
              <a:buAutoNum type="arabicPeriod"/>
            </a:pPr>
            <a:r>
              <a:rPr lang="ru-RU" dirty="0"/>
              <a:t>50 </a:t>
            </a:r>
            <a:r>
              <a:rPr lang="en-US" dirty="0"/>
              <a:t>º</a:t>
            </a:r>
            <a:endParaRPr lang="ru-RU" dirty="0"/>
          </a:p>
          <a:p>
            <a:pPr marL="342900" indent="-342900" algn="ctr">
              <a:spcBef>
                <a:spcPct val="50000"/>
              </a:spcBef>
              <a:buFontTx/>
              <a:buAutoNum type="arabicPeriod"/>
            </a:pPr>
            <a:r>
              <a:rPr lang="ru-RU" dirty="0"/>
              <a:t>45 </a:t>
            </a:r>
            <a:r>
              <a:rPr lang="en-US" dirty="0"/>
              <a:t>º</a:t>
            </a:r>
            <a:endParaRPr lang="ru-RU" dirty="0"/>
          </a:p>
          <a:p>
            <a:pPr marL="342900" indent="-342900" algn="ctr">
              <a:spcBef>
                <a:spcPct val="50000"/>
              </a:spcBef>
              <a:buFontTx/>
              <a:buAutoNum type="arabicPeriod"/>
            </a:pPr>
            <a:r>
              <a:rPr lang="ru-RU" dirty="0"/>
              <a:t>60</a:t>
            </a:r>
            <a:r>
              <a:rPr lang="en-US" dirty="0">
                <a:cs typeface="Arial" charset="0"/>
              </a:rPr>
              <a:t>º</a:t>
            </a:r>
          </a:p>
        </p:txBody>
      </p:sp>
      <p:grpSp>
        <p:nvGrpSpPr>
          <p:cNvPr id="36871" name="Group 17"/>
          <p:cNvGrpSpPr>
            <a:grpSpLocks/>
          </p:cNvGrpSpPr>
          <p:nvPr/>
        </p:nvGrpSpPr>
        <p:grpSpPr bwMode="auto">
          <a:xfrm rot="-5400000">
            <a:off x="5981700" y="2705100"/>
            <a:ext cx="1371600" cy="76200"/>
            <a:chOff x="720" y="2304"/>
            <a:chExt cx="1680" cy="96"/>
          </a:xfrm>
        </p:grpSpPr>
        <p:sp>
          <p:nvSpPr>
            <p:cNvPr id="36890" name="Line 18"/>
            <p:cNvSpPr>
              <a:spLocks noChangeShapeType="1"/>
            </p:cNvSpPr>
            <p:nvPr/>
          </p:nvSpPr>
          <p:spPr bwMode="auto">
            <a:xfrm>
              <a:off x="720" y="2304"/>
              <a:ext cx="16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1" name="Line 19"/>
            <p:cNvSpPr>
              <a:spLocks noChangeShapeType="1"/>
            </p:cNvSpPr>
            <p:nvPr/>
          </p:nvSpPr>
          <p:spPr bwMode="auto">
            <a:xfrm>
              <a:off x="816" y="2304"/>
              <a:ext cx="144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2" name="Line 20"/>
            <p:cNvSpPr>
              <a:spLocks noChangeShapeType="1"/>
            </p:cNvSpPr>
            <p:nvPr/>
          </p:nvSpPr>
          <p:spPr bwMode="auto">
            <a:xfrm>
              <a:off x="1056" y="2304"/>
              <a:ext cx="144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3" name="Line 21"/>
            <p:cNvSpPr>
              <a:spLocks noChangeShapeType="1"/>
            </p:cNvSpPr>
            <p:nvPr/>
          </p:nvSpPr>
          <p:spPr bwMode="auto">
            <a:xfrm>
              <a:off x="1296" y="2304"/>
              <a:ext cx="144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4" name="Line 22"/>
            <p:cNvSpPr>
              <a:spLocks noChangeShapeType="1"/>
            </p:cNvSpPr>
            <p:nvPr/>
          </p:nvSpPr>
          <p:spPr bwMode="auto">
            <a:xfrm>
              <a:off x="1536" y="2304"/>
              <a:ext cx="144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5" name="Line 23"/>
            <p:cNvSpPr>
              <a:spLocks noChangeShapeType="1"/>
            </p:cNvSpPr>
            <p:nvPr/>
          </p:nvSpPr>
          <p:spPr bwMode="auto">
            <a:xfrm>
              <a:off x="1776" y="2304"/>
              <a:ext cx="144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6" name="Line 24"/>
            <p:cNvSpPr>
              <a:spLocks noChangeShapeType="1"/>
            </p:cNvSpPr>
            <p:nvPr/>
          </p:nvSpPr>
          <p:spPr bwMode="auto">
            <a:xfrm>
              <a:off x="2016" y="2304"/>
              <a:ext cx="144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7" name="Line 25"/>
            <p:cNvSpPr>
              <a:spLocks noChangeShapeType="1"/>
            </p:cNvSpPr>
            <p:nvPr/>
          </p:nvSpPr>
          <p:spPr bwMode="auto">
            <a:xfrm>
              <a:off x="2256" y="2304"/>
              <a:ext cx="144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872" name="Oval 26"/>
          <p:cNvSpPr>
            <a:spLocks noChangeArrowheads="1"/>
          </p:cNvSpPr>
          <p:nvPr/>
        </p:nvSpPr>
        <p:spPr bwMode="auto">
          <a:xfrm>
            <a:off x="6172200" y="2667000"/>
            <a:ext cx="762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3" name="Oval 27"/>
          <p:cNvSpPr>
            <a:spLocks noChangeArrowheads="1"/>
          </p:cNvSpPr>
          <p:nvPr/>
        </p:nvSpPr>
        <p:spPr bwMode="auto">
          <a:xfrm>
            <a:off x="5791200" y="2667000"/>
            <a:ext cx="762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4" name="Oval 28"/>
          <p:cNvSpPr>
            <a:spLocks noChangeArrowheads="1"/>
          </p:cNvSpPr>
          <p:nvPr/>
        </p:nvSpPr>
        <p:spPr bwMode="auto">
          <a:xfrm>
            <a:off x="7391400" y="2667000"/>
            <a:ext cx="762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5" name="Oval 29"/>
          <p:cNvSpPr>
            <a:spLocks noChangeArrowheads="1"/>
          </p:cNvSpPr>
          <p:nvPr/>
        </p:nvSpPr>
        <p:spPr bwMode="auto">
          <a:xfrm>
            <a:off x="7696200" y="2667000"/>
            <a:ext cx="762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6" name="Oval 30"/>
          <p:cNvSpPr>
            <a:spLocks noChangeArrowheads="1"/>
          </p:cNvSpPr>
          <p:nvPr/>
        </p:nvSpPr>
        <p:spPr bwMode="auto">
          <a:xfrm>
            <a:off x="7010400" y="2667000"/>
            <a:ext cx="762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7" name="Text Box 32"/>
          <p:cNvSpPr txBox="1">
            <a:spLocks noChangeArrowheads="1"/>
          </p:cNvSpPr>
          <p:nvPr/>
        </p:nvSpPr>
        <p:spPr bwMode="auto">
          <a:xfrm>
            <a:off x="5562600" y="22860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М</a:t>
            </a:r>
          </a:p>
        </p:txBody>
      </p:sp>
      <p:sp>
        <p:nvSpPr>
          <p:cNvPr id="36878" name="Text Box 33"/>
          <p:cNvSpPr txBox="1">
            <a:spLocks noChangeArrowheads="1"/>
          </p:cNvSpPr>
          <p:nvPr/>
        </p:nvSpPr>
        <p:spPr bwMode="auto">
          <a:xfrm>
            <a:off x="6019800" y="22860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А</a:t>
            </a:r>
          </a:p>
        </p:txBody>
      </p:sp>
      <p:sp>
        <p:nvSpPr>
          <p:cNvPr id="36879" name="Text Box 34"/>
          <p:cNvSpPr txBox="1">
            <a:spLocks noChangeArrowheads="1"/>
          </p:cNvSpPr>
          <p:nvPr/>
        </p:nvSpPr>
        <p:spPr bwMode="auto">
          <a:xfrm>
            <a:off x="6858000" y="22860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В</a:t>
            </a:r>
          </a:p>
        </p:txBody>
      </p:sp>
      <p:sp>
        <p:nvSpPr>
          <p:cNvPr id="36880" name="Text Box 35"/>
          <p:cNvSpPr txBox="1">
            <a:spLocks noChangeArrowheads="1"/>
          </p:cNvSpPr>
          <p:nvPr/>
        </p:nvSpPr>
        <p:spPr bwMode="auto">
          <a:xfrm>
            <a:off x="7239000" y="22860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С</a:t>
            </a:r>
          </a:p>
        </p:txBody>
      </p:sp>
      <p:sp>
        <p:nvSpPr>
          <p:cNvPr id="36881" name="Text Box 36"/>
          <p:cNvSpPr txBox="1">
            <a:spLocks noChangeArrowheads="1"/>
          </p:cNvSpPr>
          <p:nvPr/>
        </p:nvSpPr>
        <p:spPr bwMode="auto">
          <a:xfrm>
            <a:off x="7543800" y="22860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Д</a:t>
            </a:r>
          </a:p>
        </p:txBody>
      </p:sp>
      <p:sp>
        <p:nvSpPr>
          <p:cNvPr id="36882" name="Text Box 37"/>
          <p:cNvSpPr txBox="1">
            <a:spLocks noChangeArrowheads="1"/>
          </p:cNvSpPr>
          <p:nvPr/>
        </p:nvSpPr>
        <p:spPr bwMode="auto">
          <a:xfrm>
            <a:off x="5257800" y="3429000"/>
            <a:ext cx="3429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Изображение точки М в плоском зеркале находится в точке…</a:t>
            </a:r>
          </a:p>
        </p:txBody>
      </p:sp>
      <p:sp>
        <p:nvSpPr>
          <p:cNvPr id="36883" name="Text Box 38"/>
          <p:cNvSpPr txBox="1">
            <a:spLocks noChangeArrowheads="1"/>
          </p:cNvSpPr>
          <p:nvPr/>
        </p:nvSpPr>
        <p:spPr bwMode="auto">
          <a:xfrm>
            <a:off x="6477000" y="4114800"/>
            <a:ext cx="1295400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Tx/>
              <a:buAutoNum type="arabicPeriod"/>
            </a:pPr>
            <a:r>
              <a:rPr lang="ru-RU"/>
              <a:t>А</a:t>
            </a:r>
          </a:p>
          <a:p>
            <a:pPr marL="342900" indent="-342900" algn="ctr">
              <a:spcBef>
                <a:spcPct val="50000"/>
              </a:spcBef>
              <a:buFontTx/>
              <a:buAutoNum type="arabicPeriod"/>
            </a:pPr>
            <a:r>
              <a:rPr lang="ru-RU"/>
              <a:t>В</a:t>
            </a:r>
          </a:p>
          <a:p>
            <a:pPr marL="342900" indent="-342900" algn="ctr">
              <a:spcBef>
                <a:spcPct val="50000"/>
              </a:spcBef>
              <a:buFontTx/>
              <a:buAutoNum type="arabicPeriod"/>
            </a:pPr>
            <a:r>
              <a:rPr lang="ru-RU"/>
              <a:t>С</a:t>
            </a:r>
          </a:p>
          <a:p>
            <a:pPr marL="342900" indent="-342900" algn="ctr">
              <a:spcBef>
                <a:spcPct val="50000"/>
              </a:spcBef>
              <a:buFontTx/>
              <a:buAutoNum type="arabicPeriod"/>
            </a:pPr>
            <a:r>
              <a:rPr lang="ru-RU"/>
              <a:t>Д</a:t>
            </a:r>
          </a:p>
          <a:p>
            <a:pPr marL="342900" indent="-342900" algn="ctr">
              <a:spcBef>
                <a:spcPct val="50000"/>
              </a:spcBef>
              <a:buFontTx/>
              <a:buAutoNum type="arabicPeriod"/>
            </a:pPr>
            <a:endParaRPr lang="ru-RU"/>
          </a:p>
        </p:txBody>
      </p:sp>
      <p:sp>
        <p:nvSpPr>
          <p:cNvPr id="36884" name="Text Box 39"/>
          <p:cNvSpPr txBox="1">
            <a:spLocks noChangeArrowheads="1"/>
          </p:cNvSpPr>
          <p:nvPr/>
        </p:nvSpPr>
        <p:spPr bwMode="auto">
          <a:xfrm>
            <a:off x="609600" y="11430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/>
              <a:t>Задача </a:t>
            </a:r>
            <a:r>
              <a:rPr lang="ru-RU" sz="2400" dirty="0" smtClean="0"/>
              <a:t>№3</a:t>
            </a:r>
            <a:endParaRPr lang="ru-RU" sz="2400" dirty="0"/>
          </a:p>
        </p:txBody>
      </p:sp>
      <p:sp>
        <p:nvSpPr>
          <p:cNvPr id="36885" name="Text Box 40"/>
          <p:cNvSpPr txBox="1">
            <a:spLocks noChangeArrowheads="1"/>
          </p:cNvSpPr>
          <p:nvPr/>
        </p:nvSpPr>
        <p:spPr bwMode="auto">
          <a:xfrm>
            <a:off x="5410200" y="11430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/>
              <a:t>Задача</a:t>
            </a:r>
            <a:r>
              <a:rPr lang="ru-RU" dirty="0"/>
              <a:t> </a:t>
            </a:r>
            <a:r>
              <a:rPr lang="ru-RU" sz="2400" dirty="0" smtClean="0"/>
              <a:t>№4</a:t>
            </a:r>
            <a:endParaRPr lang="ru-RU" sz="2400" dirty="0"/>
          </a:p>
        </p:txBody>
      </p:sp>
      <p:sp>
        <p:nvSpPr>
          <p:cNvPr id="42" name="Прямоугольник 41"/>
          <p:cNvSpPr/>
          <p:nvPr/>
        </p:nvSpPr>
        <p:spPr bwMode="auto">
          <a:xfrm>
            <a:off x="1600200" y="609600"/>
            <a:ext cx="5638800" cy="609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20000"/>
                    <a:lumOff val="80000"/>
                  </a:schemeClr>
                </a:solidFill>
                <a:effectLst/>
                <a:latin typeface="Arial" charset="0"/>
              </a:rPr>
              <a:t>Проверь себя!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57200" y="60960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Ответ: 4. 60</a:t>
            </a:r>
            <a:r>
              <a:rPr lang="en-US" sz="24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Arial" charset="0"/>
              </a:rPr>
              <a:t> º</a:t>
            </a:r>
            <a:endParaRPr lang="ru-RU" sz="2400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181600" y="60960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Ответ: 3. С</a:t>
            </a:r>
            <a:endParaRPr lang="ru-RU" sz="2400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animBg="1"/>
      <p:bldP spid="36873" grpId="0" animBg="1"/>
      <p:bldP spid="36874" grpId="0" animBg="1"/>
      <p:bldP spid="36875" grpId="0" animBg="1"/>
      <p:bldP spid="36876" grpId="0" animBg="1"/>
      <p:bldP spid="36877" grpId="0"/>
      <p:bldP spid="36878" grpId="0"/>
      <p:bldP spid="36879" grpId="0"/>
      <p:bldP spid="36880" grpId="0"/>
      <p:bldP spid="36881" grpId="0"/>
      <p:bldP spid="36882" grpId="0"/>
      <p:bldP spid="36883" grpId="0"/>
      <p:bldP spid="36885" grpId="0"/>
      <p:bldP spid="43" grpId="0"/>
      <p:bldP spid="4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5"/>
          <p:cNvSpPr>
            <a:spLocks noGrp="1" noChangeArrowheads="1"/>
          </p:cNvSpPr>
          <p:nvPr>
            <p:ph sz="half" idx="1"/>
          </p:nvPr>
        </p:nvSpPr>
        <p:spPr>
          <a:solidFill>
            <a:srgbClr val="EFEFFF"/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</a:rPr>
              <a:t>Человек приближается к зеркалу со скоростью 1м/с.Изображение приближается к человеку со скоростью…</a:t>
            </a:r>
          </a:p>
        </p:txBody>
      </p:sp>
      <p:sp>
        <p:nvSpPr>
          <p:cNvPr id="38915" name="Rectangle 6"/>
          <p:cNvSpPr>
            <a:spLocks noGrp="1" noChangeArrowheads="1"/>
          </p:cNvSpPr>
          <p:nvPr>
            <p:ph sz="half" idx="2"/>
          </p:nvPr>
        </p:nvSpPr>
        <p:spPr>
          <a:solidFill>
            <a:srgbClr val="EFEFFF"/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z="2400" smtClean="0">
              <a:solidFill>
                <a:schemeClr val="bg1">
                  <a:lumMod val="50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400" smtClean="0">
                <a:solidFill>
                  <a:schemeClr val="bg1">
                    <a:lumMod val="50000"/>
                  </a:schemeClr>
                </a:solidFill>
              </a:rPr>
              <a:t>Перед вертикально установленным зеркалом стоит человек. Как изменится расстояние между человеком и его изображением, если человек удалится от плоскости зеркала на 2м?</a:t>
            </a:r>
          </a:p>
        </p:txBody>
      </p:sp>
      <p:sp>
        <p:nvSpPr>
          <p:cNvPr id="38916" name="Text Box 7"/>
          <p:cNvSpPr txBox="1">
            <a:spLocks noChangeArrowheads="1"/>
          </p:cNvSpPr>
          <p:nvPr/>
        </p:nvSpPr>
        <p:spPr bwMode="auto">
          <a:xfrm>
            <a:off x="838200" y="18288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solidFill>
                  <a:schemeClr val="bg1">
                    <a:lumMod val="50000"/>
                  </a:schemeClr>
                </a:solidFill>
              </a:rPr>
              <a:t>Задача </a:t>
            </a: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</a:rPr>
              <a:t>№5</a:t>
            </a:r>
            <a:endParaRPr lang="ru-RU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917" name="Text Box 8"/>
          <p:cNvSpPr txBox="1">
            <a:spLocks noChangeArrowheads="1"/>
          </p:cNvSpPr>
          <p:nvPr/>
        </p:nvSpPr>
        <p:spPr bwMode="auto">
          <a:xfrm>
            <a:off x="5105400" y="18288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solidFill>
                  <a:schemeClr val="bg1">
                    <a:lumMod val="50000"/>
                  </a:schemeClr>
                </a:solidFill>
              </a:rPr>
              <a:t>Задача </a:t>
            </a: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</a:rPr>
              <a:t>№6</a:t>
            </a:r>
            <a:endParaRPr lang="ru-RU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1524000" y="533400"/>
            <a:ext cx="5638800" cy="609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40000"/>
                    <a:lumOff val="60000"/>
                  </a:schemeClr>
                </a:solidFill>
                <a:effectLst/>
                <a:latin typeface="Arial" charset="0"/>
              </a:rPr>
              <a:t>Проверь себя!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2484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</a:rPr>
              <a:t>Ответ: 2м/с  </a:t>
            </a:r>
            <a:endParaRPr lang="ru-RU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8200" y="6172200"/>
            <a:ext cx="411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</a:rPr>
              <a:t>Ответ: увеличится на 4м</a:t>
            </a:r>
            <a:endParaRPr lang="ru-RU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 animBg="1"/>
      <p:bldP spid="38917" grpId="0"/>
      <p:bldP spid="9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8"/>
          <p:cNvSpPr>
            <a:spLocks noGrp="1" noChangeArrowheads="1"/>
          </p:cNvSpPr>
          <p:nvPr>
            <p:ph sz="half" idx="1"/>
          </p:nvPr>
        </p:nvSpPr>
        <p:spPr>
          <a:ln w="38100">
            <a:solidFill>
              <a:schemeClr val="bg2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Какая среда оптически более плотная?</a:t>
            </a:r>
          </a:p>
        </p:txBody>
      </p:sp>
      <p:sp>
        <p:nvSpPr>
          <p:cNvPr id="37891" name="Rectangle 9"/>
          <p:cNvSpPr>
            <a:spLocks noGrp="1" noChangeArrowheads="1"/>
          </p:cNvSpPr>
          <p:nvPr>
            <p:ph sz="half" idx="2"/>
          </p:nvPr>
        </p:nvSpPr>
        <p:spPr>
          <a:ln w="38100">
            <a:solidFill>
              <a:schemeClr val="bg2"/>
            </a:solidFill>
          </a:ln>
        </p:spPr>
        <p:txBody>
          <a:bodyPr/>
          <a:lstStyle/>
          <a:p>
            <a:pPr marL="928688" lvl="1" indent="-457200" eaLnBrk="1" hangingPunct="1">
              <a:buFont typeface="Wingdings" pitchFamily="2" charset="2"/>
              <a:buNone/>
            </a:pPr>
            <a:endParaRPr lang="ru-RU" smtClean="0"/>
          </a:p>
          <a:p>
            <a:pPr marL="928688" lvl="1" indent="-457200" eaLnBrk="1" hangingPunct="1">
              <a:buFont typeface="Wingdings" pitchFamily="2" charset="2"/>
              <a:buNone/>
            </a:pPr>
            <a:r>
              <a:rPr lang="ru-RU" smtClean="0"/>
              <a:t>Известно, что </a:t>
            </a:r>
            <a:r>
              <a:rPr lang="el-GR" smtClean="0">
                <a:cs typeface="Times New Roman" pitchFamily="18" charset="0"/>
              </a:rPr>
              <a:t>α</a:t>
            </a:r>
            <a:r>
              <a:rPr lang="en-US" smtClean="0">
                <a:cs typeface="Times New Roman" pitchFamily="18" charset="0"/>
              </a:rPr>
              <a:t>&lt;</a:t>
            </a:r>
            <a:r>
              <a:rPr lang="el-GR" smtClean="0">
                <a:cs typeface="Times New Roman" pitchFamily="18" charset="0"/>
              </a:rPr>
              <a:t>β</a:t>
            </a:r>
            <a:r>
              <a:rPr lang="ru-RU" smtClean="0">
                <a:cs typeface="Times New Roman" pitchFamily="18" charset="0"/>
              </a:rPr>
              <a:t>. Какая среда оптически менее плотная:</a:t>
            </a:r>
          </a:p>
          <a:p>
            <a:pPr marL="533400" indent="-533400" eaLnBrk="1" hangingPunct="1">
              <a:buFont typeface="Wingdings" pitchFamily="2" charset="2"/>
              <a:buAutoNum type="arabicPeriod"/>
            </a:pPr>
            <a:r>
              <a:rPr lang="ru-RU" smtClean="0">
                <a:cs typeface="Times New Roman" pitchFamily="18" charset="0"/>
              </a:rPr>
              <a:t>первая</a:t>
            </a:r>
          </a:p>
          <a:p>
            <a:pPr marL="533400" indent="-533400" eaLnBrk="1" hangingPunct="1">
              <a:buFont typeface="Wingdings" pitchFamily="2" charset="2"/>
              <a:buAutoNum type="arabicPeriod"/>
            </a:pPr>
            <a:r>
              <a:rPr lang="ru-RU" smtClean="0">
                <a:cs typeface="Times New Roman" pitchFamily="18" charset="0"/>
              </a:rPr>
              <a:t>вторая</a:t>
            </a:r>
            <a:endParaRPr lang="el-GR" smtClean="0">
              <a:cs typeface="Times New Roman" pitchFamily="18" charset="0"/>
            </a:endParaRPr>
          </a:p>
        </p:txBody>
      </p:sp>
      <p:grpSp>
        <p:nvGrpSpPr>
          <p:cNvPr id="37892" name="Group 17"/>
          <p:cNvGrpSpPr>
            <a:grpSpLocks/>
          </p:cNvGrpSpPr>
          <p:nvPr/>
        </p:nvGrpSpPr>
        <p:grpSpPr bwMode="auto">
          <a:xfrm>
            <a:off x="1066800" y="3810000"/>
            <a:ext cx="1828800" cy="1600200"/>
            <a:chOff x="528" y="1584"/>
            <a:chExt cx="1152" cy="1008"/>
          </a:xfrm>
        </p:grpSpPr>
        <p:sp>
          <p:nvSpPr>
            <p:cNvPr id="37897" name="Rectangle 10"/>
            <p:cNvSpPr>
              <a:spLocks noChangeArrowheads="1"/>
            </p:cNvSpPr>
            <p:nvPr/>
          </p:nvSpPr>
          <p:spPr bwMode="auto">
            <a:xfrm>
              <a:off x="528" y="1584"/>
              <a:ext cx="576" cy="100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898" name="Rectangle 11"/>
            <p:cNvSpPr>
              <a:spLocks noChangeArrowheads="1"/>
            </p:cNvSpPr>
            <p:nvPr/>
          </p:nvSpPr>
          <p:spPr bwMode="auto">
            <a:xfrm>
              <a:off x="1104" y="1584"/>
              <a:ext cx="576" cy="1008"/>
            </a:xfrm>
            <a:prstGeom prst="rect">
              <a:avLst/>
            </a:prstGeom>
            <a:solidFill>
              <a:srgbClr val="A6E7F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899" name="Line 12"/>
            <p:cNvSpPr>
              <a:spLocks noChangeShapeType="1"/>
            </p:cNvSpPr>
            <p:nvPr/>
          </p:nvSpPr>
          <p:spPr bwMode="auto">
            <a:xfrm flipV="1">
              <a:off x="576" y="2064"/>
              <a:ext cx="528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00" name="Line 13"/>
            <p:cNvSpPr>
              <a:spLocks noChangeShapeType="1"/>
            </p:cNvSpPr>
            <p:nvPr/>
          </p:nvSpPr>
          <p:spPr bwMode="auto">
            <a:xfrm flipV="1">
              <a:off x="1104" y="1584"/>
              <a:ext cx="384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01" name="Text Box 14"/>
            <p:cNvSpPr txBox="1">
              <a:spLocks noChangeArrowheads="1"/>
            </p:cNvSpPr>
            <p:nvPr/>
          </p:nvSpPr>
          <p:spPr bwMode="auto">
            <a:xfrm>
              <a:off x="576" y="1680"/>
              <a:ext cx="1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/>
                <a:t>1</a:t>
              </a:r>
            </a:p>
          </p:txBody>
        </p:sp>
        <p:sp>
          <p:nvSpPr>
            <p:cNvPr id="37902" name="Text Box 15"/>
            <p:cNvSpPr txBox="1">
              <a:spLocks noChangeArrowheads="1"/>
            </p:cNvSpPr>
            <p:nvPr/>
          </p:nvSpPr>
          <p:spPr bwMode="auto">
            <a:xfrm>
              <a:off x="1488" y="1680"/>
              <a:ext cx="1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/>
                <a:t>2</a:t>
              </a:r>
            </a:p>
          </p:txBody>
        </p:sp>
      </p:grpSp>
      <p:sp>
        <p:nvSpPr>
          <p:cNvPr id="37893" name="Text Box 18"/>
          <p:cNvSpPr txBox="1">
            <a:spLocks noChangeArrowheads="1"/>
          </p:cNvSpPr>
          <p:nvPr/>
        </p:nvSpPr>
        <p:spPr bwMode="auto">
          <a:xfrm>
            <a:off x="609600" y="11430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/>
              <a:t>Задача </a:t>
            </a:r>
            <a:r>
              <a:rPr lang="ru-RU" sz="2400" dirty="0" smtClean="0"/>
              <a:t>№7</a:t>
            </a:r>
            <a:endParaRPr lang="ru-RU" sz="2400" dirty="0"/>
          </a:p>
        </p:txBody>
      </p:sp>
      <p:sp>
        <p:nvSpPr>
          <p:cNvPr id="37894" name="Text Box 19"/>
          <p:cNvSpPr txBox="1">
            <a:spLocks noChangeArrowheads="1"/>
          </p:cNvSpPr>
          <p:nvPr/>
        </p:nvSpPr>
        <p:spPr bwMode="auto">
          <a:xfrm>
            <a:off x="5257800" y="1219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/>
              <a:t>Задача </a:t>
            </a:r>
            <a:r>
              <a:rPr lang="ru-RU" sz="2400" dirty="0" smtClean="0"/>
              <a:t>№8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1524000" y="533400"/>
            <a:ext cx="5638800" cy="609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20000"/>
                    <a:lumOff val="80000"/>
                  </a:schemeClr>
                </a:solidFill>
                <a:effectLst/>
                <a:latin typeface="Arial" charset="0"/>
              </a:rPr>
              <a:t>Проверь себя!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9600" y="60960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Ответ: первая</a:t>
            </a:r>
            <a:endParaRPr lang="ru-RU" sz="2400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00600" y="61722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Ответ: вторая</a:t>
            </a:r>
            <a:endParaRPr lang="ru-RU" sz="2400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uiExpand="1" build="p" animBg="1"/>
      <p:bldP spid="37894" grpId="0"/>
      <p:bldP spid="16" grpId="0"/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304800" y="533400"/>
            <a:ext cx="4953000" cy="1295400"/>
          </a:xfrm>
        </p:spPr>
        <p:txBody>
          <a:bodyPr/>
          <a:lstStyle/>
          <a:p>
            <a:pPr eaLnBrk="1" hangingPunct="1"/>
            <a:r>
              <a:rPr lang="ru-RU" sz="32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Показатель</a:t>
            </a:r>
            <a:r>
              <a:rPr lang="ru-RU" sz="36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преломления</a:t>
            </a:r>
          </a:p>
        </p:txBody>
      </p:sp>
      <p:graphicFrame>
        <p:nvGraphicFramePr>
          <p:cNvPr id="202800" name="Group 48"/>
          <p:cNvGraphicFramePr>
            <a:graphicFrameLocks noGrp="1"/>
          </p:cNvGraphicFramePr>
          <p:nvPr>
            <p:ph sz="quarter" idx="1"/>
          </p:nvPr>
        </p:nvGraphicFramePr>
        <p:xfrm>
          <a:off x="457200" y="1828800"/>
          <a:ext cx="4267200" cy="3535680"/>
        </p:xfrm>
        <a:graphic>
          <a:graphicData uri="http://schemas.openxmlformats.org/drawingml/2006/table">
            <a:tbl>
              <a:tblPr/>
              <a:tblGrid>
                <a:gridCol w="2362200"/>
                <a:gridCol w="1905000"/>
              </a:tblGrid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алмаз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2,4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вода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воздух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сероуглерод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1,63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спирт этиловый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1,36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стекло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218" name="Object 33"/>
          <p:cNvGraphicFramePr>
            <a:graphicFrameLocks noChangeAspect="1"/>
          </p:cNvGraphicFramePr>
          <p:nvPr>
            <p:ph sz="quarter" idx="2"/>
          </p:nvPr>
        </p:nvGraphicFramePr>
        <p:xfrm>
          <a:off x="5867400" y="5029200"/>
          <a:ext cx="1219199" cy="597159"/>
        </p:xfrm>
        <a:graphic>
          <a:graphicData uri="http://schemas.openxmlformats.org/presentationml/2006/ole">
            <p:oleObj spid="_x0000_s9218" name="Формула" r:id="rId4" imgW="622080" imgH="304560" progId="Equation.3">
              <p:embed/>
            </p:oleObj>
          </a:graphicData>
        </a:graphic>
      </p:graphicFrame>
      <p:graphicFrame>
        <p:nvGraphicFramePr>
          <p:cNvPr id="9219" name="Object 39"/>
          <p:cNvGraphicFramePr>
            <a:graphicFrameLocks noChangeAspect="1"/>
          </p:cNvGraphicFramePr>
          <p:nvPr>
            <p:ph sz="quarter" idx="3"/>
          </p:nvPr>
        </p:nvGraphicFramePr>
        <p:xfrm>
          <a:off x="5943600" y="5638800"/>
          <a:ext cx="1089025" cy="533400"/>
        </p:xfrm>
        <a:graphic>
          <a:graphicData uri="http://schemas.openxmlformats.org/presentationml/2006/ole">
            <p:oleObj spid="_x0000_s9219" name="Формула" r:id="rId5" imgW="622080" imgH="304560" progId="Equation.3">
              <p:embed/>
            </p:oleObj>
          </a:graphicData>
        </a:graphic>
      </p:graphicFrame>
      <p:sp>
        <p:nvSpPr>
          <p:cNvPr id="9246" name="Text Box 32"/>
          <p:cNvSpPr txBox="1">
            <a:spLocks noChangeArrowheads="1"/>
          </p:cNvSpPr>
          <p:nvPr/>
        </p:nvSpPr>
        <p:spPr bwMode="auto">
          <a:xfrm>
            <a:off x="4800600" y="3276600"/>
            <a:ext cx="4191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/>
              <a:t>10)Чему </a:t>
            </a:r>
            <a:r>
              <a:rPr lang="ru-RU" sz="2000" dirty="0"/>
              <a:t>равна скорость </a:t>
            </a:r>
            <a:r>
              <a:rPr lang="ru-RU" sz="2000" dirty="0" smtClean="0"/>
              <a:t>света в воде?            </a:t>
            </a:r>
          </a:p>
          <a:p>
            <a:pPr algn="ctr">
              <a:spcBef>
                <a:spcPct val="50000"/>
              </a:spcBef>
            </a:pPr>
            <a:endParaRPr lang="ru-RU" sz="2000" dirty="0"/>
          </a:p>
          <a:p>
            <a:pPr algn="ctr">
              <a:spcBef>
                <a:spcPct val="50000"/>
              </a:spcBef>
            </a:pPr>
            <a:endParaRPr lang="ru-RU" sz="2000" dirty="0"/>
          </a:p>
        </p:txBody>
      </p:sp>
      <p:graphicFrame>
        <p:nvGraphicFramePr>
          <p:cNvPr id="9220" name="Object 42"/>
          <p:cNvGraphicFramePr>
            <a:graphicFrameLocks noChangeAspect="1"/>
          </p:cNvGraphicFramePr>
          <p:nvPr/>
        </p:nvGraphicFramePr>
        <p:xfrm>
          <a:off x="5791200" y="4038600"/>
          <a:ext cx="1295400" cy="536575"/>
        </p:xfrm>
        <a:graphic>
          <a:graphicData uri="http://schemas.openxmlformats.org/presentationml/2006/ole">
            <p:oleObj spid="_x0000_s9220" name="Формула" r:id="rId6" imgW="736560" imgH="304560" progId="Equation.3">
              <p:embed/>
            </p:oleObj>
          </a:graphicData>
        </a:graphic>
      </p:graphicFrame>
      <p:graphicFrame>
        <p:nvGraphicFramePr>
          <p:cNvPr id="9221" name="Object 43"/>
          <p:cNvGraphicFramePr>
            <a:graphicFrameLocks noChangeAspect="1"/>
          </p:cNvGraphicFramePr>
          <p:nvPr/>
        </p:nvGraphicFramePr>
        <p:xfrm>
          <a:off x="5791200" y="4572000"/>
          <a:ext cx="1384300" cy="536575"/>
        </p:xfrm>
        <a:graphic>
          <a:graphicData uri="http://schemas.openxmlformats.org/presentationml/2006/ole">
            <p:oleObj spid="_x0000_s9221" name="Формула" r:id="rId7" imgW="787320" imgH="304560" progId="Equation.3">
              <p:embed/>
            </p:oleObj>
          </a:graphicData>
        </a:graphic>
      </p:graphicFrame>
      <p:sp>
        <p:nvSpPr>
          <p:cNvPr id="9247" name="Text Box 44"/>
          <p:cNvSpPr txBox="1">
            <a:spLocks noChangeArrowheads="1"/>
          </p:cNvSpPr>
          <p:nvPr/>
        </p:nvSpPr>
        <p:spPr bwMode="auto">
          <a:xfrm>
            <a:off x="5257800" y="4038600"/>
            <a:ext cx="5334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/>
              <a:t>1.</a:t>
            </a:r>
          </a:p>
          <a:p>
            <a:pPr algn="ctr">
              <a:spcBef>
                <a:spcPct val="50000"/>
              </a:spcBef>
            </a:pPr>
            <a:r>
              <a:rPr lang="ru-RU" sz="2400" dirty="0"/>
              <a:t>2.</a:t>
            </a:r>
          </a:p>
          <a:p>
            <a:pPr algn="ctr">
              <a:spcBef>
                <a:spcPct val="50000"/>
              </a:spcBef>
            </a:pPr>
            <a:r>
              <a:rPr lang="ru-RU" sz="2400" dirty="0"/>
              <a:t>3.</a:t>
            </a:r>
          </a:p>
          <a:p>
            <a:pPr algn="ctr">
              <a:spcBef>
                <a:spcPct val="50000"/>
              </a:spcBef>
            </a:pPr>
            <a:r>
              <a:rPr lang="ru-RU" sz="2400" dirty="0"/>
              <a:t>4.</a:t>
            </a:r>
          </a:p>
          <a:p>
            <a:pPr algn="ctr">
              <a:spcBef>
                <a:spcPct val="50000"/>
              </a:spcBef>
            </a:pP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4876800" y="1752600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9) В какой из сред  (см. табл.) свет распространяется с наименьшей скоростью?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524000" y="533400"/>
            <a:ext cx="5638800" cy="609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20000"/>
                    <a:lumOff val="80000"/>
                  </a:schemeClr>
                </a:solidFill>
                <a:effectLst/>
                <a:latin typeface="Arial" charset="0"/>
              </a:rPr>
              <a:t>Проверь себя!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53000" y="27432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Ответ: в алмазе</a:t>
            </a:r>
            <a:endParaRPr lang="ru-RU" sz="2400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95800" y="61722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Ответ: 2.</a:t>
            </a:r>
            <a:endParaRPr lang="ru-RU" sz="2400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16" name="Object 43"/>
          <p:cNvGraphicFramePr>
            <a:graphicFrameLocks noChangeAspect="1"/>
          </p:cNvGraphicFramePr>
          <p:nvPr/>
        </p:nvGraphicFramePr>
        <p:xfrm>
          <a:off x="6019800" y="6096000"/>
          <a:ext cx="1524000" cy="590725"/>
        </p:xfrm>
        <a:graphic>
          <a:graphicData uri="http://schemas.openxmlformats.org/presentationml/2006/ole">
            <p:oleObj spid="_x0000_s9222" name="Формула" r:id="rId8" imgW="787320" imgH="3045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6" grpId="0"/>
      <p:bldP spid="9247" grpId="0"/>
      <p:bldP spid="14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0"/>
            <a:ext cx="4419600" cy="1143000"/>
          </a:xfrm>
        </p:spPr>
        <p:txBody>
          <a:bodyPr/>
          <a:lstStyle/>
          <a:p>
            <a:pPr eaLnBrk="1" hangingPunct="1"/>
            <a:r>
              <a:rPr lang="ru-RU" sz="3600" dirty="0" smtClean="0"/>
              <a:t>Решите задачи: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066800"/>
            <a:ext cx="8610600" cy="5029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dirty="0" smtClean="0"/>
              <a:t>Угол падения луча на поверхность подсолнечного</a:t>
            </a:r>
            <a:r>
              <a:rPr lang="en-US" sz="2000" dirty="0" smtClean="0"/>
              <a:t> </a:t>
            </a:r>
            <a:r>
              <a:rPr lang="ru-RU" sz="2000" dirty="0" smtClean="0"/>
              <a:t>масла 60°, а угол преломления 36°. Найти показатель преломления масла.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dirty="0" smtClean="0"/>
              <a:t> Луч переходит из воды в стекло. Угол падения равен 35°. Найти угол преломления.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dirty="0" smtClean="0"/>
              <a:t>На какой угол отклонится луч от первоначального направления, упав под углом 45° на поверхность</a:t>
            </a:r>
            <a:r>
              <a:rPr lang="en-US" sz="2000" dirty="0" smtClean="0"/>
              <a:t> </a:t>
            </a:r>
            <a:r>
              <a:rPr lang="ru-RU" sz="2000" dirty="0" smtClean="0"/>
              <a:t>стекла?</a:t>
            </a:r>
            <a:r>
              <a:rPr lang="en-US" sz="2000" dirty="0" smtClean="0"/>
              <a:t> </a:t>
            </a:r>
            <a:endParaRPr lang="ru-RU" sz="2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dirty="0" smtClean="0"/>
              <a:t>Луч падает на поверхность воды под углом 40°. Под каким углом должен упасть луч на поверхность стекла, чтобы угол преломления оказался таким же?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dirty="0" smtClean="0"/>
              <a:t>Найти показатель преломления рубина, если</a:t>
            </a:r>
            <a:r>
              <a:rPr lang="en-US" sz="2000" dirty="0" smtClean="0"/>
              <a:t> </a:t>
            </a:r>
            <a:r>
              <a:rPr lang="ru-RU" sz="2000" dirty="0" smtClean="0"/>
              <a:t>предельный угол полного отражения для рубина равен 34°?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000" dirty="0" smtClean="0"/>
              <a:t>Начертить дальнейший ход лучей, падающих в точки А и В от источника, находящегося на дне сосуда, в который налита вода.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endParaRPr lang="ru-RU" sz="2000" dirty="0" smtClean="0"/>
          </a:p>
        </p:txBody>
      </p:sp>
      <p:sp>
        <p:nvSpPr>
          <p:cNvPr id="34820" name="Стрелка вниз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5638800"/>
            <a:ext cx="685800" cy="838200"/>
          </a:xfrm>
          <a:prstGeom prst="downArrow">
            <a:avLst>
              <a:gd name="adj1" fmla="val 50000"/>
              <a:gd name="adj2" fmla="val 4999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4821" name="Picture 2"/>
          <p:cNvPicPr>
            <a:picLocks noChangeAspect="1" noChangeArrowheads="1"/>
          </p:cNvPicPr>
          <p:nvPr/>
        </p:nvPicPr>
        <p:blipFill>
          <a:blip r:embed="rId3"/>
          <a:srcRect l="10715" t="10326" r="17857" b="7062"/>
          <a:stretch>
            <a:fillRect/>
          </a:stretch>
        </p:blipFill>
        <p:spPr bwMode="auto">
          <a:xfrm>
            <a:off x="3048000" y="6096000"/>
            <a:ext cx="1371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 t="369"/>
          <a:stretch>
            <a:fillRect/>
          </a:stretch>
        </p:blipFill>
        <p:spPr bwMode="auto">
          <a:xfrm>
            <a:off x="228600" y="0"/>
            <a:ext cx="647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4267200" y="0"/>
            <a:ext cx="24384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Таблица синусов</a:t>
            </a: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/>
          <a:srcRect l="50018" t="35101" r="610" b="12480"/>
          <a:stretch>
            <a:fillRect/>
          </a:stretch>
        </p:blipFill>
        <p:spPr bwMode="auto">
          <a:xfrm>
            <a:off x="6553200" y="3886200"/>
            <a:ext cx="2590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3"/>
          <a:srcRect l="-1828" t="37440" r="48801" b="17628"/>
          <a:stretch>
            <a:fillRect/>
          </a:stretch>
        </p:blipFill>
        <p:spPr bwMode="auto">
          <a:xfrm>
            <a:off x="6565900" y="3200400"/>
            <a:ext cx="257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TextBox 6"/>
          <p:cNvSpPr txBox="1">
            <a:spLocks noChangeArrowheads="1"/>
          </p:cNvSpPr>
          <p:nvPr/>
        </p:nvSpPr>
        <p:spPr bwMode="auto">
          <a:xfrm>
            <a:off x="6781800" y="25146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Показатель преломления</a:t>
            </a:r>
          </a:p>
        </p:txBody>
      </p:sp>
      <p:sp>
        <p:nvSpPr>
          <p:cNvPr id="35847" name="Стрелка вверх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239000" y="5257800"/>
            <a:ext cx="990600" cy="9144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8" name="Прямоугольник 7"/>
          <p:cNvSpPr>
            <a:spLocks noChangeArrowheads="1"/>
          </p:cNvSpPr>
          <p:nvPr/>
        </p:nvSpPr>
        <p:spPr bwMode="auto">
          <a:xfrm>
            <a:off x="0" y="0"/>
            <a:ext cx="6629400" cy="460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5" descr="optica8curves6"/>
          <p:cNvPicPr>
            <a:picLocks noChangeAspect="1" noChangeArrowheads="1"/>
          </p:cNvPicPr>
          <p:nvPr/>
        </p:nvPicPr>
        <p:blipFill>
          <a:blip r:embed="rId2"/>
          <a:srcRect l="13636" r="6818"/>
          <a:stretch>
            <a:fillRect/>
          </a:stretch>
        </p:blipFill>
        <p:spPr bwMode="auto">
          <a:xfrm>
            <a:off x="609600" y="1143000"/>
            <a:ext cx="2667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12"/>
          <p:cNvSpPr>
            <a:spLocks noChangeArrowheads="1"/>
          </p:cNvSpPr>
          <p:nvPr/>
        </p:nvSpPr>
        <p:spPr bwMode="auto">
          <a:xfrm>
            <a:off x="3048000" y="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hangingPunct="1"/>
            <a:r>
              <a:rPr lang="ru-RU" sz="4400" b="0" dirty="0">
                <a:solidFill>
                  <a:schemeClr val="tx2"/>
                </a:solidFill>
                <a:latin typeface="Times New Roman" pitchFamily="18" charset="0"/>
              </a:rPr>
              <a:t>Интерференция света</a:t>
            </a:r>
          </a:p>
        </p:txBody>
      </p:sp>
      <p:sp>
        <p:nvSpPr>
          <p:cNvPr id="226320" name="Text Box 16"/>
          <p:cNvSpPr txBox="1">
            <a:spLocks noChangeArrowheads="1"/>
          </p:cNvSpPr>
          <p:nvPr/>
        </p:nvSpPr>
        <p:spPr bwMode="auto">
          <a:xfrm>
            <a:off x="6019800" y="4648200"/>
            <a:ext cx="2819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min</a:t>
            </a:r>
            <a:r>
              <a:rPr lang="ru-RU"/>
              <a:t> интерференции</a:t>
            </a:r>
          </a:p>
        </p:txBody>
      </p:sp>
      <p:pic>
        <p:nvPicPr>
          <p:cNvPr id="226321" name="Picture 17" descr="2waves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373156" y="998444"/>
            <a:ext cx="3276600" cy="356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 bwMode="auto">
          <a:xfrm>
            <a:off x="4114800" y="1752600"/>
            <a:ext cx="4343400" cy="1143000"/>
          </a:xfrm>
          <a:prstGeom prst="rect">
            <a:avLst/>
          </a:prstGeom>
          <a:solidFill>
            <a:schemeClr val="accent4">
              <a:lumMod val="1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" name="Овал 11"/>
          <p:cNvSpPr>
            <a:spLocks noChangeArrowheads="1"/>
          </p:cNvSpPr>
          <p:nvPr/>
        </p:nvSpPr>
        <p:spPr bwMode="auto">
          <a:xfrm>
            <a:off x="4419600" y="1981200"/>
            <a:ext cx="838200" cy="762000"/>
          </a:xfrm>
          <a:prstGeom prst="ellipse">
            <a:avLst/>
          </a:prstGeom>
          <a:solidFill>
            <a:srgbClr val="D36D4D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Овал 12"/>
          <p:cNvSpPr>
            <a:spLocks noChangeArrowheads="1"/>
          </p:cNvSpPr>
          <p:nvPr/>
        </p:nvSpPr>
        <p:spPr bwMode="auto">
          <a:xfrm>
            <a:off x="7315200" y="1981200"/>
            <a:ext cx="838200" cy="762000"/>
          </a:xfrm>
          <a:prstGeom prst="ellipse">
            <a:avLst/>
          </a:prstGeom>
          <a:solidFill>
            <a:srgbClr val="D36D4D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" name="Picture 5" descr="optica8curves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295626">
            <a:off x="5800724" y="1903011"/>
            <a:ext cx="1099801" cy="9704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6317" name="Line 13"/>
          <p:cNvSpPr>
            <a:spLocks noChangeShapeType="1"/>
          </p:cNvSpPr>
          <p:nvPr/>
        </p:nvSpPr>
        <p:spPr bwMode="auto">
          <a:xfrm flipH="1">
            <a:off x="2590800" y="2438400"/>
            <a:ext cx="3352800" cy="2209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6318" name="Line 14"/>
          <p:cNvSpPr>
            <a:spLocks noChangeShapeType="1"/>
          </p:cNvSpPr>
          <p:nvPr/>
        </p:nvSpPr>
        <p:spPr bwMode="auto">
          <a:xfrm>
            <a:off x="6400800" y="2514600"/>
            <a:ext cx="1295400" cy="2057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6319" name="Text Box 15"/>
          <p:cNvSpPr txBox="1">
            <a:spLocks noChangeArrowheads="1"/>
          </p:cNvSpPr>
          <p:nvPr/>
        </p:nvSpPr>
        <p:spPr bwMode="auto">
          <a:xfrm>
            <a:off x="609600" y="4648200"/>
            <a:ext cx="2819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max </a:t>
            </a:r>
            <a:r>
              <a:rPr lang="ru-RU" dirty="0"/>
              <a:t>интерференции</a:t>
            </a:r>
            <a:r>
              <a:rPr lang="en-US" dirty="0"/>
              <a:t> </a:t>
            </a:r>
            <a:endParaRPr lang="ru-RU" dirty="0"/>
          </a:p>
        </p:txBody>
      </p:sp>
      <p:grpSp>
        <p:nvGrpSpPr>
          <p:cNvPr id="2" name="Группа 27"/>
          <p:cNvGrpSpPr>
            <a:grpSpLocks/>
          </p:cNvGrpSpPr>
          <p:nvPr/>
        </p:nvGrpSpPr>
        <p:grpSpPr bwMode="auto">
          <a:xfrm rot="-37264">
            <a:off x="433388" y="5486400"/>
            <a:ext cx="3505200" cy="152400"/>
            <a:chOff x="1066800" y="6019800"/>
            <a:chExt cx="6324600" cy="228600"/>
          </a:xfrm>
        </p:grpSpPr>
        <p:grpSp>
          <p:nvGrpSpPr>
            <p:cNvPr id="39982" name="Группа 23"/>
            <p:cNvGrpSpPr>
              <a:grpSpLocks/>
            </p:cNvGrpSpPr>
            <p:nvPr/>
          </p:nvGrpSpPr>
          <p:grpSpPr bwMode="auto">
            <a:xfrm>
              <a:off x="1066800" y="6019800"/>
              <a:ext cx="3276600" cy="228600"/>
              <a:chOff x="1066800" y="5638800"/>
              <a:chExt cx="5562600" cy="609600"/>
            </a:xfrm>
          </p:grpSpPr>
          <p:sp>
            <p:nvSpPr>
              <p:cNvPr id="39986" name="Freeform 117"/>
              <p:cNvSpPr>
                <a:spLocks/>
              </p:cNvSpPr>
              <p:nvPr/>
            </p:nvSpPr>
            <p:spPr bwMode="auto">
              <a:xfrm>
                <a:off x="1066800" y="5638800"/>
                <a:ext cx="2971800" cy="609600"/>
              </a:xfrm>
              <a:custGeom>
                <a:avLst/>
                <a:gdLst>
                  <a:gd name="T0" fmla="*/ 0 w 1872"/>
                  <a:gd name="T1" fmla="*/ 0 h 336"/>
                  <a:gd name="T2" fmla="*/ 2147483647 w 1872"/>
                  <a:gd name="T3" fmla="*/ 2147483647 h 336"/>
                  <a:gd name="T4" fmla="*/ 2147483647 w 1872"/>
                  <a:gd name="T5" fmla="*/ 2147483647 h 336"/>
                  <a:gd name="T6" fmla="*/ 2147483647 w 1872"/>
                  <a:gd name="T7" fmla="*/ 2147483647 h 336"/>
                  <a:gd name="T8" fmla="*/ 2147483647 w 1872"/>
                  <a:gd name="T9" fmla="*/ 0 h 336"/>
                  <a:gd name="T10" fmla="*/ 2147483647 w 1872"/>
                  <a:gd name="T11" fmla="*/ 2147483647 h 336"/>
                  <a:gd name="T12" fmla="*/ 2147483647 w 1872"/>
                  <a:gd name="T13" fmla="*/ 2147483647 h 336"/>
                  <a:gd name="T14" fmla="*/ 2147483647 w 1872"/>
                  <a:gd name="T15" fmla="*/ 2147483647 h 336"/>
                  <a:gd name="T16" fmla="*/ 2147483647 w 1872"/>
                  <a:gd name="T17" fmla="*/ 0 h 336"/>
                  <a:gd name="T18" fmla="*/ 2147483647 w 1872"/>
                  <a:gd name="T19" fmla="*/ 2147483647 h 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2"/>
                  <a:gd name="T31" fmla="*/ 0 h 336"/>
                  <a:gd name="T32" fmla="*/ 1872 w 1872"/>
                  <a:gd name="T33" fmla="*/ 336 h 3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2" h="336">
                    <a:moveTo>
                      <a:pt x="0" y="0"/>
                    </a:moveTo>
                    <a:cubicBezTo>
                      <a:pt x="84" y="68"/>
                      <a:pt x="168" y="136"/>
                      <a:pt x="240" y="192"/>
                    </a:cubicBezTo>
                    <a:cubicBezTo>
                      <a:pt x="312" y="248"/>
                      <a:pt x="368" y="336"/>
                      <a:pt x="432" y="336"/>
                    </a:cubicBezTo>
                    <a:cubicBezTo>
                      <a:pt x="496" y="336"/>
                      <a:pt x="560" y="248"/>
                      <a:pt x="624" y="192"/>
                    </a:cubicBezTo>
                    <a:cubicBezTo>
                      <a:pt x="688" y="136"/>
                      <a:pt x="744" y="0"/>
                      <a:pt x="816" y="0"/>
                    </a:cubicBezTo>
                    <a:cubicBezTo>
                      <a:pt x="888" y="0"/>
                      <a:pt x="984" y="136"/>
                      <a:pt x="1056" y="192"/>
                    </a:cubicBezTo>
                    <a:cubicBezTo>
                      <a:pt x="1128" y="248"/>
                      <a:pt x="1184" y="336"/>
                      <a:pt x="1248" y="336"/>
                    </a:cubicBezTo>
                    <a:cubicBezTo>
                      <a:pt x="1312" y="336"/>
                      <a:pt x="1376" y="248"/>
                      <a:pt x="1440" y="192"/>
                    </a:cubicBezTo>
                    <a:cubicBezTo>
                      <a:pt x="1504" y="136"/>
                      <a:pt x="1560" y="0"/>
                      <a:pt x="1632" y="0"/>
                    </a:cubicBezTo>
                    <a:cubicBezTo>
                      <a:pt x="1704" y="0"/>
                      <a:pt x="1788" y="96"/>
                      <a:pt x="1872" y="192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87" name="Freeform 117"/>
              <p:cNvSpPr>
                <a:spLocks/>
              </p:cNvSpPr>
              <p:nvPr/>
            </p:nvSpPr>
            <p:spPr bwMode="auto">
              <a:xfrm>
                <a:off x="3657600" y="5638800"/>
                <a:ext cx="2971800" cy="609600"/>
              </a:xfrm>
              <a:custGeom>
                <a:avLst/>
                <a:gdLst>
                  <a:gd name="T0" fmla="*/ 0 w 1872"/>
                  <a:gd name="T1" fmla="*/ 0 h 336"/>
                  <a:gd name="T2" fmla="*/ 2147483647 w 1872"/>
                  <a:gd name="T3" fmla="*/ 2147483647 h 336"/>
                  <a:gd name="T4" fmla="*/ 2147483647 w 1872"/>
                  <a:gd name="T5" fmla="*/ 2147483647 h 336"/>
                  <a:gd name="T6" fmla="*/ 2147483647 w 1872"/>
                  <a:gd name="T7" fmla="*/ 2147483647 h 336"/>
                  <a:gd name="T8" fmla="*/ 2147483647 w 1872"/>
                  <a:gd name="T9" fmla="*/ 0 h 336"/>
                  <a:gd name="T10" fmla="*/ 2147483647 w 1872"/>
                  <a:gd name="T11" fmla="*/ 2147483647 h 336"/>
                  <a:gd name="T12" fmla="*/ 2147483647 w 1872"/>
                  <a:gd name="T13" fmla="*/ 2147483647 h 336"/>
                  <a:gd name="T14" fmla="*/ 2147483647 w 1872"/>
                  <a:gd name="T15" fmla="*/ 2147483647 h 336"/>
                  <a:gd name="T16" fmla="*/ 2147483647 w 1872"/>
                  <a:gd name="T17" fmla="*/ 0 h 336"/>
                  <a:gd name="T18" fmla="*/ 2147483647 w 1872"/>
                  <a:gd name="T19" fmla="*/ 2147483647 h 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2"/>
                  <a:gd name="T31" fmla="*/ 0 h 336"/>
                  <a:gd name="T32" fmla="*/ 1872 w 1872"/>
                  <a:gd name="T33" fmla="*/ 336 h 3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2" h="336">
                    <a:moveTo>
                      <a:pt x="0" y="0"/>
                    </a:moveTo>
                    <a:cubicBezTo>
                      <a:pt x="84" y="68"/>
                      <a:pt x="168" y="136"/>
                      <a:pt x="240" y="192"/>
                    </a:cubicBezTo>
                    <a:cubicBezTo>
                      <a:pt x="312" y="248"/>
                      <a:pt x="368" y="336"/>
                      <a:pt x="432" y="336"/>
                    </a:cubicBezTo>
                    <a:cubicBezTo>
                      <a:pt x="496" y="336"/>
                      <a:pt x="560" y="248"/>
                      <a:pt x="624" y="192"/>
                    </a:cubicBezTo>
                    <a:cubicBezTo>
                      <a:pt x="688" y="136"/>
                      <a:pt x="744" y="0"/>
                      <a:pt x="816" y="0"/>
                    </a:cubicBezTo>
                    <a:cubicBezTo>
                      <a:pt x="888" y="0"/>
                      <a:pt x="984" y="136"/>
                      <a:pt x="1056" y="192"/>
                    </a:cubicBezTo>
                    <a:cubicBezTo>
                      <a:pt x="1128" y="248"/>
                      <a:pt x="1184" y="336"/>
                      <a:pt x="1248" y="336"/>
                    </a:cubicBezTo>
                    <a:cubicBezTo>
                      <a:pt x="1312" y="336"/>
                      <a:pt x="1376" y="248"/>
                      <a:pt x="1440" y="192"/>
                    </a:cubicBezTo>
                    <a:cubicBezTo>
                      <a:pt x="1504" y="136"/>
                      <a:pt x="1560" y="0"/>
                      <a:pt x="1632" y="0"/>
                    </a:cubicBezTo>
                    <a:cubicBezTo>
                      <a:pt x="1704" y="0"/>
                      <a:pt x="1788" y="96"/>
                      <a:pt x="1872" y="192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9983" name="Группа 24"/>
            <p:cNvGrpSpPr>
              <a:grpSpLocks/>
            </p:cNvGrpSpPr>
            <p:nvPr/>
          </p:nvGrpSpPr>
          <p:grpSpPr bwMode="auto">
            <a:xfrm>
              <a:off x="4114800" y="6019800"/>
              <a:ext cx="3276600" cy="228600"/>
              <a:chOff x="1066800" y="5638800"/>
              <a:chExt cx="5562600" cy="609600"/>
            </a:xfrm>
          </p:grpSpPr>
          <p:sp>
            <p:nvSpPr>
              <p:cNvPr id="39984" name="Freeform 117"/>
              <p:cNvSpPr>
                <a:spLocks/>
              </p:cNvSpPr>
              <p:nvPr/>
            </p:nvSpPr>
            <p:spPr bwMode="auto">
              <a:xfrm>
                <a:off x="1066800" y="5638800"/>
                <a:ext cx="2971800" cy="609600"/>
              </a:xfrm>
              <a:custGeom>
                <a:avLst/>
                <a:gdLst>
                  <a:gd name="T0" fmla="*/ 0 w 1872"/>
                  <a:gd name="T1" fmla="*/ 0 h 336"/>
                  <a:gd name="T2" fmla="*/ 2147483647 w 1872"/>
                  <a:gd name="T3" fmla="*/ 2147483647 h 336"/>
                  <a:gd name="T4" fmla="*/ 2147483647 w 1872"/>
                  <a:gd name="T5" fmla="*/ 2147483647 h 336"/>
                  <a:gd name="T6" fmla="*/ 2147483647 w 1872"/>
                  <a:gd name="T7" fmla="*/ 2147483647 h 336"/>
                  <a:gd name="T8" fmla="*/ 2147483647 w 1872"/>
                  <a:gd name="T9" fmla="*/ 0 h 336"/>
                  <a:gd name="T10" fmla="*/ 2147483647 w 1872"/>
                  <a:gd name="T11" fmla="*/ 2147483647 h 336"/>
                  <a:gd name="T12" fmla="*/ 2147483647 w 1872"/>
                  <a:gd name="T13" fmla="*/ 2147483647 h 336"/>
                  <a:gd name="T14" fmla="*/ 2147483647 w 1872"/>
                  <a:gd name="T15" fmla="*/ 2147483647 h 336"/>
                  <a:gd name="T16" fmla="*/ 2147483647 w 1872"/>
                  <a:gd name="T17" fmla="*/ 0 h 336"/>
                  <a:gd name="T18" fmla="*/ 2147483647 w 1872"/>
                  <a:gd name="T19" fmla="*/ 2147483647 h 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2"/>
                  <a:gd name="T31" fmla="*/ 0 h 336"/>
                  <a:gd name="T32" fmla="*/ 1872 w 1872"/>
                  <a:gd name="T33" fmla="*/ 336 h 3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2" h="336">
                    <a:moveTo>
                      <a:pt x="0" y="0"/>
                    </a:moveTo>
                    <a:cubicBezTo>
                      <a:pt x="84" y="68"/>
                      <a:pt x="168" y="136"/>
                      <a:pt x="240" y="192"/>
                    </a:cubicBezTo>
                    <a:cubicBezTo>
                      <a:pt x="312" y="248"/>
                      <a:pt x="368" y="336"/>
                      <a:pt x="432" y="336"/>
                    </a:cubicBezTo>
                    <a:cubicBezTo>
                      <a:pt x="496" y="336"/>
                      <a:pt x="560" y="248"/>
                      <a:pt x="624" y="192"/>
                    </a:cubicBezTo>
                    <a:cubicBezTo>
                      <a:pt x="688" y="136"/>
                      <a:pt x="744" y="0"/>
                      <a:pt x="816" y="0"/>
                    </a:cubicBezTo>
                    <a:cubicBezTo>
                      <a:pt x="888" y="0"/>
                      <a:pt x="984" y="136"/>
                      <a:pt x="1056" y="192"/>
                    </a:cubicBezTo>
                    <a:cubicBezTo>
                      <a:pt x="1128" y="248"/>
                      <a:pt x="1184" y="336"/>
                      <a:pt x="1248" y="336"/>
                    </a:cubicBezTo>
                    <a:cubicBezTo>
                      <a:pt x="1312" y="336"/>
                      <a:pt x="1376" y="248"/>
                      <a:pt x="1440" y="192"/>
                    </a:cubicBezTo>
                    <a:cubicBezTo>
                      <a:pt x="1504" y="136"/>
                      <a:pt x="1560" y="0"/>
                      <a:pt x="1632" y="0"/>
                    </a:cubicBezTo>
                    <a:cubicBezTo>
                      <a:pt x="1704" y="0"/>
                      <a:pt x="1788" y="96"/>
                      <a:pt x="1872" y="192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85" name="Freeform 117"/>
              <p:cNvSpPr>
                <a:spLocks/>
              </p:cNvSpPr>
              <p:nvPr/>
            </p:nvSpPr>
            <p:spPr bwMode="auto">
              <a:xfrm>
                <a:off x="3657600" y="5638800"/>
                <a:ext cx="2971800" cy="609600"/>
              </a:xfrm>
              <a:custGeom>
                <a:avLst/>
                <a:gdLst>
                  <a:gd name="T0" fmla="*/ 0 w 1872"/>
                  <a:gd name="T1" fmla="*/ 0 h 336"/>
                  <a:gd name="T2" fmla="*/ 2147483647 w 1872"/>
                  <a:gd name="T3" fmla="*/ 2147483647 h 336"/>
                  <a:gd name="T4" fmla="*/ 2147483647 w 1872"/>
                  <a:gd name="T5" fmla="*/ 2147483647 h 336"/>
                  <a:gd name="T6" fmla="*/ 2147483647 w 1872"/>
                  <a:gd name="T7" fmla="*/ 2147483647 h 336"/>
                  <a:gd name="T8" fmla="*/ 2147483647 w 1872"/>
                  <a:gd name="T9" fmla="*/ 0 h 336"/>
                  <a:gd name="T10" fmla="*/ 2147483647 w 1872"/>
                  <a:gd name="T11" fmla="*/ 2147483647 h 336"/>
                  <a:gd name="T12" fmla="*/ 2147483647 w 1872"/>
                  <a:gd name="T13" fmla="*/ 2147483647 h 336"/>
                  <a:gd name="T14" fmla="*/ 2147483647 w 1872"/>
                  <a:gd name="T15" fmla="*/ 2147483647 h 336"/>
                  <a:gd name="T16" fmla="*/ 2147483647 w 1872"/>
                  <a:gd name="T17" fmla="*/ 0 h 336"/>
                  <a:gd name="T18" fmla="*/ 2147483647 w 1872"/>
                  <a:gd name="T19" fmla="*/ 2147483647 h 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2"/>
                  <a:gd name="T31" fmla="*/ 0 h 336"/>
                  <a:gd name="T32" fmla="*/ 1872 w 1872"/>
                  <a:gd name="T33" fmla="*/ 336 h 3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2" h="336">
                    <a:moveTo>
                      <a:pt x="0" y="0"/>
                    </a:moveTo>
                    <a:cubicBezTo>
                      <a:pt x="84" y="68"/>
                      <a:pt x="168" y="136"/>
                      <a:pt x="240" y="192"/>
                    </a:cubicBezTo>
                    <a:cubicBezTo>
                      <a:pt x="312" y="248"/>
                      <a:pt x="368" y="336"/>
                      <a:pt x="432" y="336"/>
                    </a:cubicBezTo>
                    <a:cubicBezTo>
                      <a:pt x="496" y="336"/>
                      <a:pt x="560" y="248"/>
                      <a:pt x="624" y="192"/>
                    </a:cubicBezTo>
                    <a:cubicBezTo>
                      <a:pt x="688" y="136"/>
                      <a:pt x="744" y="0"/>
                      <a:pt x="816" y="0"/>
                    </a:cubicBezTo>
                    <a:cubicBezTo>
                      <a:pt x="888" y="0"/>
                      <a:pt x="984" y="136"/>
                      <a:pt x="1056" y="192"/>
                    </a:cubicBezTo>
                    <a:cubicBezTo>
                      <a:pt x="1128" y="248"/>
                      <a:pt x="1184" y="336"/>
                      <a:pt x="1248" y="336"/>
                    </a:cubicBezTo>
                    <a:cubicBezTo>
                      <a:pt x="1312" y="336"/>
                      <a:pt x="1376" y="248"/>
                      <a:pt x="1440" y="192"/>
                    </a:cubicBezTo>
                    <a:cubicBezTo>
                      <a:pt x="1504" y="136"/>
                      <a:pt x="1560" y="0"/>
                      <a:pt x="1632" y="0"/>
                    </a:cubicBezTo>
                    <a:cubicBezTo>
                      <a:pt x="1704" y="0"/>
                      <a:pt x="1788" y="96"/>
                      <a:pt x="1872" y="192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5" name="Группа 42"/>
          <p:cNvGrpSpPr>
            <a:grpSpLocks/>
          </p:cNvGrpSpPr>
          <p:nvPr/>
        </p:nvGrpSpPr>
        <p:grpSpPr bwMode="auto">
          <a:xfrm rot="-849651">
            <a:off x="447675" y="5835650"/>
            <a:ext cx="3505200" cy="152400"/>
            <a:chOff x="1066800" y="6019800"/>
            <a:chExt cx="6324600" cy="228600"/>
          </a:xfrm>
        </p:grpSpPr>
        <p:grpSp>
          <p:nvGrpSpPr>
            <p:cNvPr id="39976" name="Группа 23"/>
            <p:cNvGrpSpPr>
              <a:grpSpLocks/>
            </p:cNvGrpSpPr>
            <p:nvPr/>
          </p:nvGrpSpPr>
          <p:grpSpPr bwMode="auto">
            <a:xfrm>
              <a:off x="1066800" y="6019800"/>
              <a:ext cx="3276599" cy="228600"/>
              <a:chOff x="1066800" y="5638800"/>
              <a:chExt cx="5562600" cy="609600"/>
            </a:xfrm>
          </p:grpSpPr>
          <p:sp>
            <p:nvSpPr>
              <p:cNvPr id="39980" name="Freeform 117"/>
              <p:cNvSpPr>
                <a:spLocks/>
              </p:cNvSpPr>
              <p:nvPr/>
            </p:nvSpPr>
            <p:spPr bwMode="auto">
              <a:xfrm>
                <a:off x="1066800" y="5638800"/>
                <a:ext cx="2971800" cy="609600"/>
              </a:xfrm>
              <a:custGeom>
                <a:avLst/>
                <a:gdLst>
                  <a:gd name="T0" fmla="*/ 0 w 1872"/>
                  <a:gd name="T1" fmla="*/ 0 h 336"/>
                  <a:gd name="T2" fmla="*/ 2147483647 w 1872"/>
                  <a:gd name="T3" fmla="*/ 2147483647 h 336"/>
                  <a:gd name="T4" fmla="*/ 2147483647 w 1872"/>
                  <a:gd name="T5" fmla="*/ 2147483647 h 336"/>
                  <a:gd name="T6" fmla="*/ 2147483647 w 1872"/>
                  <a:gd name="T7" fmla="*/ 2147483647 h 336"/>
                  <a:gd name="T8" fmla="*/ 2147483647 w 1872"/>
                  <a:gd name="T9" fmla="*/ 0 h 336"/>
                  <a:gd name="T10" fmla="*/ 2147483647 w 1872"/>
                  <a:gd name="T11" fmla="*/ 2147483647 h 336"/>
                  <a:gd name="T12" fmla="*/ 2147483647 w 1872"/>
                  <a:gd name="T13" fmla="*/ 2147483647 h 336"/>
                  <a:gd name="T14" fmla="*/ 2147483647 w 1872"/>
                  <a:gd name="T15" fmla="*/ 2147483647 h 336"/>
                  <a:gd name="T16" fmla="*/ 2147483647 w 1872"/>
                  <a:gd name="T17" fmla="*/ 0 h 336"/>
                  <a:gd name="T18" fmla="*/ 2147483647 w 1872"/>
                  <a:gd name="T19" fmla="*/ 2147483647 h 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2"/>
                  <a:gd name="T31" fmla="*/ 0 h 336"/>
                  <a:gd name="T32" fmla="*/ 1872 w 1872"/>
                  <a:gd name="T33" fmla="*/ 336 h 3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2" h="336">
                    <a:moveTo>
                      <a:pt x="0" y="0"/>
                    </a:moveTo>
                    <a:cubicBezTo>
                      <a:pt x="84" y="68"/>
                      <a:pt x="168" y="136"/>
                      <a:pt x="240" y="192"/>
                    </a:cubicBezTo>
                    <a:cubicBezTo>
                      <a:pt x="312" y="248"/>
                      <a:pt x="368" y="336"/>
                      <a:pt x="432" y="336"/>
                    </a:cubicBezTo>
                    <a:cubicBezTo>
                      <a:pt x="496" y="336"/>
                      <a:pt x="560" y="248"/>
                      <a:pt x="624" y="192"/>
                    </a:cubicBezTo>
                    <a:cubicBezTo>
                      <a:pt x="688" y="136"/>
                      <a:pt x="744" y="0"/>
                      <a:pt x="816" y="0"/>
                    </a:cubicBezTo>
                    <a:cubicBezTo>
                      <a:pt x="888" y="0"/>
                      <a:pt x="984" y="136"/>
                      <a:pt x="1056" y="192"/>
                    </a:cubicBezTo>
                    <a:cubicBezTo>
                      <a:pt x="1128" y="248"/>
                      <a:pt x="1184" y="336"/>
                      <a:pt x="1248" y="336"/>
                    </a:cubicBezTo>
                    <a:cubicBezTo>
                      <a:pt x="1312" y="336"/>
                      <a:pt x="1376" y="248"/>
                      <a:pt x="1440" y="192"/>
                    </a:cubicBezTo>
                    <a:cubicBezTo>
                      <a:pt x="1504" y="136"/>
                      <a:pt x="1560" y="0"/>
                      <a:pt x="1632" y="0"/>
                    </a:cubicBezTo>
                    <a:cubicBezTo>
                      <a:pt x="1704" y="0"/>
                      <a:pt x="1788" y="96"/>
                      <a:pt x="1872" y="192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81" name="Freeform 117"/>
              <p:cNvSpPr>
                <a:spLocks/>
              </p:cNvSpPr>
              <p:nvPr/>
            </p:nvSpPr>
            <p:spPr bwMode="auto">
              <a:xfrm>
                <a:off x="3657600" y="5638800"/>
                <a:ext cx="2971800" cy="609600"/>
              </a:xfrm>
              <a:custGeom>
                <a:avLst/>
                <a:gdLst>
                  <a:gd name="T0" fmla="*/ 0 w 1872"/>
                  <a:gd name="T1" fmla="*/ 0 h 336"/>
                  <a:gd name="T2" fmla="*/ 2147483647 w 1872"/>
                  <a:gd name="T3" fmla="*/ 2147483647 h 336"/>
                  <a:gd name="T4" fmla="*/ 2147483647 w 1872"/>
                  <a:gd name="T5" fmla="*/ 2147483647 h 336"/>
                  <a:gd name="T6" fmla="*/ 2147483647 w 1872"/>
                  <a:gd name="T7" fmla="*/ 2147483647 h 336"/>
                  <a:gd name="T8" fmla="*/ 2147483647 w 1872"/>
                  <a:gd name="T9" fmla="*/ 0 h 336"/>
                  <a:gd name="T10" fmla="*/ 2147483647 w 1872"/>
                  <a:gd name="T11" fmla="*/ 2147483647 h 336"/>
                  <a:gd name="T12" fmla="*/ 2147483647 w 1872"/>
                  <a:gd name="T13" fmla="*/ 2147483647 h 336"/>
                  <a:gd name="T14" fmla="*/ 2147483647 w 1872"/>
                  <a:gd name="T15" fmla="*/ 2147483647 h 336"/>
                  <a:gd name="T16" fmla="*/ 2147483647 w 1872"/>
                  <a:gd name="T17" fmla="*/ 0 h 336"/>
                  <a:gd name="T18" fmla="*/ 2147483647 w 1872"/>
                  <a:gd name="T19" fmla="*/ 2147483647 h 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2"/>
                  <a:gd name="T31" fmla="*/ 0 h 336"/>
                  <a:gd name="T32" fmla="*/ 1872 w 1872"/>
                  <a:gd name="T33" fmla="*/ 336 h 3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2" h="336">
                    <a:moveTo>
                      <a:pt x="0" y="0"/>
                    </a:moveTo>
                    <a:cubicBezTo>
                      <a:pt x="84" y="68"/>
                      <a:pt x="168" y="136"/>
                      <a:pt x="240" y="192"/>
                    </a:cubicBezTo>
                    <a:cubicBezTo>
                      <a:pt x="312" y="248"/>
                      <a:pt x="368" y="336"/>
                      <a:pt x="432" y="336"/>
                    </a:cubicBezTo>
                    <a:cubicBezTo>
                      <a:pt x="496" y="336"/>
                      <a:pt x="560" y="248"/>
                      <a:pt x="624" y="192"/>
                    </a:cubicBezTo>
                    <a:cubicBezTo>
                      <a:pt x="688" y="136"/>
                      <a:pt x="744" y="0"/>
                      <a:pt x="816" y="0"/>
                    </a:cubicBezTo>
                    <a:cubicBezTo>
                      <a:pt x="888" y="0"/>
                      <a:pt x="984" y="136"/>
                      <a:pt x="1056" y="192"/>
                    </a:cubicBezTo>
                    <a:cubicBezTo>
                      <a:pt x="1128" y="248"/>
                      <a:pt x="1184" y="336"/>
                      <a:pt x="1248" y="336"/>
                    </a:cubicBezTo>
                    <a:cubicBezTo>
                      <a:pt x="1312" y="336"/>
                      <a:pt x="1376" y="248"/>
                      <a:pt x="1440" y="192"/>
                    </a:cubicBezTo>
                    <a:cubicBezTo>
                      <a:pt x="1504" y="136"/>
                      <a:pt x="1560" y="0"/>
                      <a:pt x="1632" y="0"/>
                    </a:cubicBezTo>
                    <a:cubicBezTo>
                      <a:pt x="1704" y="0"/>
                      <a:pt x="1788" y="96"/>
                      <a:pt x="1872" y="192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9977" name="Группа 24"/>
            <p:cNvGrpSpPr>
              <a:grpSpLocks/>
            </p:cNvGrpSpPr>
            <p:nvPr/>
          </p:nvGrpSpPr>
          <p:grpSpPr bwMode="auto">
            <a:xfrm>
              <a:off x="4114800" y="6019800"/>
              <a:ext cx="3276599" cy="228600"/>
              <a:chOff x="1066800" y="5638800"/>
              <a:chExt cx="5562600" cy="609600"/>
            </a:xfrm>
          </p:grpSpPr>
          <p:sp>
            <p:nvSpPr>
              <p:cNvPr id="39978" name="Freeform 117"/>
              <p:cNvSpPr>
                <a:spLocks/>
              </p:cNvSpPr>
              <p:nvPr/>
            </p:nvSpPr>
            <p:spPr bwMode="auto">
              <a:xfrm>
                <a:off x="1066800" y="5638800"/>
                <a:ext cx="2971800" cy="609600"/>
              </a:xfrm>
              <a:custGeom>
                <a:avLst/>
                <a:gdLst>
                  <a:gd name="T0" fmla="*/ 0 w 1872"/>
                  <a:gd name="T1" fmla="*/ 0 h 336"/>
                  <a:gd name="T2" fmla="*/ 2147483647 w 1872"/>
                  <a:gd name="T3" fmla="*/ 2147483647 h 336"/>
                  <a:gd name="T4" fmla="*/ 2147483647 w 1872"/>
                  <a:gd name="T5" fmla="*/ 2147483647 h 336"/>
                  <a:gd name="T6" fmla="*/ 2147483647 w 1872"/>
                  <a:gd name="T7" fmla="*/ 2147483647 h 336"/>
                  <a:gd name="T8" fmla="*/ 2147483647 w 1872"/>
                  <a:gd name="T9" fmla="*/ 0 h 336"/>
                  <a:gd name="T10" fmla="*/ 2147483647 w 1872"/>
                  <a:gd name="T11" fmla="*/ 2147483647 h 336"/>
                  <a:gd name="T12" fmla="*/ 2147483647 w 1872"/>
                  <a:gd name="T13" fmla="*/ 2147483647 h 336"/>
                  <a:gd name="T14" fmla="*/ 2147483647 w 1872"/>
                  <a:gd name="T15" fmla="*/ 2147483647 h 336"/>
                  <a:gd name="T16" fmla="*/ 2147483647 w 1872"/>
                  <a:gd name="T17" fmla="*/ 0 h 336"/>
                  <a:gd name="T18" fmla="*/ 2147483647 w 1872"/>
                  <a:gd name="T19" fmla="*/ 2147483647 h 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2"/>
                  <a:gd name="T31" fmla="*/ 0 h 336"/>
                  <a:gd name="T32" fmla="*/ 1872 w 1872"/>
                  <a:gd name="T33" fmla="*/ 336 h 3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2" h="336">
                    <a:moveTo>
                      <a:pt x="0" y="0"/>
                    </a:moveTo>
                    <a:cubicBezTo>
                      <a:pt x="84" y="68"/>
                      <a:pt x="168" y="136"/>
                      <a:pt x="240" y="192"/>
                    </a:cubicBezTo>
                    <a:cubicBezTo>
                      <a:pt x="312" y="248"/>
                      <a:pt x="368" y="336"/>
                      <a:pt x="432" y="336"/>
                    </a:cubicBezTo>
                    <a:cubicBezTo>
                      <a:pt x="496" y="336"/>
                      <a:pt x="560" y="248"/>
                      <a:pt x="624" y="192"/>
                    </a:cubicBezTo>
                    <a:cubicBezTo>
                      <a:pt x="688" y="136"/>
                      <a:pt x="744" y="0"/>
                      <a:pt x="816" y="0"/>
                    </a:cubicBezTo>
                    <a:cubicBezTo>
                      <a:pt x="888" y="0"/>
                      <a:pt x="984" y="136"/>
                      <a:pt x="1056" y="192"/>
                    </a:cubicBezTo>
                    <a:cubicBezTo>
                      <a:pt x="1128" y="248"/>
                      <a:pt x="1184" y="336"/>
                      <a:pt x="1248" y="336"/>
                    </a:cubicBezTo>
                    <a:cubicBezTo>
                      <a:pt x="1312" y="336"/>
                      <a:pt x="1376" y="248"/>
                      <a:pt x="1440" y="192"/>
                    </a:cubicBezTo>
                    <a:cubicBezTo>
                      <a:pt x="1504" y="136"/>
                      <a:pt x="1560" y="0"/>
                      <a:pt x="1632" y="0"/>
                    </a:cubicBezTo>
                    <a:cubicBezTo>
                      <a:pt x="1704" y="0"/>
                      <a:pt x="1788" y="96"/>
                      <a:pt x="1872" y="192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79" name="Freeform 117"/>
              <p:cNvSpPr>
                <a:spLocks/>
              </p:cNvSpPr>
              <p:nvPr/>
            </p:nvSpPr>
            <p:spPr bwMode="auto">
              <a:xfrm>
                <a:off x="3657600" y="5638800"/>
                <a:ext cx="2971800" cy="609600"/>
              </a:xfrm>
              <a:custGeom>
                <a:avLst/>
                <a:gdLst>
                  <a:gd name="T0" fmla="*/ 0 w 1872"/>
                  <a:gd name="T1" fmla="*/ 0 h 336"/>
                  <a:gd name="T2" fmla="*/ 2147483647 w 1872"/>
                  <a:gd name="T3" fmla="*/ 2147483647 h 336"/>
                  <a:gd name="T4" fmla="*/ 2147483647 w 1872"/>
                  <a:gd name="T5" fmla="*/ 2147483647 h 336"/>
                  <a:gd name="T6" fmla="*/ 2147483647 w 1872"/>
                  <a:gd name="T7" fmla="*/ 2147483647 h 336"/>
                  <a:gd name="T8" fmla="*/ 2147483647 w 1872"/>
                  <a:gd name="T9" fmla="*/ 0 h 336"/>
                  <a:gd name="T10" fmla="*/ 2147483647 w 1872"/>
                  <a:gd name="T11" fmla="*/ 2147483647 h 336"/>
                  <a:gd name="T12" fmla="*/ 2147483647 w 1872"/>
                  <a:gd name="T13" fmla="*/ 2147483647 h 336"/>
                  <a:gd name="T14" fmla="*/ 2147483647 w 1872"/>
                  <a:gd name="T15" fmla="*/ 2147483647 h 336"/>
                  <a:gd name="T16" fmla="*/ 2147483647 w 1872"/>
                  <a:gd name="T17" fmla="*/ 0 h 336"/>
                  <a:gd name="T18" fmla="*/ 2147483647 w 1872"/>
                  <a:gd name="T19" fmla="*/ 2147483647 h 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2"/>
                  <a:gd name="T31" fmla="*/ 0 h 336"/>
                  <a:gd name="T32" fmla="*/ 1872 w 1872"/>
                  <a:gd name="T33" fmla="*/ 336 h 3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2" h="336">
                    <a:moveTo>
                      <a:pt x="0" y="0"/>
                    </a:moveTo>
                    <a:cubicBezTo>
                      <a:pt x="84" y="68"/>
                      <a:pt x="168" y="136"/>
                      <a:pt x="240" y="192"/>
                    </a:cubicBezTo>
                    <a:cubicBezTo>
                      <a:pt x="312" y="248"/>
                      <a:pt x="368" y="336"/>
                      <a:pt x="432" y="336"/>
                    </a:cubicBezTo>
                    <a:cubicBezTo>
                      <a:pt x="496" y="336"/>
                      <a:pt x="560" y="248"/>
                      <a:pt x="624" y="192"/>
                    </a:cubicBezTo>
                    <a:cubicBezTo>
                      <a:pt x="688" y="136"/>
                      <a:pt x="744" y="0"/>
                      <a:pt x="816" y="0"/>
                    </a:cubicBezTo>
                    <a:cubicBezTo>
                      <a:pt x="888" y="0"/>
                      <a:pt x="984" y="136"/>
                      <a:pt x="1056" y="192"/>
                    </a:cubicBezTo>
                    <a:cubicBezTo>
                      <a:pt x="1128" y="248"/>
                      <a:pt x="1184" y="336"/>
                      <a:pt x="1248" y="336"/>
                    </a:cubicBezTo>
                    <a:cubicBezTo>
                      <a:pt x="1312" y="336"/>
                      <a:pt x="1376" y="248"/>
                      <a:pt x="1440" y="192"/>
                    </a:cubicBezTo>
                    <a:cubicBezTo>
                      <a:pt x="1504" y="136"/>
                      <a:pt x="1560" y="0"/>
                      <a:pt x="1632" y="0"/>
                    </a:cubicBezTo>
                    <a:cubicBezTo>
                      <a:pt x="1704" y="0"/>
                      <a:pt x="1788" y="96"/>
                      <a:pt x="1872" y="192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64" name="Прямоугольник 63"/>
          <p:cNvSpPr>
            <a:spLocks noChangeArrowheads="1"/>
          </p:cNvSpPr>
          <p:nvPr/>
        </p:nvSpPr>
        <p:spPr bwMode="auto">
          <a:xfrm rot="1261748">
            <a:off x="192391" y="4907097"/>
            <a:ext cx="381000" cy="11430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" name="Группа 49"/>
          <p:cNvGrpSpPr>
            <a:grpSpLocks/>
          </p:cNvGrpSpPr>
          <p:nvPr/>
        </p:nvGrpSpPr>
        <p:grpSpPr bwMode="auto">
          <a:xfrm rot="68752">
            <a:off x="4911725" y="5449888"/>
            <a:ext cx="3505200" cy="152400"/>
            <a:chOff x="1066800" y="6019800"/>
            <a:chExt cx="6324600" cy="228600"/>
          </a:xfrm>
        </p:grpSpPr>
        <p:grpSp>
          <p:nvGrpSpPr>
            <p:cNvPr id="39970" name="Группа 23"/>
            <p:cNvGrpSpPr>
              <a:grpSpLocks/>
            </p:cNvGrpSpPr>
            <p:nvPr/>
          </p:nvGrpSpPr>
          <p:grpSpPr bwMode="auto">
            <a:xfrm>
              <a:off x="1066800" y="6019800"/>
              <a:ext cx="3276599" cy="228600"/>
              <a:chOff x="1066800" y="5638800"/>
              <a:chExt cx="5562600" cy="609600"/>
            </a:xfrm>
          </p:grpSpPr>
          <p:sp>
            <p:nvSpPr>
              <p:cNvPr id="39974" name="Freeform 117"/>
              <p:cNvSpPr>
                <a:spLocks/>
              </p:cNvSpPr>
              <p:nvPr/>
            </p:nvSpPr>
            <p:spPr bwMode="auto">
              <a:xfrm>
                <a:off x="1066800" y="5638800"/>
                <a:ext cx="2971800" cy="609600"/>
              </a:xfrm>
              <a:custGeom>
                <a:avLst/>
                <a:gdLst>
                  <a:gd name="T0" fmla="*/ 0 w 1872"/>
                  <a:gd name="T1" fmla="*/ 0 h 336"/>
                  <a:gd name="T2" fmla="*/ 2147483647 w 1872"/>
                  <a:gd name="T3" fmla="*/ 2147483647 h 336"/>
                  <a:gd name="T4" fmla="*/ 2147483647 w 1872"/>
                  <a:gd name="T5" fmla="*/ 2147483647 h 336"/>
                  <a:gd name="T6" fmla="*/ 2147483647 w 1872"/>
                  <a:gd name="T7" fmla="*/ 2147483647 h 336"/>
                  <a:gd name="T8" fmla="*/ 2147483647 w 1872"/>
                  <a:gd name="T9" fmla="*/ 0 h 336"/>
                  <a:gd name="T10" fmla="*/ 2147483647 w 1872"/>
                  <a:gd name="T11" fmla="*/ 2147483647 h 336"/>
                  <a:gd name="T12" fmla="*/ 2147483647 w 1872"/>
                  <a:gd name="T13" fmla="*/ 2147483647 h 336"/>
                  <a:gd name="T14" fmla="*/ 2147483647 w 1872"/>
                  <a:gd name="T15" fmla="*/ 2147483647 h 336"/>
                  <a:gd name="T16" fmla="*/ 2147483647 w 1872"/>
                  <a:gd name="T17" fmla="*/ 0 h 336"/>
                  <a:gd name="T18" fmla="*/ 2147483647 w 1872"/>
                  <a:gd name="T19" fmla="*/ 2147483647 h 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2"/>
                  <a:gd name="T31" fmla="*/ 0 h 336"/>
                  <a:gd name="T32" fmla="*/ 1872 w 1872"/>
                  <a:gd name="T33" fmla="*/ 336 h 3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2" h="336">
                    <a:moveTo>
                      <a:pt x="0" y="0"/>
                    </a:moveTo>
                    <a:cubicBezTo>
                      <a:pt x="84" y="68"/>
                      <a:pt x="168" y="136"/>
                      <a:pt x="240" y="192"/>
                    </a:cubicBezTo>
                    <a:cubicBezTo>
                      <a:pt x="312" y="248"/>
                      <a:pt x="368" y="336"/>
                      <a:pt x="432" y="336"/>
                    </a:cubicBezTo>
                    <a:cubicBezTo>
                      <a:pt x="496" y="336"/>
                      <a:pt x="560" y="248"/>
                      <a:pt x="624" y="192"/>
                    </a:cubicBezTo>
                    <a:cubicBezTo>
                      <a:pt x="688" y="136"/>
                      <a:pt x="744" y="0"/>
                      <a:pt x="816" y="0"/>
                    </a:cubicBezTo>
                    <a:cubicBezTo>
                      <a:pt x="888" y="0"/>
                      <a:pt x="984" y="136"/>
                      <a:pt x="1056" y="192"/>
                    </a:cubicBezTo>
                    <a:cubicBezTo>
                      <a:pt x="1128" y="248"/>
                      <a:pt x="1184" y="336"/>
                      <a:pt x="1248" y="336"/>
                    </a:cubicBezTo>
                    <a:cubicBezTo>
                      <a:pt x="1312" y="336"/>
                      <a:pt x="1376" y="248"/>
                      <a:pt x="1440" y="192"/>
                    </a:cubicBezTo>
                    <a:cubicBezTo>
                      <a:pt x="1504" y="136"/>
                      <a:pt x="1560" y="0"/>
                      <a:pt x="1632" y="0"/>
                    </a:cubicBezTo>
                    <a:cubicBezTo>
                      <a:pt x="1704" y="0"/>
                      <a:pt x="1788" y="96"/>
                      <a:pt x="1872" y="192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75" name="Freeform 117"/>
              <p:cNvSpPr>
                <a:spLocks/>
              </p:cNvSpPr>
              <p:nvPr/>
            </p:nvSpPr>
            <p:spPr bwMode="auto">
              <a:xfrm>
                <a:off x="3657600" y="5638800"/>
                <a:ext cx="2971800" cy="609600"/>
              </a:xfrm>
              <a:custGeom>
                <a:avLst/>
                <a:gdLst>
                  <a:gd name="T0" fmla="*/ 0 w 1872"/>
                  <a:gd name="T1" fmla="*/ 0 h 336"/>
                  <a:gd name="T2" fmla="*/ 2147483647 w 1872"/>
                  <a:gd name="T3" fmla="*/ 2147483647 h 336"/>
                  <a:gd name="T4" fmla="*/ 2147483647 w 1872"/>
                  <a:gd name="T5" fmla="*/ 2147483647 h 336"/>
                  <a:gd name="T6" fmla="*/ 2147483647 w 1872"/>
                  <a:gd name="T7" fmla="*/ 2147483647 h 336"/>
                  <a:gd name="T8" fmla="*/ 2147483647 w 1872"/>
                  <a:gd name="T9" fmla="*/ 0 h 336"/>
                  <a:gd name="T10" fmla="*/ 2147483647 w 1872"/>
                  <a:gd name="T11" fmla="*/ 2147483647 h 336"/>
                  <a:gd name="T12" fmla="*/ 2147483647 w 1872"/>
                  <a:gd name="T13" fmla="*/ 2147483647 h 336"/>
                  <a:gd name="T14" fmla="*/ 2147483647 w 1872"/>
                  <a:gd name="T15" fmla="*/ 2147483647 h 336"/>
                  <a:gd name="T16" fmla="*/ 2147483647 w 1872"/>
                  <a:gd name="T17" fmla="*/ 0 h 336"/>
                  <a:gd name="T18" fmla="*/ 2147483647 w 1872"/>
                  <a:gd name="T19" fmla="*/ 2147483647 h 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2"/>
                  <a:gd name="T31" fmla="*/ 0 h 336"/>
                  <a:gd name="T32" fmla="*/ 1872 w 1872"/>
                  <a:gd name="T33" fmla="*/ 336 h 3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2" h="336">
                    <a:moveTo>
                      <a:pt x="0" y="0"/>
                    </a:moveTo>
                    <a:cubicBezTo>
                      <a:pt x="84" y="68"/>
                      <a:pt x="168" y="136"/>
                      <a:pt x="240" y="192"/>
                    </a:cubicBezTo>
                    <a:cubicBezTo>
                      <a:pt x="312" y="248"/>
                      <a:pt x="368" y="336"/>
                      <a:pt x="432" y="336"/>
                    </a:cubicBezTo>
                    <a:cubicBezTo>
                      <a:pt x="496" y="336"/>
                      <a:pt x="560" y="248"/>
                      <a:pt x="624" y="192"/>
                    </a:cubicBezTo>
                    <a:cubicBezTo>
                      <a:pt x="688" y="136"/>
                      <a:pt x="744" y="0"/>
                      <a:pt x="816" y="0"/>
                    </a:cubicBezTo>
                    <a:cubicBezTo>
                      <a:pt x="888" y="0"/>
                      <a:pt x="984" y="136"/>
                      <a:pt x="1056" y="192"/>
                    </a:cubicBezTo>
                    <a:cubicBezTo>
                      <a:pt x="1128" y="248"/>
                      <a:pt x="1184" y="336"/>
                      <a:pt x="1248" y="336"/>
                    </a:cubicBezTo>
                    <a:cubicBezTo>
                      <a:pt x="1312" y="336"/>
                      <a:pt x="1376" y="248"/>
                      <a:pt x="1440" y="192"/>
                    </a:cubicBezTo>
                    <a:cubicBezTo>
                      <a:pt x="1504" y="136"/>
                      <a:pt x="1560" y="0"/>
                      <a:pt x="1632" y="0"/>
                    </a:cubicBezTo>
                    <a:cubicBezTo>
                      <a:pt x="1704" y="0"/>
                      <a:pt x="1788" y="96"/>
                      <a:pt x="1872" y="192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9971" name="Группа 24"/>
            <p:cNvGrpSpPr>
              <a:grpSpLocks/>
            </p:cNvGrpSpPr>
            <p:nvPr/>
          </p:nvGrpSpPr>
          <p:grpSpPr bwMode="auto">
            <a:xfrm>
              <a:off x="4114800" y="6019800"/>
              <a:ext cx="3276599" cy="228600"/>
              <a:chOff x="1066800" y="5638800"/>
              <a:chExt cx="5562600" cy="609600"/>
            </a:xfrm>
          </p:grpSpPr>
          <p:sp>
            <p:nvSpPr>
              <p:cNvPr id="39972" name="Freeform 117"/>
              <p:cNvSpPr>
                <a:spLocks/>
              </p:cNvSpPr>
              <p:nvPr/>
            </p:nvSpPr>
            <p:spPr bwMode="auto">
              <a:xfrm>
                <a:off x="1066800" y="5638800"/>
                <a:ext cx="2971800" cy="609600"/>
              </a:xfrm>
              <a:custGeom>
                <a:avLst/>
                <a:gdLst>
                  <a:gd name="T0" fmla="*/ 0 w 1872"/>
                  <a:gd name="T1" fmla="*/ 0 h 336"/>
                  <a:gd name="T2" fmla="*/ 2147483647 w 1872"/>
                  <a:gd name="T3" fmla="*/ 2147483647 h 336"/>
                  <a:gd name="T4" fmla="*/ 2147483647 w 1872"/>
                  <a:gd name="T5" fmla="*/ 2147483647 h 336"/>
                  <a:gd name="T6" fmla="*/ 2147483647 w 1872"/>
                  <a:gd name="T7" fmla="*/ 2147483647 h 336"/>
                  <a:gd name="T8" fmla="*/ 2147483647 w 1872"/>
                  <a:gd name="T9" fmla="*/ 0 h 336"/>
                  <a:gd name="T10" fmla="*/ 2147483647 w 1872"/>
                  <a:gd name="T11" fmla="*/ 2147483647 h 336"/>
                  <a:gd name="T12" fmla="*/ 2147483647 w 1872"/>
                  <a:gd name="T13" fmla="*/ 2147483647 h 336"/>
                  <a:gd name="T14" fmla="*/ 2147483647 w 1872"/>
                  <a:gd name="T15" fmla="*/ 2147483647 h 336"/>
                  <a:gd name="T16" fmla="*/ 2147483647 w 1872"/>
                  <a:gd name="T17" fmla="*/ 0 h 336"/>
                  <a:gd name="T18" fmla="*/ 2147483647 w 1872"/>
                  <a:gd name="T19" fmla="*/ 2147483647 h 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2"/>
                  <a:gd name="T31" fmla="*/ 0 h 336"/>
                  <a:gd name="T32" fmla="*/ 1872 w 1872"/>
                  <a:gd name="T33" fmla="*/ 336 h 3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2" h="336">
                    <a:moveTo>
                      <a:pt x="0" y="0"/>
                    </a:moveTo>
                    <a:cubicBezTo>
                      <a:pt x="84" y="68"/>
                      <a:pt x="168" y="136"/>
                      <a:pt x="240" y="192"/>
                    </a:cubicBezTo>
                    <a:cubicBezTo>
                      <a:pt x="312" y="248"/>
                      <a:pt x="368" y="336"/>
                      <a:pt x="432" y="336"/>
                    </a:cubicBezTo>
                    <a:cubicBezTo>
                      <a:pt x="496" y="336"/>
                      <a:pt x="560" y="248"/>
                      <a:pt x="624" y="192"/>
                    </a:cubicBezTo>
                    <a:cubicBezTo>
                      <a:pt x="688" y="136"/>
                      <a:pt x="744" y="0"/>
                      <a:pt x="816" y="0"/>
                    </a:cubicBezTo>
                    <a:cubicBezTo>
                      <a:pt x="888" y="0"/>
                      <a:pt x="984" y="136"/>
                      <a:pt x="1056" y="192"/>
                    </a:cubicBezTo>
                    <a:cubicBezTo>
                      <a:pt x="1128" y="248"/>
                      <a:pt x="1184" y="336"/>
                      <a:pt x="1248" y="336"/>
                    </a:cubicBezTo>
                    <a:cubicBezTo>
                      <a:pt x="1312" y="336"/>
                      <a:pt x="1376" y="248"/>
                      <a:pt x="1440" y="192"/>
                    </a:cubicBezTo>
                    <a:cubicBezTo>
                      <a:pt x="1504" y="136"/>
                      <a:pt x="1560" y="0"/>
                      <a:pt x="1632" y="0"/>
                    </a:cubicBezTo>
                    <a:cubicBezTo>
                      <a:pt x="1704" y="0"/>
                      <a:pt x="1788" y="96"/>
                      <a:pt x="1872" y="192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73" name="Freeform 117"/>
              <p:cNvSpPr>
                <a:spLocks/>
              </p:cNvSpPr>
              <p:nvPr/>
            </p:nvSpPr>
            <p:spPr bwMode="auto">
              <a:xfrm>
                <a:off x="3657600" y="5638800"/>
                <a:ext cx="2971800" cy="609600"/>
              </a:xfrm>
              <a:custGeom>
                <a:avLst/>
                <a:gdLst>
                  <a:gd name="T0" fmla="*/ 0 w 1872"/>
                  <a:gd name="T1" fmla="*/ 0 h 336"/>
                  <a:gd name="T2" fmla="*/ 2147483647 w 1872"/>
                  <a:gd name="T3" fmla="*/ 2147483647 h 336"/>
                  <a:gd name="T4" fmla="*/ 2147483647 w 1872"/>
                  <a:gd name="T5" fmla="*/ 2147483647 h 336"/>
                  <a:gd name="T6" fmla="*/ 2147483647 w 1872"/>
                  <a:gd name="T7" fmla="*/ 2147483647 h 336"/>
                  <a:gd name="T8" fmla="*/ 2147483647 w 1872"/>
                  <a:gd name="T9" fmla="*/ 0 h 336"/>
                  <a:gd name="T10" fmla="*/ 2147483647 w 1872"/>
                  <a:gd name="T11" fmla="*/ 2147483647 h 336"/>
                  <a:gd name="T12" fmla="*/ 2147483647 w 1872"/>
                  <a:gd name="T13" fmla="*/ 2147483647 h 336"/>
                  <a:gd name="T14" fmla="*/ 2147483647 w 1872"/>
                  <a:gd name="T15" fmla="*/ 2147483647 h 336"/>
                  <a:gd name="T16" fmla="*/ 2147483647 w 1872"/>
                  <a:gd name="T17" fmla="*/ 0 h 336"/>
                  <a:gd name="T18" fmla="*/ 2147483647 w 1872"/>
                  <a:gd name="T19" fmla="*/ 2147483647 h 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2"/>
                  <a:gd name="T31" fmla="*/ 0 h 336"/>
                  <a:gd name="T32" fmla="*/ 1872 w 1872"/>
                  <a:gd name="T33" fmla="*/ 336 h 3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2" h="336">
                    <a:moveTo>
                      <a:pt x="0" y="0"/>
                    </a:moveTo>
                    <a:cubicBezTo>
                      <a:pt x="84" y="68"/>
                      <a:pt x="168" y="136"/>
                      <a:pt x="240" y="192"/>
                    </a:cubicBezTo>
                    <a:cubicBezTo>
                      <a:pt x="312" y="248"/>
                      <a:pt x="368" y="336"/>
                      <a:pt x="432" y="336"/>
                    </a:cubicBezTo>
                    <a:cubicBezTo>
                      <a:pt x="496" y="336"/>
                      <a:pt x="560" y="248"/>
                      <a:pt x="624" y="192"/>
                    </a:cubicBezTo>
                    <a:cubicBezTo>
                      <a:pt x="688" y="136"/>
                      <a:pt x="744" y="0"/>
                      <a:pt x="816" y="0"/>
                    </a:cubicBezTo>
                    <a:cubicBezTo>
                      <a:pt x="888" y="0"/>
                      <a:pt x="984" y="136"/>
                      <a:pt x="1056" y="192"/>
                    </a:cubicBezTo>
                    <a:cubicBezTo>
                      <a:pt x="1128" y="248"/>
                      <a:pt x="1184" y="336"/>
                      <a:pt x="1248" y="336"/>
                    </a:cubicBezTo>
                    <a:cubicBezTo>
                      <a:pt x="1312" y="336"/>
                      <a:pt x="1376" y="248"/>
                      <a:pt x="1440" y="192"/>
                    </a:cubicBezTo>
                    <a:cubicBezTo>
                      <a:pt x="1504" y="136"/>
                      <a:pt x="1560" y="0"/>
                      <a:pt x="1632" y="0"/>
                    </a:cubicBezTo>
                    <a:cubicBezTo>
                      <a:pt x="1704" y="0"/>
                      <a:pt x="1788" y="96"/>
                      <a:pt x="1872" y="192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5" name="Группа 56"/>
          <p:cNvGrpSpPr>
            <a:grpSpLocks/>
          </p:cNvGrpSpPr>
          <p:nvPr/>
        </p:nvGrpSpPr>
        <p:grpSpPr bwMode="auto">
          <a:xfrm rot="-667002">
            <a:off x="4786313" y="5873750"/>
            <a:ext cx="3505200" cy="152400"/>
            <a:chOff x="1066800" y="6019800"/>
            <a:chExt cx="6324600" cy="228600"/>
          </a:xfrm>
        </p:grpSpPr>
        <p:grpSp>
          <p:nvGrpSpPr>
            <p:cNvPr id="39964" name="Группа 23"/>
            <p:cNvGrpSpPr>
              <a:grpSpLocks/>
            </p:cNvGrpSpPr>
            <p:nvPr/>
          </p:nvGrpSpPr>
          <p:grpSpPr bwMode="auto">
            <a:xfrm>
              <a:off x="1066800" y="6019800"/>
              <a:ext cx="3276599" cy="228600"/>
              <a:chOff x="1066800" y="5638800"/>
              <a:chExt cx="5562600" cy="609600"/>
            </a:xfrm>
          </p:grpSpPr>
          <p:sp>
            <p:nvSpPr>
              <p:cNvPr id="39968" name="Freeform 117"/>
              <p:cNvSpPr>
                <a:spLocks/>
              </p:cNvSpPr>
              <p:nvPr/>
            </p:nvSpPr>
            <p:spPr bwMode="auto">
              <a:xfrm>
                <a:off x="1066800" y="5638800"/>
                <a:ext cx="2971800" cy="609600"/>
              </a:xfrm>
              <a:custGeom>
                <a:avLst/>
                <a:gdLst>
                  <a:gd name="T0" fmla="*/ 0 w 1872"/>
                  <a:gd name="T1" fmla="*/ 0 h 336"/>
                  <a:gd name="T2" fmla="*/ 2147483647 w 1872"/>
                  <a:gd name="T3" fmla="*/ 2147483647 h 336"/>
                  <a:gd name="T4" fmla="*/ 2147483647 w 1872"/>
                  <a:gd name="T5" fmla="*/ 2147483647 h 336"/>
                  <a:gd name="T6" fmla="*/ 2147483647 w 1872"/>
                  <a:gd name="T7" fmla="*/ 2147483647 h 336"/>
                  <a:gd name="T8" fmla="*/ 2147483647 w 1872"/>
                  <a:gd name="T9" fmla="*/ 0 h 336"/>
                  <a:gd name="T10" fmla="*/ 2147483647 w 1872"/>
                  <a:gd name="T11" fmla="*/ 2147483647 h 336"/>
                  <a:gd name="T12" fmla="*/ 2147483647 w 1872"/>
                  <a:gd name="T13" fmla="*/ 2147483647 h 336"/>
                  <a:gd name="T14" fmla="*/ 2147483647 w 1872"/>
                  <a:gd name="T15" fmla="*/ 2147483647 h 336"/>
                  <a:gd name="T16" fmla="*/ 2147483647 w 1872"/>
                  <a:gd name="T17" fmla="*/ 0 h 336"/>
                  <a:gd name="T18" fmla="*/ 2147483647 w 1872"/>
                  <a:gd name="T19" fmla="*/ 2147483647 h 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2"/>
                  <a:gd name="T31" fmla="*/ 0 h 336"/>
                  <a:gd name="T32" fmla="*/ 1872 w 1872"/>
                  <a:gd name="T33" fmla="*/ 336 h 3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2" h="336">
                    <a:moveTo>
                      <a:pt x="0" y="0"/>
                    </a:moveTo>
                    <a:cubicBezTo>
                      <a:pt x="84" y="68"/>
                      <a:pt x="168" y="136"/>
                      <a:pt x="240" y="192"/>
                    </a:cubicBezTo>
                    <a:cubicBezTo>
                      <a:pt x="312" y="248"/>
                      <a:pt x="368" y="336"/>
                      <a:pt x="432" y="336"/>
                    </a:cubicBezTo>
                    <a:cubicBezTo>
                      <a:pt x="496" y="336"/>
                      <a:pt x="560" y="248"/>
                      <a:pt x="624" y="192"/>
                    </a:cubicBezTo>
                    <a:cubicBezTo>
                      <a:pt x="688" y="136"/>
                      <a:pt x="744" y="0"/>
                      <a:pt x="816" y="0"/>
                    </a:cubicBezTo>
                    <a:cubicBezTo>
                      <a:pt x="888" y="0"/>
                      <a:pt x="984" y="136"/>
                      <a:pt x="1056" y="192"/>
                    </a:cubicBezTo>
                    <a:cubicBezTo>
                      <a:pt x="1128" y="248"/>
                      <a:pt x="1184" y="336"/>
                      <a:pt x="1248" y="336"/>
                    </a:cubicBezTo>
                    <a:cubicBezTo>
                      <a:pt x="1312" y="336"/>
                      <a:pt x="1376" y="248"/>
                      <a:pt x="1440" y="192"/>
                    </a:cubicBezTo>
                    <a:cubicBezTo>
                      <a:pt x="1504" y="136"/>
                      <a:pt x="1560" y="0"/>
                      <a:pt x="1632" y="0"/>
                    </a:cubicBezTo>
                    <a:cubicBezTo>
                      <a:pt x="1704" y="0"/>
                      <a:pt x="1788" y="96"/>
                      <a:pt x="1872" y="192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69" name="Freeform 117"/>
              <p:cNvSpPr>
                <a:spLocks/>
              </p:cNvSpPr>
              <p:nvPr/>
            </p:nvSpPr>
            <p:spPr bwMode="auto">
              <a:xfrm>
                <a:off x="3657600" y="5638800"/>
                <a:ext cx="2971800" cy="609600"/>
              </a:xfrm>
              <a:custGeom>
                <a:avLst/>
                <a:gdLst>
                  <a:gd name="T0" fmla="*/ 0 w 1872"/>
                  <a:gd name="T1" fmla="*/ 0 h 336"/>
                  <a:gd name="T2" fmla="*/ 2147483647 w 1872"/>
                  <a:gd name="T3" fmla="*/ 2147483647 h 336"/>
                  <a:gd name="T4" fmla="*/ 2147483647 w 1872"/>
                  <a:gd name="T5" fmla="*/ 2147483647 h 336"/>
                  <a:gd name="T6" fmla="*/ 2147483647 w 1872"/>
                  <a:gd name="T7" fmla="*/ 2147483647 h 336"/>
                  <a:gd name="T8" fmla="*/ 2147483647 w 1872"/>
                  <a:gd name="T9" fmla="*/ 0 h 336"/>
                  <a:gd name="T10" fmla="*/ 2147483647 w 1872"/>
                  <a:gd name="T11" fmla="*/ 2147483647 h 336"/>
                  <a:gd name="T12" fmla="*/ 2147483647 w 1872"/>
                  <a:gd name="T13" fmla="*/ 2147483647 h 336"/>
                  <a:gd name="T14" fmla="*/ 2147483647 w 1872"/>
                  <a:gd name="T15" fmla="*/ 2147483647 h 336"/>
                  <a:gd name="T16" fmla="*/ 2147483647 w 1872"/>
                  <a:gd name="T17" fmla="*/ 0 h 336"/>
                  <a:gd name="T18" fmla="*/ 2147483647 w 1872"/>
                  <a:gd name="T19" fmla="*/ 2147483647 h 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2"/>
                  <a:gd name="T31" fmla="*/ 0 h 336"/>
                  <a:gd name="T32" fmla="*/ 1872 w 1872"/>
                  <a:gd name="T33" fmla="*/ 336 h 3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2" h="336">
                    <a:moveTo>
                      <a:pt x="0" y="0"/>
                    </a:moveTo>
                    <a:cubicBezTo>
                      <a:pt x="84" y="68"/>
                      <a:pt x="168" y="136"/>
                      <a:pt x="240" y="192"/>
                    </a:cubicBezTo>
                    <a:cubicBezTo>
                      <a:pt x="312" y="248"/>
                      <a:pt x="368" y="336"/>
                      <a:pt x="432" y="336"/>
                    </a:cubicBezTo>
                    <a:cubicBezTo>
                      <a:pt x="496" y="336"/>
                      <a:pt x="560" y="248"/>
                      <a:pt x="624" y="192"/>
                    </a:cubicBezTo>
                    <a:cubicBezTo>
                      <a:pt x="688" y="136"/>
                      <a:pt x="744" y="0"/>
                      <a:pt x="816" y="0"/>
                    </a:cubicBezTo>
                    <a:cubicBezTo>
                      <a:pt x="888" y="0"/>
                      <a:pt x="984" y="136"/>
                      <a:pt x="1056" y="192"/>
                    </a:cubicBezTo>
                    <a:cubicBezTo>
                      <a:pt x="1128" y="248"/>
                      <a:pt x="1184" y="336"/>
                      <a:pt x="1248" y="336"/>
                    </a:cubicBezTo>
                    <a:cubicBezTo>
                      <a:pt x="1312" y="336"/>
                      <a:pt x="1376" y="248"/>
                      <a:pt x="1440" y="192"/>
                    </a:cubicBezTo>
                    <a:cubicBezTo>
                      <a:pt x="1504" y="136"/>
                      <a:pt x="1560" y="0"/>
                      <a:pt x="1632" y="0"/>
                    </a:cubicBezTo>
                    <a:cubicBezTo>
                      <a:pt x="1704" y="0"/>
                      <a:pt x="1788" y="96"/>
                      <a:pt x="1872" y="192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9965" name="Группа 24"/>
            <p:cNvGrpSpPr>
              <a:grpSpLocks/>
            </p:cNvGrpSpPr>
            <p:nvPr/>
          </p:nvGrpSpPr>
          <p:grpSpPr bwMode="auto">
            <a:xfrm>
              <a:off x="4114800" y="6019800"/>
              <a:ext cx="3276599" cy="228600"/>
              <a:chOff x="1066800" y="5638800"/>
              <a:chExt cx="5562600" cy="609600"/>
            </a:xfrm>
          </p:grpSpPr>
          <p:sp>
            <p:nvSpPr>
              <p:cNvPr id="39966" name="Freeform 117"/>
              <p:cNvSpPr>
                <a:spLocks/>
              </p:cNvSpPr>
              <p:nvPr/>
            </p:nvSpPr>
            <p:spPr bwMode="auto">
              <a:xfrm>
                <a:off x="1066800" y="5638800"/>
                <a:ext cx="2971800" cy="609600"/>
              </a:xfrm>
              <a:custGeom>
                <a:avLst/>
                <a:gdLst>
                  <a:gd name="T0" fmla="*/ 0 w 1872"/>
                  <a:gd name="T1" fmla="*/ 0 h 336"/>
                  <a:gd name="T2" fmla="*/ 2147483647 w 1872"/>
                  <a:gd name="T3" fmla="*/ 2147483647 h 336"/>
                  <a:gd name="T4" fmla="*/ 2147483647 w 1872"/>
                  <a:gd name="T5" fmla="*/ 2147483647 h 336"/>
                  <a:gd name="T6" fmla="*/ 2147483647 w 1872"/>
                  <a:gd name="T7" fmla="*/ 2147483647 h 336"/>
                  <a:gd name="T8" fmla="*/ 2147483647 w 1872"/>
                  <a:gd name="T9" fmla="*/ 0 h 336"/>
                  <a:gd name="T10" fmla="*/ 2147483647 w 1872"/>
                  <a:gd name="T11" fmla="*/ 2147483647 h 336"/>
                  <a:gd name="T12" fmla="*/ 2147483647 w 1872"/>
                  <a:gd name="T13" fmla="*/ 2147483647 h 336"/>
                  <a:gd name="T14" fmla="*/ 2147483647 w 1872"/>
                  <a:gd name="T15" fmla="*/ 2147483647 h 336"/>
                  <a:gd name="T16" fmla="*/ 2147483647 w 1872"/>
                  <a:gd name="T17" fmla="*/ 0 h 336"/>
                  <a:gd name="T18" fmla="*/ 2147483647 w 1872"/>
                  <a:gd name="T19" fmla="*/ 2147483647 h 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2"/>
                  <a:gd name="T31" fmla="*/ 0 h 336"/>
                  <a:gd name="T32" fmla="*/ 1872 w 1872"/>
                  <a:gd name="T33" fmla="*/ 336 h 3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2" h="336">
                    <a:moveTo>
                      <a:pt x="0" y="0"/>
                    </a:moveTo>
                    <a:cubicBezTo>
                      <a:pt x="84" y="68"/>
                      <a:pt x="168" y="136"/>
                      <a:pt x="240" y="192"/>
                    </a:cubicBezTo>
                    <a:cubicBezTo>
                      <a:pt x="312" y="248"/>
                      <a:pt x="368" y="336"/>
                      <a:pt x="432" y="336"/>
                    </a:cubicBezTo>
                    <a:cubicBezTo>
                      <a:pt x="496" y="336"/>
                      <a:pt x="560" y="248"/>
                      <a:pt x="624" y="192"/>
                    </a:cubicBezTo>
                    <a:cubicBezTo>
                      <a:pt x="688" y="136"/>
                      <a:pt x="744" y="0"/>
                      <a:pt x="816" y="0"/>
                    </a:cubicBezTo>
                    <a:cubicBezTo>
                      <a:pt x="888" y="0"/>
                      <a:pt x="984" y="136"/>
                      <a:pt x="1056" y="192"/>
                    </a:cubicBezTo>
                    <a:cubicBezTo>
                      <a:pt x="1128" y="248"/>
                      <a:pt x="1184" y="336"/>
                      <a:pt x="1248" y="336"/>
                    </a:cubicBezTo>
                    <a:cubicBezTo>
                      <a:pt x="1312" y="336"/>
                      <a:pt x="1376" y="248"/>
                      <a:pt x="1440" y="192"/>
                    </a:cubicBezTo>
                    <a:cubicBezTo>
                      <a:pt x="1504" y="136"/>
                      <a:pt x="1560" y="0"/>
                      <a:pt x="1632" y="0"/>
                    </a:cubicBezTo>
                    <a:cubicBezTo>
                      <a:pt x="1704" y="0"/>
                      <a:pt x="1788" y="96"/>
                      <a:pt x="1872" y="192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67" name="Freeform 117"/>
              <p:cNvSpPr>
                <a:spLocks/>
              </p:cNvSpPr>
              <p:nvPr/>
            </p:nvSpPr>
            <p:spPr bwMode="auto">
              <a:xfrm>
                <a:off x="3657600" y="5638800"/>
                <a:ext cx="2971800" cy="609600"/>
              </a:xfrm>
              <a:custGeom>
                <a:avLst/>
                <a:gdLst>
                  <a:gd name="T0" fmla="*/ 0 w 1872"/>
                  <a:gd name="T1" fmla="*/ 0 h 336"/>
                  <a:gd name="T2" fmla="*/ 2147483647 w 1872"/>
                  <a:gd name="T3" fmla="*/ 2147483647 h 336"/>
                  <a:gd name="T4" fmla="*/ 2147483647 w 1872"/>
                  <a:gd name="T5" fmla="*/ 2147483647 h 336"/>
                  <a:gd name="T6" fmla="*/ 2147483647 w 1872"/>
                  <a:gd name="T7" fmla="*/ 2147483647 h 336"/>
                  <a:gd name="T8" fmla="*/ 2147483647 w 1872"/>
                  <a:gd name="T9" fmla="*/ 0 h 336"/>
                  <a:gd name="T10" fmla="*/ 2147483647 w 1872"/>
                  <a:gd name="T11" fmla="*/ 2147483647 h 336"/>
                  <a:gd name="T12" fmla="*/ 2147483647 w 1872"/>
                  <a:gd name="T13" fmla="*/ 2147483647 h 336"/>
                  <a:gd name="T14" fmla="*/ 2147483647 w 1872"/>
                  <a:gd name="T15" fmla="*/ 2147483647 h 336"/>
                  <a:gd name="T16" fmla="*/ 2147483647 w 1872"/>
                  <a:gd name="T17" fmla="*/ 0 h 336"/>
                  <a:gd name="T18" fmla="*/ 2147483647 w 1872"/>
                  <a:gd name="T19" fmla="*/ 2147483647 h 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72"/>
                  <a:gd name="T31" fmla="*/ 0 h 336"/>
                  <a:gd name="T32" fmla="*/ 1872 w 1872"/>
                  <a:gd name="T33" fmla="*/ 336 h 3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72" h="336">
                    <a:moveTo>
                      <a:pt x="0" y="0"/>
                    </a:moveTo>
                    <a:cubicBezTo>
                      <a:pt x="84" y="68"/>
                      <a:pt x="168" y="136"/>
                      <a:pt x="240" y="192"/>
                    </a:cubicBezTo>
                    <a:cubicBezTo>
                      <a:pt x="312" y="248"/>
                      <a:pt x="368" y="336"/>
                      <a:pt x="432" y="336"/>
                    </a:cubicBezTo>
                    <a:cubicBezTo>
                      <a:pt x="496" y="336"/>
                      <a:pt x="560" y="248"/>
                      <a:pt x="624" y="192"/>
                    </a:cubicBezTo>
                    <a:cubicBezTo>
                      <a:pt x="688" y="136"/>
                      <a:pt x="744" y="0"/>
                      <a:pt x="816" y="0"/>
                    </a:cubicBezTo>
                    <a:cubicBezTo>
                      <a:pt x="888" y="0"/>
                      <a:pt x="984" y="136"/>
                      <a:pt x="1056" y="192"/>
                    </a:cubicBezTo>
                    <a:cubicBezTo>
                      <a:pt x="1128" y="248"/>
                      <a:pt x="1184" y="336"/>
                      <a:pt x="1248" y="336"/>
                    </a:cubicBezTo>
                    <a:cubicBezTo>
                      <a:pt x="1312" y="336"/>
                      <a:pt x="1376" y="248"/>
                      <a:pt x="1440" y="192"/>
                    </a:cubicBezTo>
                    <a:cubicBezTo>
                      <a:pt x="1504" y="136"/>
                      <a:pt x="1560" y="0"/>
                      <a:pt x="1632" y="0"/>
                    </a:cubicBezTo>
                    <a:cubicBezTo>
                      <a:pt x="1704" y="0"/>
                      <a:pt x="1788" y="96"/>
                      <a:pt x="1872" y="192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9954" name="Прямоугольник 64"/>
          <p:cNvSpPr>
            <a:spLocks noChangeArrowheads="1"/>
          </p:cNvSpPr>
          <p:nvPr/>
        </p:nvSpPr>
        <p:spPr bwMode="auto">
          <a:xfrm rot="456141">
            <a:off x="4672013" y="5386388"/>
            <a:ext cx="381000" cy="11430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55" name="Прямоугольник 68"/>
          <p:cNvSpPr>
            <a:spLocks noChangeArrowheads="1"/>
          </p:cNvSpPr>
          <p:nvPr/>
        </p:nvSpPr>
        <p:spPr bwMode="auto">
          <a:xfrm>
            <a:off x="8153400" y="5410200"/>
            <a:ext cx="609600" cy="304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" name="Овал 70"/>
          <p:cNvSpPr>
            <a:spLocks noChangeArrowheads="1"/>
          </p:cNvSpPr>
          <p:nvPr/>
        </p:nvSpPr>
        <p:spPr bwMode="auto">
          <a:xfrm>
            <a:off x="533400" y="5562600"/>
            <a:ext cx="152400" cy="152400"/>
          </a:xfrm>
          <a:prstGeom prst="ellipse">
            <a:avLst/>
          </a:prstGeom>
          <a:solidFill>
            <a:srgbClr val="F6200A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" name="Овал 71"/>
          <p:cNvSpPr>
            <a:spLocks noChangeArrowheads="1"/>
          </p:cNvSpPr>
          <p:nvPr/>
        </p:nvSpPr>
        <p:spPr bwMode="auto">
          <a:xfrm>
            <a:off x="1066800" y="6172200"/>
            <a:ext cx="152400" cy="152400"/>
          </a:xfrm>
          <a:prstGeom prst="ellipse">
            <a:avLst/>
          </a:prstGeom>
          <a:solidFill>
            <a:srgbClr val="F6200A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" name="Овал 72"/>
          <p:cNvSpPr>
            <a:spLocks noChangeArrowheads="1"/>
          </p:cNvSpPr>
          <p:nvPr/>
        </p:nvSpPr>
        <p:spPr bwMode="auto">
          <a:xfrm>
            <a:off x="4953000" y="5486400"/>
            <a:ext cx="152400" cy="152400"/>
          </a:xfrm>
          <a:prstGeom prst="ellipse">
            <a:avLst/>
          </a:prstGeom>
          <a:solidFill>
            <a:srgbClr val="F6200A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" name="Овал 73"/>
          <p:cNvSpPr>
            <a:spLocks noChangeArrowheads="1"/>
          </p:cNvSpPr>
          <p:nvPr/>
        </p:nvSpPr>
        <p:spPr bwMode="auto">
          <a:xfrm>
            <a:off x="4953000" y="6248400"/>
            <a:ext cx="152400" cy="152400"/>
          </a:xfrm>
          <a:prstGeom prst="ellipse">
            <a:avLst/>
          </a:prstGeom>
          <a:solidFill>
            <a:srgbClr val="F6200A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7" name="Овал 76"/>
          <p:cNvSpPr>
            <a:spLocks noChangeArrowheads="1"/>
          </p:cNvSpPr>
          <p:nvPr/>
        </p:nvSpPr>
        <p:spPr bwMode="auto">
          <a:xfrm>
            <a:off x="3581400" y="5562600"/>
            <a:ext cx="76200" cy="762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8" name="Овал 77"/>
          <p:cNvSpPr>
            <a:spLocks noChangeArrowheads="1"/>
          </p:cNvSpPr>
          <p:nvPr/>
        </p:nvSpPr>
        <p:spPr bwMode="auto">
          <a:xfrm>
            <a:off x="8001000" y="5562600"/>
            <a:ext cx="76200" cy="7620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352800" y="5105400"/>
            <a:ext cx="53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А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7772400" y="5029200"/>
            <a:ext cx="53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В</a:t>
            </a:r>
          </a:p>
        </p:txBody>
      </p:sp>
      <p:sp>
        <p:nvSpPr>
          <p:cNvPr id="59" name="Прямоугольник 58"/>
          <p:cNvSpPr>
            <a:spLocks noChangeArrowheads="1"/>
          </p:cNvSpPr>
          <p:nvPr/>
        </p:nvSpPr>
        <p:spPr bwMode="auto">
          <a:xfrm rot="645506">
            <a:off x="295345" y="6020264"/>
            <a:ext cx="690527" cy="78014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61" name="Прямая со стрелкой 60"/>
          <p:cNvCxnSpPr>
            <a:stCxn id="72" idx="0"/>
          </p:cNvCxnSpPr>
          <p:nvPr/>
        </p:nvCxnSpPr>
        <p:spPr bwMode="auto">
          <a:xfrm rot="16200000" flipV="1">
            <a:off x="838200" y="5867400"/>
            <a:ext cx="533400" cy="762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sp>
        <p:nvSpPr>
          <p:cNvPr id="67" name="TextBox 66"/>
          <p:cNvSpPr txBox="1"/>
          <p:nvPr/>
        </p:nvSpPr>
        <p:spPr>
          <a:xfrm>
            <a:off x="304800" y="56388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solidFill>
                  <a:srgbClr val="FFFF00"/>
                </a:solidFill>
              </a:rPr>
              <a:t>Δ</a:t>
            </a:r>
            <a:r>
              <a:rPr lang="en-US" dirty="0" smtClean="0">
                <a:solidFill>
                  <a:srgbClr val="FFFF00"/>
                </a:solidFill>
              </a:rPr>
              <a:t>d=</a:t>
            </a:r>
            <a:r>
              <a:rPr lang="el-GR" dirty="0" smtClean="0">
                <a:solidFill>
                  <a:srgbClr val="FFFF00"/>
                </a:solidFill>
              </a:rPr>
              <a:t>λ</a:t>
            </a:r>
            <a:endParaRPr lang="ru-RU" dirty="0">
              <a:solidFill>
                <a:srgbClr val="FFFF00"/>
              </a:solidFill>
            </a:endParaRPr>
          </a:p>
        </p:txBody>
      </p:sp>
      <p:cxnSp>
        <p:nvCxnSpPr>
          <p:cNvPr id="68" name="Прямая со стрелкой 67"/>
          <p:cNvCxnSpPr>
            <a:endCxn id="73" idx="5"/>
          </p:cNvCxnSpPr>
          <p:nvPr/>
        </p:nvCxnSpPr>
        <p:spPr bwMode="auto">
          <a:xfrm rot="16200000" flipV="1">
            <a:off x="4854482" y="5845082"/>
            <a:ext cx="631918" cy="17471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cxnSp>
        <p:nvCxnSpPr>
          <p:cNvPr id="84" name="Прямая со стрелкой 83"/>
          <p:cNvCxnSpPr>
            <a:stCxn id="71" idx="2"/>
            <a:endCxn id="50" idx="2"/>
          </p:cNvCxnSpPr>
          <p:nvPr/>
        </p:nvCxnSpPr>
        <p:spPr bwMode="auto">
          <a:xfrm rot="10800000" flipH="1">
            <a:off x="533400" y="5567364"/>
            <a:ext cx="3086100" cy="7143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65" name="Прямая со стрелкой 64"/>
          <p:cNvCxnSpPr>
            <a:stCxn id="71" idx="2"/>
          </p:cNvCxnSpPr>
          <p:nvPr/>
        </p:nvCxnSpPr>
        <p:spPr bwMode="auto">
          <a:xfrm rot="10800000" flipH="1" flipV="1">
            <a:off x="533400" y="5638800"/>
            <a:ext cx="5334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FF0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92" name="Прямая со стрелкой 91"/>
          <p:cNvCxnSpPr>
            <a:stCxn id="77" idx="1"/>
            <a:endCxn id="72" idx="2"/>
          </p:cNvCxnSpPr>
          <p:nvPr/>
        </p:nvCxnSpPr>
        <p:spPr bwMode="auto">
          <a:xfrm rot="16200000" flipH="1" flipV="1">
            <a:off x="1992359" y="4648199"/>
            <a:ext cx="674641" cy="252575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96" name="Прямая со стрелкой 95"/>
          <p:cNvCxnSpPr>
            <a:endCxn id="78" idx="1"/>
          </p:cNvCxnSpPr>
          <p:nvPr/>
        </p:nvCxnSpPr>
        <p:spPr bwMode="auto">
          <a:xfrm>
            <a:off x="4953000" y="5557838"/>
            <a:ext cx="3059159" cy="1592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98" name="Прямая со стрелкой 97"/>
          <p:cNvCxnSpPr>
            <a:stCxn id="78" idx="5"/>
            <a:endCxn id="74" idx="2"/>
          </p:cNvCxnSpPr>
          <p:nvPr/>
        </p:nvCxnSpPr>
        <p:spPr bwMode="auto">
          <a:xfrm rot="5400000">
            <a:off x="6161042" y="4419600"/>
            <a:ext cx="696959" cy="311304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79" name="Прямая со стрелкой 78"/>
          <p:cNvCxnSpPr/>
          <p:nvPr/>
        </p:nvCxnSpPr>
        <p:spPr bwMode="auto">
          <a:xfrm flipV="1">
            <a:off x="4953000" y="6248400"/>
            <a:ext cx="304800" cy="762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FF00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109" name="TextBox 108"/>
          <p:cNvSpPr txBox="1"/>
          <p:nvPr/>
        </p:nvSpPr>
        <p:spPr>
          <a:xfrm>
            <a:off x="4648200" y="648866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solidFill>
                  <a:srgbClr val="FFFF00"/>
                </a:solidFill>
              </a:rPr>
              <a:t>Δ</a:t>
            </a:r>
            <a:r>
              <a:rPr lang="en-US" dirty="0" smtClean="0">
                <a:solidFill>
                  <a:srgbClr val="FFFF00"/>
                </a:solidFill>
              </a:rPr>
              <a:t>d=½</a:t>
            </a:r>
            <a:r>
              <a:rPr lang="el-GR" dirty="0" smtClean="0">
                <a:solidFill>
                  <a:srgbClr val="FFFF00"/>
                </a:solidFill>
              </a:rPr>
              <a:t>λ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6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26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27168E-6 L 0.15417 -1.27168E-6 " pathEditMode="relative" rAng="0" ptsTypes="AA">
                                      <p:cBhvr>
                                        <p:cTn id="2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5723E-6 L -0.1625 3.75723E-6 " pathEditMode="relative" rAng="0" ptsTypes="AA">
                                      <p:cBhvr>
                                        <p:cTn id="3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6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6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26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226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500"/>
                            </p:stCondLst>
                            <p:childTnLst>
                              <p:par>
                                <p:cTn id="1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20" grpId="0"/>
      <p:bldP spid="11" grpId="0" animBg="1"/>
      <p:bldP spid="12" grpId="0" animBg="1"/>
      <p:bldP spid="12" grpId="1" animBg="1"/>
      <p:bldP spid="13" grpId="0" animBg="1"/>
      <p:bldP spid="13" grpId="1" animBg="1"/>
      <p:bldP spid="226317" grpId="0" animBg="1"/>
      <p:bldP spid="226318" grpId="0" animBg="1"/>
      <p:bldP spid="226319" grpId="0"/>
      <p:bldP spid="64" grpId="0" animBg="1"/>
      <p:bldP spid="71" grpId="0" animBg="1"/>
      <p:bldP spid="72" grpId="0" animBg="1"/>
      <p:bldP spid="73" grpId="0" animBg="1"/>
      <p:bldP spid="74" grpId="0" animBg="1"/>
      <p:bldP spid="77" grpId="0" animBg="1"/>
      <p:bldP spid="78" grpId="0" animBg="1"/>
      <p:bldP spid="51" grpId="0"/>
      <p:bldP spid="67" grpId="0"/>
      <p:bldP spid="10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>
          <a:xfrm>
            <a:off x="-1295400" y="685800"/>
            <a:ext cx="8686800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800" b="1" dirty="0" smtClean="0"/>
              <a:t>Наблюдение интерференции:</a:t>
            </a:r>
            <a:br>
              <a:rPr lang="ru-RU" sz="2800" b="1" dirty="0" smtClean="0"/>
            </a:br>
            <a:r>
              <a:rPr lang="ru-RU" sz="2800" b="1" dirty="0" smtClean="0"/>
              <a:t>интерференция в тонких</a:t>
            </a:r>
            <a:br>
              <a:rPr lang="ru-RU" sz="2800" b="1" dirty="0" smtClean="0"/>
            </a:br>
            <a:r>
              <a:rPr lang="ru-RU" sz="2800" b="1" dirty="0" smtClean="0"/>
              <a:t> плёнках</a:t>
            </a:r>
          </a:p>
        </p:txBody>
      </p:sp>
      <p:pic>
        <p:nvPicPr>
          <p:cNvPr id="228363" name="Picture 11" descr="MCj02812840000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657600" y="1981200"/>
            <a:ext cx="1752600" cy="925513"/>
          </a:xfrm>
        </p:spPr>
      </p:pic>
      <p:pic>
        <p:nvPicPr>
          <p:cNvPr id="228368" name="Picture 16" descr="MCj02514990000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33400" y="2133600"/>
            <a:ext cx="1363663" cy="1296988"/>
          </a:xfrm>
        </p:spPr>
      </p:pic>
      <p:sp>
        <p:nvSpPr>
          <p:cNvPr id="228356" name="Rectangle 4" descr="90%"/>
          <p:cNvSpPr>
            <a:spLocks noChangeArrowheads="1"/>
          </p:cNvSpPr>
          <p:nvPr/>
        </p:nvSpPr>
        <p:spPr bwMode="auto">
          <a:xfrm>
            <a:off x="1447800" y="4495800"/>
            <a:ext cx="3886200" cy="1295400"/>
          </a:xfrm>
          <a:prstGeom prst="rect">
            <a:avLst/>
          </a:prstGeom>
          <a:pattFill prst="pct90">
            <a:fgClr>
              <a:srgbClr val="A6E7F0"/>
            </a:fgClr>
            <a:bgClr>
              <a:srgbClr val="31C7DB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/>
            <a:r>
              <a:rPr lang="ru-RU"/>
              <a:t>вода</a:t>
            </a:r>
          </a:p>
        </p:txBody>
      </p:sp>
      <p:sp>
        <p:nvSpPr>
          <p:cNvPr id="228357" name="Rectangle 5"/>
          <p:cNvSpPr>
            <a:spLocks noChangeArrowheads="1"/>
          </p:cNvSpPr>
          <p:nvPr/>
        </p:nvSpPr>
        <p:spPr bwMode="auto">
          <a:xfrm>
            <a:off x="1447800" y="4038600"/>
            <a:ext cx="3886200" cy="457200"/>
          </a:xfrm>
          <a:prstGeom prst="rect">
            <a:avLst/>
          </a:prstGeom>
          <a:gradFill rotWithShape="1">
            <a:gsLst>
              <a:gs pos="0">
                <a:srgbClr val="595959"/>
              </a:gs>
              <a:gs pos="100000">
                <a:srgbClr val="C0C0C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/>
            <a:r>
              <a:rPr lang="ru-RU"/>
              <a:t>бензин</a:t>
            </a:r>
          </a:p>
        </p:txBody>
      </p:sp>
      <p:sp>
        <p:nvSpPr>
          <p:cNvPr id="228358" name="Line 6"/>
          <p:cNvSpPr>
            <a:spLocks noChangeShapeType="1"/>
          </p:cNvSpPr>
          <p:nvPr/>
        </p:nvSpPr>
        <p:spPr bwMode="auto">
          <a:xfrm>
            <a:off x="1676400" y="2743200"/>
            <a:ext cx="1143000" cy="1295400"/>
          </a:xfrm>
          <a:prstGeom prst="line">
            <a:avLst/>
          </a:prstGeom>
          <a:noFill/>
          <a:ln w="38100">
            <a:solidFill>
              <a:srgbClr val="F7352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8359" name="Line 7"/>
          <p:cNvSpPr>
            <a:spLocks noChangeShapeType="1"/>
          </p:cNvSpPr>
          <p:nvPr/>
        </p:nvSpPr>
        <p:spPr bwMode="auto">
          <a:xfrm>
            <a:off x="2819400" y="4038600"/>
            <a:ext cx="228600" cy="457200"/>
          </a:xfrm>
          <a:prstGeom prst="line">
            <a:avLst/>
          </a:prstGeom>
          <a:noFill/>
          <a:ln w="38100">
            <a:solidFill>
              <a:srgbClr val="F7352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8360" name="Line 8"/>
          <p:cNvSpPr>
            <a:spLocks noChangeShapeType="1"/>
          </p:cNvSpPr>
          <p:nvPr/>
        </p:nvSpPr>
        <p:spPr bwMode="auto">
          <a:xfrm flipV="1">
            <a:off x="2819400" y="2514600"/>
            <a:ext cx="1371600" cy="1524000"/>
          </a:xfrm>
          <a:prstGeom prst="line">
            <a:avLst/>
          </a:prstGeom>
          <a:noFill/>
          <a:ln w="38100">
            <a:solidFill>
              <a:srgbClr val="F7352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8361" name="Line 9"/>
          <p:cNvSpPr>
            <a:spLocks noChangeShapeType="1"/>
          </p:cNvSpPr>
          <p:nvPr/>
        </p:nvSpPr>
        <p:spPr bwMode="auto">
          <a:xfrm flipV="1">
            <a:off x="3048000" y="4038600"/>
            <a:ext cx="228600" cy="457200"/>
          </a:xfrm>
          <a:prstGeom prst="line">
            <a:avLst/>
          </a:prstGeom>
          <a:noFill/>
          <a:ln w="38100">
            <a:solidFill>
              <a:srgbClr val="F7352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8369" name="Text Box 17"/>
          <p:cNvSpPr txBox="1">
            <a:spLocks noChangeArrowheads="1"/>
          </p:cNvSpPr>
          <p:nvPr/>
        </p:nvSpPr>
        <p:spPr bwMode="auto">
          <a:xfrm>
            <a:off x="3810000" y="32766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2</a:t>
            </a:r>
          </a:p>
        </p:txBody>
      </p:sp>
      <p:sp>
        <p:nvSpPr>
          <p:cNvPr id="228370" name="Text Box 18"/>
          <p:cNvSpPr txBox="1">
            <a:spLocks noChangeArrowheads="1"/>
          </p:cNvSpPr>
          <p:nvPr/>
        </p:nvSpPr>
        <p:spPr bwMode="auto">
          <a:xfrm>
            <a:off x="3352800" y="28956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1</a:t>
            </a:r>
          </a:p>
        </p:txBody>
      </p:sp>
      <p:sp>
        <p:nvSpPr>
          <p:cNvPr id="228373" name="Line 21"/>
          <p:cNvSpPr>
            <a:spLocks noChangeShapeType="1"/>
          </p:cNvSpPr>
          <p:nvPr/>
        </p:nvSpPr>
        <p:spPr bwMode="auto">
          <a:xfrm flipV="1">
            <a:off x="3276600" y="2514600"/>
            <a:ext cx="1219200" cy="1524000"/>
          </a:xfrm>
          <a:prstGeom prst="line">
            <a:avLst/>
          </a:prstGeom>
          <a:noFill/>
          <a:ln w="38100">
            <a:solidFill>
              <a:srgbClr val="F7352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28374" name="Picture 22" descr="0_643d_8244733b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609600"/>
            <a:ext cx="17049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380" name="Picture 28" descr="Мыльная плёнка покрыта цветными полосами (результатом интерференции света, отражённого от её стенок)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38800" y="4343400"/>
            <a:ext cx="20669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382" name="Picture 30" descr="i?id=143338277&amp;tov=6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1800" y="21336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383" name="Picture 31" descr="сканирование000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876800"/>
            <a:ext cx="24765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8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28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8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8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8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8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28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28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228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28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28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2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2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2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2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6" grpId="0" animBg="1"/>
      <p:bldP spid="228357" grpId="0" animBg="1"/>
      <p:bldP spid="228358" grpId="0" animBg="1"/>
      <p:bldP spid="228359" grpId="0" animBg="1"/>
      <p:bldP spid="228360" grpId="0" animBg="1"/>
      <p:bldP spid="228361" grpId="0" animBg="1"/>
      <p:bldP spid="228369" grpId="0"/>
      <p:bldP spid="228370" grpId="0"/>
      <p:bldP spid="22837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8229600" cy="1143000"/>
          </a:xfrm>
          <a:noFill/>
        </p:spPr>
        <p:txBody>
          <a:bodyPr/>
          <a:lstStyle/>
          <a:p>
            <a:pPr algn="ctr" eaLnBrk="1" hangingPunct="1"/>
            <a:r>
              <a:rPr lang="ru-RU" sz="3200" b="1" smtClean="0"/>
              <a:t>Наблюдение интерференции:</a:t>
            </a:r>
            <a:br>
              <a:rPr lang="ru-RU" sz="3200" b="1" smtClean="0"/>
            </a:br>
            <a:r>
              <a:rPr lang="ru-RU" sz="3200" b="1" smtClean="0"/>
              <a:t>кольца Ньютона</a:t>
            </a:r>
          </a:p>
        </p:txBody>
      </p:sp>
      <p:pic>
        <p:nvPicPr>
          <p:cNvPr id="234501" name="Picture 5" descr="image03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882" r="2941" b="2965"/>
          <a:stretch>
            <a:fillRect/>
          </a:stretch>
        </p:blipFill>
        <p:spPr>
          <a:xfrm>
            <a:off x="5257800" y="1905000"/>
            <a:ext cx="2362200" cy="2286000"/>
          </a:xfrm>
          <a:prstGeom prst="ellipse">
            <a:avLst/>
          </a:prstGeom>
          <a:noFill/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85800" y="2133600"/>
            <a:ext cx="3200400" cy="2133600"/>
            <a:chOff x="480" y="2256"/>
            <a:chExt cx="2016" cy="1344"/>
          </a:xfrm>
        </p:grpSpPr>
        <p:sp>
          <p:nvSpPr>
            <p:cNvPr id="41995" name="Oval 6" descr="Штриховой диагональный 2"/>
            <p:cNvSpPr>
              <a:spLocks noChangeArrowheads="1"/>
            </p:cNvSpPr>
            <p:nvPr/>
          </p:nvSpPr>
          <p:spPr bwMode="auto">
            <a:xfrm>
              <a:off x="672" y="2400"/>
              <a:ext cx="1536" cy="1200"/>
            </a:xfrm>
            <a:prstGeom prst="ellipse">
              <a:avLst/>
            </a:prstGeom>
            <a:pattFill prst="dashUpDiag">
              <a:fgClr>
                <a:schemeClr val="accent1"/>
              </a:fgClr>
              <a:bgClr>
                <a:srgbClr val="CCFFFF"/>
              </a:bgClr>
            </a:pattFill>
            <a:ln w="28575">
              <a:solidFill>
                <a:srgbClr val="31C7DB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996" name="Rectangle 7"/>
            <p:cNvSpPr>
              <a:spLocks noChangeArrowheads="1"/>
            </p:cNvSpPr>
            <p:nvPr/>
          </p:nvSpPr>
          <p:spPr bwMode="auto">
            <a:xfrm>
              <a:off x="480" y="2256"/>
              <a:ext cx="2016" cy="100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997" name="Line 8"/>
            <p:cNvSpPr>
              <a:spLocks noChangeShapeType="1"/>
            </p:cNvSpPr>
            <p:nvPr/>
          </p:nvSpPr>
          <p:spPr bwMode="auto">
            <a:xfrm>
              <a:off x="720" y="3264"/>
              <a:ext cx="1440" cy="0"/>
            </a:xfrm>
            <a:prstGeom prst="line">
              <a:avLst/>
            </a:prstGeom>
            <a:noFill/>
            <a:ln w="38100">
              <a:solidFill>
                <a:srgbClr val="31C7DB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4506" name="Rectangle 10" descr="Штриховой диагональный 2"/>
          <p:cNvSpPr>
            <a:spLocks noChangeArrowheads="1"/>
          </p:cNvSpPr>
          <p:nvPr/>
        </p:nvSpPr>
        <p:spPr bwMode="auto">
          <a:xfrm>
            <a:off x="914400" y="4267200"/>
            <a:ext cx="2438400" cy="533400"/>
          </a:xfrm>
          <a:prstGeom prst="rect">
            <a:avLst/>
          </a:prstGeom>
          <a:pattFill prst="dashUpDiag">
            <a:fgClr>
              <a:schemeClr val="accent1"/>
            </a:fgClr>
            <a:bgClr>
              <a:srgbClr val="CCFFFF"/>
            </a:bgClr>
          </a:pattFill>
          <a:ln w="38100">
            <a:solidFill>
              <a:srgbClr val="31C7D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4507" name="Line 11"/>
          <p:cNvSpPr>
            <a:spLocks noChangeShapeType="1"/>
          </p:cNvSpPr>
          <p:nvPr/>
        </p:nvSpPr>
        <p:spPr bwMode="auto">
          <a:xfrm>
            <a:off x="1219200" y="2590800"/>
            <a:ext cx="76200" cy="1371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4508" name="Line 12" descr="Штриховой диагональный 2"/>
          <p:cNvSpPr>
            <a:spLocks noChangeShapeType="1"/>
          </p:cNvSpPr>
          <p:nvPr/>
        </p:nvSpPr>
        <p:spPr bwMode="auto">
          <a:xfrm>
            <a:off x="1295400" y="3886200"/>
            <a:ext cx="762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4510" name="Line 14"/>
          <p:cNvSpPr>
            <a:spLocks noChangeShapeType="1"/>
          </p:cNvSpPr>
          <p:nvPr/>
        </p:nvSpPr>
        <p:spPr bwMode="auto">
          <a:xfrm flipV="1">
            <a:off x="1295400" y="2514600"/>
            <a:ext cx="533400" cy="1371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4511" name="Line 15"/>
          <p:cNvSpPr>
            <a:spLocks noChangeShapeType="1"/>
          </p:cNvSpPr>
          <p:nvPr/>
        </p:nvSpPr>
        <p:spPr bwMode="auto">
          <a:xfrm flipV="1">
            <a:off x="1371600" y="2590800"/>
            <a:ext cx="762000" cy="1600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14" name="Picture 5" descr="image0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4419600"/>
            <a:ext cx="2667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4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34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34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234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4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234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506" grpId="0" animBg="1"/>
      <p:bldP spid="234507" grpId="0" animBg="1"/>
      <p:bldP spid="234508" grpId="0" animBg="1"/>
      <p:bldP spid="234510" grpId="0" animBg="1"/>
      <p:bldP spid="2345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Опыт Ньютона</a:t>
            </a:r>
          </a:p>
        </p:txBody>
      </p:sp>
      <p:sp>
        <p:nvSpPr>
          <p:cNvPr id="196616" name="Rectangle 8"/>
          <p:cNvSpPr>
            <a:spLocks noChangeArrowheads="1"/>
          </p:cNvSpPr>
          <p:nvPr/>
        </p:nvSpPr>
        <p:spPr bwMode="auto">
          <a:xfrm rot="-859363">
            <a:off x="301625" y="4267200"/>
            <a:ext cx="3276600" cy="1381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6612" name="AutoShape 4"/>
          <p:cNvSpPr>
            <a:spLocks noChangeArrowheads="1"/>
          </p:cNvSpPr>
          <p:nvPr/>
        </p:nvSpPr>
        <p:spPr bwMode="auto">
          <a:xfrm>
            <a:off x="2743200" y="2667000"/>
            <a:ext cx="2743200" cy="2514600"/>
          </a:xfrm>
          <a:prstGeom prst="triangle">
            <a:avLst>
              <a:gd name="adj" fmla="val 50000"/>
            </a:avLst>
          </a:prstGeom>
          <a:solidFill>
            <a:schemeClr val="tx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6614" name="AutoShape 6"/>
          <p:cNvSpPr>
            <a:spLocks noChangeArrowheads="1"/>
          </p:cNvSpPr>
          <p:nvPr/>
        </p:nvSpPr>
        <p:spPr bwMode="auto">
          <a:xfrm rot="6049070">
            <a:off x="4040982" y="3275806"/>
            <a:ext cx="293688" cy="16795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8153400" y="4419600"/>
            <a:ext cx="381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спектр</a:t>
            </a: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7239000" y="281940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экран</a:t>
            </a:r>
          </a:p>
        </p:txBody>
      </p:sp>
      <p:sp>
        <p:nvSpPr>
          <p:cNvPr id="196615" name="AutoShape 7"/>
          <p:cNvSpPr>
            <a:spLocks noChangeArrowheads="1"/>
          </p:cNvSpPr>
          <p:nvPr/>
        </p:nvSpPr>
        <p:spPr bwMode="auto">
          <a:xfrm rot="6801739">
            <a:off x="5889625" y="3392488"/>
            <a:ext cx="609600" cy="27432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6617" name="Rectangle 9"/>
          <p:cNvSpPr>
            <a:spLocks noChangeArrowheads="1"/>
          </p:cNvSpPr>
          <p:nvPr/>
        </p:nvSpPr>
        <p:spPr bwMode="auto">
          <a:xfrm>
            <a:off x="7162800" y="3276600"/>
            <a:ext cx="914400" cy="2819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6618" name="Rectangle 10"/>
          <p:cNvSpPr>
            <a:spLocks noChangeArrowheads="1"/>
          </p:cNvSpPr>
          <p:nvPr/>
        </p:nvSpPr>
        <p:spPr bwMode="auto">
          <a:xfrm>
            <a:off x="7162800" y="4876800"/>
            <a:ext cx="914400" cy="685800"/>
          </a:xfrm>
          <a:prstGeom prst="rect">
            <a:avLst/>
          </a:prstGeo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3" name="Rectangle 15"/>
          <p:cNvSpPr>
            <a:spLocks noChangeArrowheads="1"/>
          </p:cNvSpPr>
          <p:nvPr/>
        </p:nvSpPr>
        <p:spPr bwMode="auto">
          <a:xfrm>
            <a:off x="6629400" y="533400"/>
            <a:ext cx="2057400" cy="1219200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6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6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9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96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6" grpId="0" animBg="1"/>
      <p:bldP spid="196612" grpId="0" animBg="1"/>
      <p:bldP spid="196614" grpId="0" animBg="1"/>
      <p:bldP spid="196619" grpId="0"/>
      <p:bldP spid="196620" grpId="0"/>
      <p:bldP spid="196615" grpId="0" animBg="1"/>
      <p:bldP spid="196617" grpId="0" animBg="1"/>
      <p:bldP spid="19661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505200" y="2895600"/>
            <a:ext cx="2205038" cy="2333625"/>
            <a:chOff x="2832" y="2057"/>
            <a:chExt cx="1389" cy="1470"/>
          </a:xfrm>
        </p:grpSpPr>
        <p:grpSp>
          <p:nvGrpSpPr>
            <p:cNvPr id="43074" name="Group 3"/>
            <p:cNvGrpSpPr>
              <a:grpSpLocks/>
            </p:cNvGrpSpPr>
            <p:nvPr/>
          </p:nvGrpSpPr>
          <p:grpSpPr bwMode="auto">
            <a:xfrm rot="1833240">
              <a:off x="2842" y="2149"/>
              <a:ext cx="1379" cy="1378"/>
              <a:chOff x="192" y="1392"/>
              <a:chExt cx="1344" cy="1344"/>
            </a:xfrm>
          </p:grpSpPr>
          <p:grpSp>
            <p:nvGrpSpPr>
              <p:cNvPr id="43076" name="Group 4"/>
              <p:cNvGrpSpPr>
                <a:grpSpLocks/>
              </p:cNvGrpSpPr>
              <p:nvPr/>
            </p:nvGrpSpPr>
            <p:grpSpPr bwMode="auto">
              <a:xfrm>
                <a:off x="192" y="1392"/>
                <a:ext cx="1344" cy="1344"/>
                <a:chOff x="192" y="2352"/>
                <a:chExt cx="1344" cy="1344"/>
              </a:xfrm>
            </p:grpSpPr>
            <p:sp>
              <p:nvSpPr>
                <p:cNvPr id="43078" name="Oval 5"/>
                <p:cNvSpPr>
                  <a:spLocks noChangeArrowheads="1"/>
                </p:cNvSpPr>
                <p:nvPr/>
              </p:nvSpPr>
              <p:spPr bwMode="auto">
                <a:xfrm>
                  <a:off x="672" y="2832"/>
                  <a:ext cx="384" cy="384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079" name="Oval 6"/>
                <p:cNvSpPr>
                  <a:spLocks noChangeArrowheads="1"/>
                </p:cNvSpPr>
                <p:nvPr/>
              </p:nvSpPr>
              <p:spPr bwMode="auto">
                <a:xfrm>
                  <a:off x="480" y="2640"/>
                  <a:ext cx="768" cy="768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080" name="Oval 7"/>
                <p:cNvSpPr>
                  <a:spLocks noChangeArrowheads="1"/>
                </p:cNvSpPr>
                <p:nvPr/>
              </p:nvSpPr>
              <p:spPr bwMode="auto">
                <a:xfrm>
                  <a:off x="576" y="2736"/>
                  <a:ext cx="576" cy="576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081" name="Oval 8"/>
                <p:cNvSpPr>
                  <a:spLocks noChangeArrowheads="1"/>
                </p:cNvSpPr>
                <p:nvPr/>
              </p:nvSpPr>
              <p:spPr bwMode="auto">
                <a:xfrm>
                  <a:off x="384" y="2544"/>
                  <a:ext cx="960" cy="960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082" name="Oval 9"/>
                <p:cNvSpPr>
                  <a:spLocks noChangeArrowheads="1"/>
                </p:cNvSpPr>
                <p:nvPr/>
              </p:nvSpPr>
              <p:spPr bwMode="auto">
                <a:xfrm>
                  <a:off x="288" y="2448"/>
                  <a:ext cx="1152" cy="1152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083" name="Oval 10"/>
                <p:cNvSpPr>
                  <a:spLocks noChangeArrowheads="1"/>
                </p:cNvSpPr>
                <p:nvPr/>
              </p:nvSpPr>
              <p:spPr bwMode="auto">
                <a:xfrm>
                  <a:off x="192" y="2352"/>
                  <a:ext cx="1344" cy="1344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3077" name="Oval 11"/>
              <p:cNvSpPr>
                <a:spLocks noChangeArrowheads="1"/>
              </p:cNvSpPr>
              <p:nvPr/>
            </p:nvSpPr>
            <p:spPr bwMode="auto">
              <a:xfrm>
                <a:off x="768" y="1968"/>
                <a:ext cx="192" cy="192"/>
              </a:xfrm>
              <a:prstGeom prst="ellipse">
                <a:avLst/>
              </a:prstGeom>
              <a:noFill/>
              <a:ln w="38100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3075" name="Rectangle 12"/>
            <p:cNvSpPr>
              <a:spLocks noChangeArrowheads="1"/>
            </p:cNvSpPr>
            <p:nvPr/>
          </p:nvSpPr>
          <p:spPr bwMode="auto">
            <a:xfrm rot="583666">
              <a:off x="2832" y="2057"/>
              <a:ext cx="740" cy="14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3011" name="AutoShape 25"/>
          <p:cNvSpPr>
            <a:spLocks noChangeArrowheads="1"/>
          </p:cNvSpPr>
          <p:nvPr/>
        </p:nvSpPr>
        <p:spPr bwMode="auto">
          <a:xfrm rot="750117">
            <a:off x="3429000" y="3221038"/>
            <a:ext cx="1828800" cy="12192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2" name="Rectangle 2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09600"/>
            <a:ext cx="8229600" cy="1143000"/>
          </a:xfrm>
        </p:spPr>
        <p:txBody>
          <a:bodyPr/>
          <a:lstStyle/>
          <a:p>
            <a:pPr algn="r" eaLnBrk="1" hangingPunct="1"/>
            <a:r>
              <a:rPr lang="ru-RU" smtClean="0"/>
              <a:t>Дифракция света</a:t>
            </a:r>
          </a:p>
        </p:txBody>
      </p:sp>
      <p:sp>
        <p:nvSpPr>
          <p:cNvPr id="43013" name="AutoShape 53"/>
          <p:cNvSpPr>
            <a:spLocks noChangeArrowheads="1"/>
          </p:cNvSpPr>
          <p:nvPr/>
        </p:nvSpPr>
        <p:spPr bwMode="auto">
          <a:xfrm>
            <a:off x="4191000" y="4267200"/>
            <a:ext cx="1219200" cy="12192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4" name="Line 54"/>
          <p:cNvSpPr>
            <a:spLocks noChangeShapeType="1"/>
          </p:cNvSpPr>
          <p:nvPr/>
        </p:nvSpPr>
        <p:spPr bwMode="auto">
          <a:xfrm>
            <a:off x="4724400" y="3352800"/>
            <a:ext cx="0" cy="3048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Group 64"/>
          <p:cNvGrpSpPr>
            <a:grpSpLocks/>
          </p:cNvGrpSpPr>
          <p:nvPr/>
        </p:nvGrpSpPr>
        <p:grpSpPr bwMode="auto">
          <a:xfrm rot="-354369">
            <a:off x="3581400" y="1828800"/>
            <a:ext cx="2133600" cy="2590800"/>
            <a:chOff x="3648" y="1872"/>
            <a:chExt cx="1344" cy="1632"/>
          </a:xfrm>
        </p:grpSpPr>
        <p:grpSp>
          <p:nvGrpSpPr>
            <p:cNvPr id="43063" name="Group 15"/>
            <p:cNvGrpSpPr>
              <a:grpSpLocks/>
            </p:cNvGrpSpPr>
            <p:nvPr/>
          </p:nvGrpSpPr>
          <p:grpSpPr bwMode="auto">
            <a:xfrm rot="1873690">
              <a:off x="3648" y="2112"/>
              <a:ext cx="1344" cy="1380"/>
              <a:chOff x="192" y="1392"/>
              <a:chExt cx="1344" cy="1344"/>
            </a:xfrm>
          </p:grpSpPr>
          <p:grpSp>
            <p:nvGrpSpPr>
              <p:cNvPr id="43066" name="Group 16"/>
              <p:cNvGrpSpPr>
                <a:grpSpLocks/>
              </p:cNvGrpSpPr>
              <p:nvPr/>
            </p:nvGrpSpPr>
            <p:grpSpPr bwMode="auto">
              <a:xfrm>
                <a:off x="192" y="1392"/>
                <a:ext cx="1344" cy="1344"/>
                <a:chOff x="192" y="2352"/>
                <a:chExt cx="1344" cy="1344"/>
              </a:xfrm>
            </p:grpSpPr>
            <p:sp>
              <p:nvSpPr>
                <p:cNvPr id="43068" name="Oval 17"/>
                <p:cNvSpPr>
                  <a:spLocks noChangeArrowheads="1"/>
                </p:cNvSpPr>
                <p:nvPr/>
              </p:nvSpPr>
              <p:spPr bwMode="auto">
                <a:xfrm>
                  <a:off x="672" y="2832"/>
                  <a:ext cx="384" cy="384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069" name="Oval 18"/>
                <p:cNvSpPr>
                  <a:spLocks noChangeArrowheads="1"/>
                </p:cNvSpPr>
                <p:nvPr/>
              </p:nvSpPr>
              <p:spPr bwMode="auto">
                <a:xfrm>
                  <a:off x="480" y="2640"/>
                  <a:ext cx="768" cy="768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070" name="Oval 19"/>
                <p:cNvSpPr>
                  <a:spLocks noChangeArrowheads="1"/>
                </p:cNvSpPr>
                <p:nvPr/>
              </p:nvSpPr>
              <p:spPr bwMode="auto">
                <a:xfrm>
                  <a:off x="576" y="2736"/>
                  <a:ext cx="576" cy="576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071" name="Oval 20"/>
                <p:cNvSpPr>
                  <a:spLocks noChangeArrowheads="1"/>
                </p:cNvSpPr>
                <p:nvPr/>
              </p:nvSpPr>
              <p:spPr bwMode="auto">
                <a:xfrm>
                  <a:off x="384" y="2544"/>
                  <a:ext cx="960" cy="960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072" name="Oval 21"/>
                <p:cNvSpPr>
                  <a:spLocks noChangeArrowheads="1"/>
                </p:cNvSpPr>
                <p:nvPr/>
              </p:nvSpPr>
              <p:spPr bwMode="auto">
                <a:xfrm>
                  <a:off x="288" y="2448"/>
                  <a:ext cx="1152" cy="1152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073" name="Oval 22"/>
                <p:cNvSpPr>
                  <a:spLocks noChangeArrowheads="1"/>
                </p:cNvSpPr>
                <p:nvPr/>
              </p:nvSpPr>
              <p:spPr bwMode="auto">
                <a:xfrm>
                  <a:off x="192" y="2352"/>
                  <a:ext cx="1344" cy="1344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3067" name="Oval 23"/>
              <p:cNvSpPr>
                <a:spLocks noChangeArrowheads="1"/>
              </p:cNvSpPr>
              <p:nvPr/>
            </p:nvSpPr>
            <p:spPr bwMode="auto">
              <a:xfrm>
                <a:off x="768" y="1968"/>
                <a:ext cx="192" cy="192"/>
              </a:xfrm>
              <a:prstGeom prst="ellipse">
                <a:avLst/>
              </a:prstGeom>
              <a:noFill/>
              <a:ln w="38100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3064" name="Rectangle 24"/>
            <p:cNvSpPr>
              <a:spLocks noChangeArrowheads="1"/>
            </p:cNvSpPr>
            <p:nvPr/>
          </p:nvSpPr>
          <p:spPr bwMode="auto">
            <a:xfrm rot="1873690">
              <a:off x="3648" y="1872"/>
              <a:ext cx="720" cy="14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065" name="AutoShape 63"/>
            <p:cNvSpPr>
              <a:spLocks noChangeArrowheads="1"/>
            </p:cNvSpPr>
            <p:nvPr/>
          </p:nvSpPr>
          <p:spPr bwMode="auto">
            <a:xfrm rot="961643">
              <a:off x="3984" y="2736"/>
              <a:ext cx="480" cy="768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 rot="1561875">
            <a:off x="2286000" y="2590800"/>
            <a:ext cx="2286000" cy="2286000"/>
            <a:chOff x="144" y="1344"/>
            <a:chExt cx="1392" cy="1440"/>
          </a:xfrm>
        </p:grpSpPr>
        <p:grpSp>
          <p:nvGrpSpPr>
            <p:cNvPr id="43052" name="Group 28"/>
            <p:cNvGrpSpPr>
              <a:grpSpLocks/>
            </p:cNvGrpSpPr>
            <p:nvPr/>
          </p:nvGrpSpPr>
          <p:grpSpPr bwMode="auto">
            <a:xfrm>
              <a:off x="192" y="1392"/>
              <a:ext cx="1344" cy="1344"/>
              <a:chOff x="192" y="1392"/>
              <a:chExt cx="1344" cy="1344"/>
            </a:xfrm>
          </p:grpSpPr>
          <p:grpSp>
            <p:nvGrpSpPr>
              <p:cNvPr id="43055" name="Group 29"/>
              <p:cNvGrpSpPr>
                <a:grpSpLocks/>
              </p:cNvGrpSpPr>
              <p:nvPr/>
            </p:nvGrpSpPr>
            <p:grpSpPr bwMode="auto">
              <a:xfrm>
                <a:off x="192" y="1392"/>
                <a:ext cx="1344" cy="1344"/>
                <a:chOff x="192" y="2352"/>
                <a:chExt cx="1344" cy="1344"/>
              </a:xfrm>
            </p:grpSpPr>
            <p:sp>
              <p:nvSpPr>
                <p:cNvPr id="43057" name="Oval 30"/>
                <p:cNvSpPr>
                  <a:spLocks noChangeArrowheads="1"/>
                </p:cNvSpPr>
                <p:nvPr/>
              </p:nvSpPr>
              <p:spPr bwMode="auto">
                <a:xfrm>
                  <a:off x="672" y="2832"/>
                  <a:ext cx="384" cy="384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058" name="Oval 31"/>
                <p:cNvSpPr>
                  <a:spLocks noChangeArrowheads="1"/>
                </p:cNvSpPr>
                <p:nvPr/>
              </p:nvSpPr>
              <p:spPr bwMode="auto">
                <a:xfrm>
                  <a:off x="480" y="2640"/>
                  <a:ext cx="768" cy="768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059" name="Oval 32"/>
                <p:cNvSpPr>
                  <a:spLocks noChangeArrowheads="1"/>
                </p:cNvSpPr>
                <p:nvPr/>
              </p:nvSpPr>
              <p:spPr bwMode="auto">
                <a:xfrm>
                  <a:off x="576" y="2736"/>
                  <a:ext cx="576" cy="576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060" name="Oval 33"/>
                <p:cNvSpPr>
                  <a:spLocks noChangeArrowheads="1"/>
                </p:cNvSpPr>
                <p:nvPr/>
              </p:nvSpPr>
              <p:spPr bwMode="auto">
                <a:xfrm>
                  <a:off x="384" y="2544"/>
                  <a:ext cx="960" cy="960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061" name="Oval 34"/>
                <p:cNvSpPr>
                  <a:spLocks noChangeArrowheads="1"/>
                </p:cNvSpPr>
                <p:nvPr/>
              </p:nvSpPr>
              <p:spPr bwMode="auto">
                <a:xfrm>
                  <a:off x="288" y="2448"/>
                  <a:ext cx="1152" cy="1152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062" name="Oval 35"/>
                <p:cNvSpPr>
                  <a:spLocks noChangeArrowheads="1"/>
                </p:cNvSpPr>
                <p:nvPr/>
              </p:nvSpPr>
              <p:spPr bwMode="auto">
                <a:xfrm>
                  <a:off x="192" y="2352"/>
                  <a:ext cx="1344" cy="1344"/>
                </a:xfrm>
                <a:prstGeom prst="ellipse">
                  <a:avLst/>
                </a:prstGeom>
                <a:noFill/>
                <a:ln w="38100">
                  <a:solidFill>
                    <a:schemeClr val="folHlink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3056" name="Oval 36"/>
              <p:cNvSpPr>
                <a:spLocks noChangeArrowheads="1"/>
              </p:cNvSpPr>
              <p:nvPr/>
            </p:nvSpPr>
            <p:spPr bwMode="auto">
              <a:xfrm>
                <a:off x="768" y="1968"/>
                <a:ext cx="192" cy="192"/>
              </a:xfrm>
              <a:prstGeom prst="ellipse">
                <a:avLst/>
              </a:prstGeom>
              <a:noFill/>
              <a:ln w="38100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3053" name="Rectangle 37"/>
            <p:cNvSpPr>
              <a:spLocks noChangeArrowheads="1"/>
            </p:cNvSpPr>
            <p:nvPr/>
          </p:nvSpPr>
          <p:spPr bwMode="auto">
            <a:xfrm>
              <a:off x="144" y="1344"/>
              <a:ext cx="720" cy="14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054" name="AutoShape 38"/>
            <p:cNvSpPr>
              <a:spLocks noChangeArrowheads="1"/>
            </p:cNvSpPr>
            <p:nvPr/>
          </p:nvSpPr>
          <p:spPr bwMode="auto">
            <a:xfrm rot="-1123573">
              <a:off x="384" y="2016"/>
              <a:ext cx="1152" cy="768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" name="Group 56"/>
          <p:cNvGrpSpPr>
            <a:grpSpLocks/>
          </p:cNvGrpSpPr>
          <p:nvPr/>
        </p:nvGrpSpPr>
        <p:grpSpPr bwMode="auto">
          <a:xfrm>
            <a:off x="4572000" y="2590800"/>
            <a:ext cx="0" cy="2133600"/>
            <a:chOff x="3312" y="1872"/>
            <a:chExt cx="0" cy="1344"/>
          </a:xfrm>
        </p:grpSpPr>
        <p:sp>
          <p:nvSpPr>
            <p:cNvPr id="43049" name="Line 57"/>
            <p:cNvSpPr>
              <a:spLocks noChangeShapeType="1"/>
            </p:cNvSpPr>
            <p:nvPr/>
          </p:nvSpPr>
          <p:spPr bwMode="auto">
            <a:xfrm>
              <a:off x="3312" y="1872"/>
              <a:ext cx="0" cy="1344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50" name="Line 58"/>
            <p:cNvSpPr>
              <a:spLocks noChangeShapeType="1"/>
            </p:cNvSpPr>
            <p:nvPr/>
          </p:nvSpPr>
          <p:spPr bwMode="auto">
            <a:xfrm>
              <a:off x="3312" y="2736"/>
              <a:ext cx="0" cy="192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51" name="Line 59"/>
            <p:cNvSpPr>
              <a:spLocks noChangeShapeType="1"/>
            </p:cNvSpPr>
            <p:nvPr/>
          </p:nvSpPr>
          <p:spPr bwMode="auto">
            <a:xfrm>
              <a:off x="3312" y="2208"/>
              <a:ext cx="0" cy="192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40"/>
          <p:cNvGrpSpPr>
            <a:grpSpLocks/>
          </p:cNvGrpSpPr>
          <p:nvPr/>
        </p:nvGrpSpPr>
        <p:grpSpPr bwMode="auto">
          <a:xfrm>
            <a:off x="3429000" y="2667000"/>
            <a:ext cx="0" cy="2133600"/>
            <a:chOff x="912" y="1392"/>
            <a:chExt cx="0" cy="1344"/>
          </a:xfrm>
        </p:grpSpPr>
        <p:sp>
          <p:nvSpPr>
            <p:cNvPr id="43047" name="Line 41"/>
            <p:cNvSpPr>
              <a:spLocks noChangeShapeType="1"/>
            </p:cNvSpPr>
            <p:nvPr/>
          </p:nvSpPr>
          <p:spPr bwMode="auto">
            <a:xfrm>
              <a:off x="912" y="1392"/>
              <a:ext cx="0" cy="1344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48" name="Line 42"/>
            <p:cNvSpPr>
              <a:spLocks noChangeShapeType="1"/>
            </p:cNvSpPr>
            <p:nvPr/>
          </p:nvSpPr>
          <p:spPr bwMode="auto">
            <a:xfrm>
              <a:off x="912" y="1968"/>
              <a:ext cx="0" cy="192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37628" name="Picture 60" descr="difrac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609600"/>
            <a:ext cx="25146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43" name="Line 14"/>
          <p:cNvSpPr>
            <a:spLocks noChangeShapeType="1"/>
          </p:cNvSpPr>
          <p:nvPr/>
        </p:nvSpPr>
        <p:spPr bwMode="auto">
          <a:xfrm rot="356336">
            <a:off x="7752897" y="3325814"/>
            <a:ext cx="2495" cy="312738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3044" name="Picture 61" descr="p0191"/>
          <p:cNvPicPr>
            <a:picLocks noChangeAspect="1" noChangeArrowheads="1"/>
          </p:cNvPicPr>
          <p:nvPr/>
        </p:nvPicPr>
        <p:blipFill>
          <a:blip r:embed="rId3"/>
          <a:srcRect l="12790" t="68454" r="7475" b="26480"/>
          <a:stretch>
            <a:fillRect/>
          </a:stretch>
        </p:blipFill>
        <p:spPr bwMode="auto">
          <a:xfrm rot="16200000">
            <a:off x="4495800" y="3657600"/>
            <a:ext cx="3352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45" name="Rectangle 62"/>
          <p:cNvSpPr>
            <a:spLocks noChangeArrowheads="1"/>
          </p:cNvSpPr>
          <p:nvPr/>
        </p:nvSpPr>
        <p:spPr bwMode="auto">
          <a:xfrm>
            <a:off x="7837715" y="4114801"/>
            <a:ext cx="239486" cy="1524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46" name="Rectangle 65"/>
          <p:cNvSpPr>
            <a:spLocks noChangeArrowheads="1"/>
          </p:cNvSpPr>
          <p:nvPr/>
        </p:nvSpPr>
        <p:spPr bwMode="auto">
          <a:xfrm flipH="1">
            <a:off x="7239001" y="3886201"/>
            <a:ext cx="119743" cy="1524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4" name="Group 43"/>
          <p:cNvGrpSpPr>
            <a:grpSpLocks/>
          </p:cNvGrpSpPr>
          <p:nvPr/>
        </p:nvGrpSpPr>
        <p:grpSpPr bwMode="auto">
          <a:xfrm>
            <a:off x="2362200" y="3505200"/>
            <a:ext cx="914400" cy="533400"/>
            <a:chOff x="480" y="1968"/>
            <a:chExt cx="576" cy="336"/>
          </a:xfrm>
        </p:grpSpPr>
        <p:sp>
          <p:nvSpPr>
            <p:cNvPr id="43036" name="Line 44"/>
            <p:cNvSpPr>
              <a:spLocks noChangeShapeType="1"/>
            </p:cNvSpPr>
            <p:nvPr/>
          </p:nvSpPr>
          <p:spPr bwMode="auto">
            <a:xfrm>
              <a:off x="480" y="1968"/>
              <a:ext cx="0" cy="33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37" name="Line 45"/>
            <p:cNvSpPr>
              <a:spLocks noChangeShapeType="1"/>
            </p:cNvSpPr>
            <p:nvPr/>
          </p:nvSpPr>
          <p:spPr bwMode="auto">
            <a:xfrm>
              <a:off x="576" y="1968"/>
              <a:ext cx="0" cy="33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38" name="Line 46"/>
            <p:cNvSpPr>
              <a:spLocks noChangeShapeType="1"/>
            </p:cNvSpPr>
            <p:nvPr/>
          </p:nvSpPr>
          <p:spPr bwMode="auto">
            <a:xfrm>
              <a:off x="672" y="1968"/>
              <a:ext cx="0" cy="33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39" name="Line 47"/>
            <p:cNvSpPr>
              <a:spLocks noChangeShapeType="1"/>
            </p:cNvSpPr>
            <p:nvPr/>
          </p:nvSpPr>
          <p:spPr bwMode="auto">
            <a:xfrm>
              <a:off x="768" y="1968"/>
              <a:ext cx="0" cy="33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40" name="Line 48"/>
            <p:cNvSpPr>
              <a:spLocks noChangeShapeType="1"/>
            </p:cNvSpPr>
            <p:nvPr/>
          </p:nvSpPr>
          <p:spPr bwMode="auto">
            <a:xfrm>
              <a:off x="864" y="1968"/>
              <a:ext cx="0" cy="33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41" name="Line 49"/>
            <p:cNvSpPr>
              <a:spLocks noChangeShapeType="1"/>
            </p:cNvSpPr>
            <p:nvPr/>
          </p:nvSpPr>
          <p:spPr bwMode="auto">
            <a:xfrm>
              <a:off x="960" y="1968"/>
              <a:ext cx="0" cy="33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42" name="Line 50"/>
            <p:cNvSpPr>
              <a:spLocks noChangeShapeType="1"/>
            </p:cNvSpPr>
            <p:nvPr/>
          </p:nvSpPr>
          <p:spPr bwMode="auto">
            <a:xfrm>
              <a:off x="1056" y="1968"/>
              <a:ext cx="0" cy="33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7640" name="Oval 72"/>
          <p:cNvSpPr>
            <a:spLocks noChangeArrowheads="1"/>
          </p:cNvSpPr>
          <p:nvPr/>
        </p:nvSpPr>
        <p:spPr bwMode="auto">
          <a:xfrm>
            <a:off x="4800600" y="3810000"/>
            <a:ext cx="228600" cy="6096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5" name="Group 71"/>
          <p:cNvGrpSpPr>
            <a:grpSpLocks/>
          </p:cNvGrpSpPr>
          <p:nvPr/>
        </p:nvGrpSpPr>
        <p:grpSpPr bwMode="auto">
          <a:xfrm>
            <a:off x="4495800" y="3810000"/>
            <a:ext cx="457200" cy="685800"/>
            <a:chOff x="2928" y="3216"/>
            <a:chExt cx="288" cy="336"/>
          </a:xfrm>
        </p:grpSpPr>
        <p:sp>
          <p:nvSpPr>
            <p:cNvPr id="43033" name="AutoShape 67"/>
            <p:cNvSpPr>
              <a:spLocks noChangeArrowheads="1"/>
            </p:cNvSpPr>
            <p:nvPr/>
          </p:nvSpPr>
          <p:spPr bwMode="auto">
            <a:xfrm rot="5616076">
              <a:off x="2904" y="3240"/>
              <a:ext cx="336" cy="2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2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034" name="Line 69"/>
            <p:cNvSpPr>
              <a:spLocks noChangeShapeType="1"/>
            </p:cNvSpPr>
            <p:nvPr/>
          </p:nvSpPr>
          <p:spPr bwMode="auto">
            <a:xfrm>
              <a:off x="3072" y="3456"/>
              <a:ext cx="0" cy="96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35" name="Line 70"/>
            <p:cNvSpPr>
              <a:spLocks noChangeShapeType="1"/>
            </p:cNvSpPr>
            <p:nvPr/>
          </p:nvSpPr>
          <p:spPr bwMode="auto">
            <a:xfrm flipV="1">
              <a:off x="3072" y="3216"/>
              <a:ext cx="0" cy="96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3024" name="Rectangle 73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8001000" y="609600"/>
            <a:ext cx="762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Г.с.</a:t>
            </a:r>
          </a:p>
        </p:txBody>
      </p:sp>
      <p:grpSp>
        <p:nvGrpSpPr>
          <p:cNvPr id="16" name="Group 43"/>
          <p:cNvGrpSpPr>
            <a:grpSpLocks/>
          </p:cNvGrpSpPr>
          <p:nvPr/>
        </p:nvGrpSpPr>
        <p:grpSpPr bwMode="auto">
          <a:xfrm>
            <a:off x="1295400" y="3505200"/>
            <a:ext cx="914400" cy="533400"/>
            <a:chOff x="480" y="1968"/>
            <a:chExt cx="576" cy="336"/>
          </a:xfrm>
        </p:grpSpPr>
        <p:sp>
          <p:nvSpPr>
            <p:cNvPr id="43026" name="Line 44"/>
            <p:cNvSpPr>
              <a:spLocks noChangeShapeType="1"/>
            </p:cNvSpPr>
            <p:nvPr/>
          </p:nvSpPr>
          <p:spPr bwMode="auto">
            <a:xfrm>
              <a:off x="480" y="1968"/>
              <a:ext cx="0" cy="33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7" name="Line 45"/>
            <p:cNvSpPr>
              <a:spLocks noChangeShapeType="1"/>
            </p:cNvSpPr>
            <p:nvPr/>
          </p:nvSpPr>
          <p:spPr bwMode="auto">
            <a:xfrm>
              <a:off x="576" y="1968"/>
              <a:ext cx="0" cy="33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8" name="Line 46"/>
            <p:cNvSpPr>
              <a:spLocks noChangeShapeType="1"/>
            </p:cNvSpPr>
            <p:nvPr/>
          </p:nvSpPr>
          <p:spPr bwMode="auto">
            <a:xfrm>
              <a:off x="672" y="1968"/>
              <a:ext cx="0" cy="33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9" name="Line 47"/>
            <p:cNvSpPr>
              <a:spLocks noChangeShapeType="1"/>
            </p:cNvSpPr>
            <p:nvPr/>
          </p:nvSpPr>
          <p:spPr bwMode="auto">
            <a:xfrm>
              <a:off x="768" y="1968"/>
              <a:ext cx="0" cy="33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30" name="Line 48"/>
            <p:cNvSpPr>
              <a:spLocks noChangeShapeType="1"/>
            </p:cNvSpPr>
            <p:nvPr/>
          </p:nvSpPr>
          <p:spPr bwMode="auto">
            <a:xfrm>
              <a:off x="864" y="1968"/>
              <a:ext cx="0" cy="33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31" name="Line 49"/>
            <p:cNvSpPr>
              <a:spLocks noChangeShapeType="1"/>
            </p:cNvSpPr>
            <p:nvPr/>
          </p:nvSpPr>
          <p:spPr bwMode="auto">
            <a:xfrm>
              <a:off x="960" y="1968"/>
              <a:ext cx="0" cy="33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32" name="Line 50"/>
            <p:cNvSpPr>
              <a:spLocks noChangeShapeType="1"/>
            </p:cNvSpPr>
            <p:nvPr/>
          </p:nvSpPr>
          <p:spPr bwMode="auto">
            <a:xfrm>
              <a:off x="1056" y="1968"/>
              <a:ext cx="0" cy="336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7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37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37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3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64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Прямоугольник 11"/>
          <p:cNvSpPr>
            <a:spLocks noChangeArrowheads="1"/>
          </p:cNvSpPr>
          <p:nvPr/>
        </p:nvSpPr>
        <p:spPr bwMode="auto">
          <a:xfrm>
            <a:off x="8001000" y="0"/>
            <a:ext cx="1143000" cy="685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403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4036" name="Picture 6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8035925" cy="6858000"/>
          </a:xfrm>
          <a:noFill/>
        </p:spPr>
      </p:pic>
      <p:sp>
        <p:nvSpPr>
          <p:cNvPr id="44039" name="Line 14"/>
          <p:cNvSpPr>
            <a:spLocks noChangeShapeType="1"/>
          </p:cNvSpPr>
          <p:nvPr/>
        </p:nvSpPr>
        <p:spPr bwMode="auto">
          <a:xfrm rot="356336">
            <a:off x="8760732" y="2524401"/>
            <a:ext cx="2948" cy="462308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4040" name="Picture 61" descr="p0191"/>
          <p:cNvPicPr>
            <a:picLocks noChangeAspect="1" noChangeArrowheads="1"/>
          </p:cNvPicPr>
          <p:nvPr/>
        </p:nvPicPr>
        <p:blipFill>
          <a:blip r:embed="rId3"/>
          <a:srcRect l="12790" t="70100" r="7475" b="26317"/>
          <a:stretch>
            <a:fillRect/>
          </a:stretch>
        </p:blipFill>
        <p:spPr bwMode="auto">
          <a:xfrm rot="16200000">
            <a:off x="6056245" y="3011556"/>
            <a:ext cx="4956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 стрелкой 10"/>
          <p:cNvCxnSpPr>
            <a:cxnSpLocks noChangeShapeType="1"/>
          </p:cNvCxnSpPr>
          <p:nvPr/>
        </p:nvCxnSpPr>
        <p:spPr bwMode="auto">
          <a:xfrm>
            <a:off x="7086600" y="3733800"/>
            <a:ext cx="1295400" cy="1588"/>
          </a:xfrm>
          <a:prstGeom prst="straightConnector1">
            <a:avLst/>
          </a:prstGeom>
          <a:noFill/>
          <a:ln w="57150" algn="ctr">
            <a:solidFill>
              <a:srgbClr val="F6200A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2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algn="ctr"/>
            <a:r>
              <a:rPr lang="ru-RU" smtClean="0"/>
              <a:t>Дифракция света</a:t>
            </a:r>
          </a:p>
        </p:txBody>
      </p:sp>
      <p:pic>
        <p:nvPicPr>
          <p:cNvPr id="45059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5800" y="1905000"/>
            <a:ext cx="3429000" cy="2536825"/>
          </a:xfrm>
          <a:noFill/>
        </p:spPr>
      </p:pic>
      <p:pic>
        <p:nvPicPr>
          <p:cNvPr id="45060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543550" y="2017713"/>
            <a:ext cx="2247900" cy="1695450"/>
          </a:xfrm>
          <a:noFill/>
        </p:spPr>
      </p:pic>
      <p:sp>
        <p:nvSpPr>
          <p:cNvPr id="45061" name="Содержимое 5"/>
          <p:cNvSpPr>
            <a:spLocks noGrp="1"/>
          </p:cNvSpPr>
          <p:nvPr>
            <p:ph sz="quarter" idx="3"/>
          </p:nvPr>
        </p:nvSpPr>
        <p:spPr>
          <a:xfrm>
            <a:off x="457200" y="4783138"/>
            <a:ext cx="4038600" cy="2074862"/>
          </a:xfrm>
        </p:spPr>
        <p:txBody>
          <a:bodyPr/>
          <a:lstStyle/>
          <a:p>
            <a:r>
              <a:rPr lang="ru-RU" sz="2000" smtClean="0"/>
              <a:t>Дифракционная картина при падении света: </a:t>
            </a:r>
          </a:p>
          <a:p>
            <a:r>
              <a:rPr lang="ru-RU" sz="2000" smtClean="0"/>
              <a:t>а — на круглый экран; </a:t>
            </a:r>
          </a:p>
          <a:p>
            <a:r>
              <a:rPr lang="ru-RU" sz="2000" smtClean="0"/>
              <a:t>б — на круглое отверстие.</a:t>
            </a:r>
          </a:p>
          <a:p>
            <a:endParaRPr lang="ru-RU" smtClean="0"/>
          </a:p>
        </p:txBody>
      </p:sp>
      <p:sp>
        <p:nvSpPr>
          <p:cNvPr id="45062" name="Содержимое 6"/>
          <p:cNvSpPr>
            <a:spLocks noGrp="1"/>
          </p:cNvSpPr>
          <p:nvPr>
            <p:ph sz="quarter" idx="4"/>
          </p:nvPr>
        </p:nvSpPr>
        <p:spPr>
          <a:xfrm>
            <a:off x="4724400" y="4783138"/>
            <a:ext cx="4038600" cy="2074862"/>
          </a:xfrm>
        </p:spPr>
        <p:txBody>
          <a:bodyPr/>
          <a:lstStyle/>
          <a:p>
            <a:r>
              <a:rPr lang="ru-RU" sz="2000" smtClean="0"/>
              <a:t>Дифракционная картина  от тонкой проволочки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Дифракционная решётка</a:t>
            </a:r>
          </a:p>
        </p:txBody>
      </p:sp>
      <p:pic>
        <p:nvPicPr>
          <p:cNvPr id="4608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495800" y="2286000"/>
            <a:ext cx="3581400" cy="2868613"/>
          </a:xfrm>
        </p:spPr>
      </p:pic>
      <p:pic>
        <p:nvPicPr>
          <p:cNvPr id="4608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33400" y="3733800"/>
            <a:ext cx="3810000" cy="2047875"/>
          </a:xfrm>
          <a:noFill/>
        </p:spPr>
      </p:pic>
      <p:sp>
        <p:nvSpPr>
          <p:cNvPr id="46085" name="Text Box 4">
            <a:hlinkClick r:id="rId4" action="ppaction://hlinkfile"/>
          </p:cNvPr>
          <p:cNvSpPr txBox="1">
            <a:spLocks noChangeArrowheads="1"/>
          </p:cNvSpPr>
          <p:nvPr/>
        </p:nvSpPr>
        <p:spPr bwMode="auto">
          <a:xfrm>
            <a:off x="8153400" y="533400"/>
            <a:ext cx="762000" cy="92333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/>
              <a:t>Г.с.</a:t>
            </a:r>
            <a:r>
              <a:rPr lang="en-US" dirty="0" smtClean="0">
                <a:hlinkClick r:id="rId4" action="ppaction://hlinkfile"/>
              </a:rPr>
              <a:t>9_113.swf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Решите задачи: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Times New Roman" pitchFamily="18" charset="0"/>
              <a:buAutoNum type="arabicPeriod"/>
            </a:pPr>
            <a:r>
              <a:rPr lang="ru-RU" sz="2400" smtClean="0"/>
              <a:t>Определите длину волны красного света, если первая красная полоса находится на расстоянии ……..см от щели. Расстояние от решётки до экрана ……см.</a:t>
            </a:r>
          </a:p>
          <a:p>
            <a:pPr>
              <a:buFont typeface="Times New Roman" pitchFamily="18" charset="0"/>
              <a:buAutoNum type="arabicPeriod"/>
            </a:pPr>
            <a:r>
              <a:rPr lang="ru-RU" sz="2400" smtClean="0"/>
              <a:t>Определить угол отклонения лучей зеленого света (</a:t>
            </a:r>
            <a:r>
              <a:rPr lang="el-GR" sz="2400" smtClean="0"/>
              <a:t>λ</a:t>
            </a:r>
            <a:r>
              <a:rPr lang="ru-RU" sz="2400" smtClean="0"/>
              <a:t> = 0,55 мкм) в спектре первого порядка, полученном с помощью дифракционной решетки, период которой равен 0,02 мм. </a:t>
            </a:r>
          </a:p>
          <a:p>
            <a:pPr>
              <a:buFont typeface="Times New Roman" pitchFamily="18" charset="0"/>
              <a:buAutoNum type="arabicPeriod"/>
            </a:pPr>
            <a:r>
              <a:rPr lang="ru-RU" sz="2400" smtClean="0"/>
              <a:t>Дифракционная решетка содержит 120 штрихов на 1 мм. Найти длину волны монохроматического света, падающего на решетку, если угол между двумя спектрами первого порядка равен 8°.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762000"/>
            <a:ext cx="4800600" cy="914400"/>
          </a:xfrm>
        </p:spPr>
        <p:txBody>
          <a:bodyPr/>
          <a:lstStyle/>
          <a:p>
            <a:pPr eaLnBrk="1" hangingPunct="1"/>
            <a:r>
              <a:rPr lang="ru-RU" sz="3600" dirty="0" smtClean="0">
                <a:solidFill>
                  <a:schemeClr val="bg1">
                    <a:lumMod val="50000"/>
                  </a:schemeClr>
                </a:solidFill>
              </a:rPr>
              <a:t>Установите соответствие: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0" y="1676400"/>
            <a:ext cx="4953000" cy="430212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dirty="0" smtClean="0"/>
              <a:t>Дифракцией называется явление…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dirty="0" smtClean="0"/>
              <a:t>Дифракция наблюдается если…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dirty="0" smtClean="0"/>
              <a:t> Интерференцией называется явление…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dirty="0" smtClean="0"/>
              <a:t>Интерференция наблюдается если…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dirty="0" smtClean="0"/>
              <a:t>Дисперсией называется явление…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endParaRPr lang="ru-RU" dirty="0" smtClean="0"/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4953000" y="1828800"/>
            <a:ext cx="3810000" cy="685800"/>
          </a:xfrm>
          <a:prstGeom prst="rect">
            <a:avLst/>
          </a:prstGeom>
          <a:solidFill>
            <a:srgbClr val="EFE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600">
                <a:solidFill>
                  <a:schemeClr val="bg1">
                    <a:lumMod val="50000"/>
                  </a:schemeClr>
                </a:solidFill>
              </a:rPr>
              <a:t>2) Наложение двух или </a:t>
            </a:r>
          </a:p>
          <a:p>
            <a:r>
              <a:rPr lang="ru-RU" sz="1600">
                <a:solidFill>
                  <a:schemeClr val="bg1">
                    <a:lumMod val="50000"/>
                  </a:schemeClr>
                </a:solidFill>
              </a:rPr>
              <a:t>нескольких волн друг на друга</a:t>
            </a: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4953000" y="2667000"/>
            <a:ext cx="3810000" cy="990600"/>
          </a:xfrm>
          <a:prstGeom prst="rect">
            <a:avLst/>
          </a:prstGeom>
          <a:solidFill>
            <a:srgbClr val="EFE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600">
                <a:solidFill>
                  <a:schemeClr val="bg1">
                    <a:lumMod val="50000"/>
                  </a:schemeClr>
                </a:solidFill>
              </a:rPr>
              <a:t>3) Отклонения волн от</a:t>
            </a:r>
          </a:p>
          <a:p>
            <a:r>
              <a:rPr lang="ru-RU" sz="1600">
                <a:solidFill>
                  <a:schemeClr val="bg1">
                    <a:lumMod val="50000"/>
                  </a:schemeClr>
                </a:solidFill>
              </a:rPr>
              <a:t> прямолинейного распространения,</a:t>
            </a:r>
          </a:p>
          <a:p>
            <a:r>
              <a:rPr lang="ru-RU" sz="1600">
                <a:solidFill>
                  <a:schemeClr val="bg1">
                    <a:lumMod val="50000"/>
                  </a:schemeClr>
                </a:solidFill>
              </a:rPr>
              <a:t> огибания препятствий</a:t>
            </a: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4953000" y="3886200"/>
            <a:ext cx="3810000" cy="1066800"/>
          </a:xfrm>
          <a:prstGeom prst="rect">
            <a:avLst/>
          </a:prstGeom>
          <a:solidFill>
            <a:srgbClr val="EFE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600">
                <a:solidFill>
                  <a:schemeClr val="bg1">
                    <a:lumMod val="50000"/>
                  </a:schemeClr>
                </a:solidFill>
              </a:rPr>
              <a:t>4) Размер препятствия значительно</a:t>
            </a:r>
          </a:p>
          <a:p>
            <a:r>
              <a:rPr lang="ru-RU" sz="1600">
                <a:solidFill>
                  <a:schemeClr val="bg1">
                    <a:lumMod val="50000"/>
                  </a:schemeClr>
                </a:solidFill>
              </a:rPr>
              <a:t> меньше длины волны</a:t>
            </a:r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4953000" y="5105400"/>
            <a:ext cx="3733800" cy="609600"/>
          </a:xfrm>
          <a:prstGeom prst="rect">
            <a:avLst/>
          </a:prstGeom>
          <a:solidFill>
            <a:srgbClr val="EFE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600">
                <a:solidFill>
                  <a:schemeClr val="bg1">
                    <a:lumMod val="50000"/>
                  </a:schemeClr>
                </a:solidFill>
              </a:rPr>
              <a:t>5) Волны когерентны</a:t>
            </a:r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4953000" y="6019800"/>
            <a:ext cx="3733800" cy="609600"/>
          </a:xfrm>
          <a:prstGeom prst="rect">
            <a:avLst/>
          </a:prstGeom>
          <a:solidFill>
            <a:srgbClr val="EFE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600">
                <a:solidFill>
                  <a:schemeClr val="bg1">
                    <a:lumMod val="50000"/>
                  </a:schemeClr>
                </a:solidFill>
              </a:rPr>
              <a:t>6) Волны имеют одинаковую </a:t>
            </a:r>
          </a:p>
          <a:p>
            <a:r>
              <a:rPr lang="ru-RU" sz="1600">
                <a:solidFill>
                  <a:schemeClr val="bg1">
                    <a:lumMod val="50000"/>
                  </a:schemeClr>
                </a:solidFill>
              </a:rPr>
              <a:t>длину волны </a:t>
            </a:r>
          </a:p>
        </p:txBody>
      </p:sp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4953000" y="1066800"/>
            <a:ext cx="3886200" cy="685800"/>
          </a:xfrm>
          <a:prstGeom prst="rect">
            <a:avLst/>
          </a:prstGeom>
          <a:solidFill>
            <a:srgbClr val="EFE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>
              <a:buFontTx/>
              <a:buAutoNum type="arabicParenR"/>
            </a:pPr>
            <a:r>
              <a:rPr lang="ru-RU" sz="1600">
                <a:solidFill>
                  <a:schemeClr val="bg1">
                    <a:lumMod val="50000"/>
                  </a:schemeClr>
                </a:solidFill>
              </a:rPr>
              <a:t>Зависимости показателя </a:t>
            </a:r>
          </a:p>
          <a:p>
            <a:pPr marL="342900" indent="-342900"/>
            <a:r>
              <a:rPr lang="ru-RU" sz="1600">
                <a:solidFill>
                  <a:schemeClr val="bg1">
                    <a:lumMod val="50000"/>
                  </a:schemeClr>
                </a:solidFill>
              </a:rPr>
              <a:t>преломления света от длины волны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3276600" y="152400"/>
            <a:ext cx="5715000" cy="4572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20000"/>
                    <a:lumOff val="80000"/>
                  </a:schemeClr>
                </a:solidFill>
                <a:effectLst/>
                <a:latin typeface="Arial" charset="0"/>
              </a:rPr>
              <a:t>Проверь себя!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4191000" cy="1143000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Установите соответствие:</a:t>
            </a:r>
          </a:p>
        </p:txBody>
      </p:sp>
      <p:sp>
        <p:nvSpPr>
          <p:cNvPr id="59395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381000" y="1828800"/>
            <a:ext cx="4343400" cy="4302125"/>
          </a:xfrm>
        </p:spPr>
        <p:txBody>
          <a:bodyPr>
            <a:normAutofit fontScale="92500"/>
          </a:bodyPr>
          <a:lstStyle/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sz="2400" smtClean="0"/>
              <a:t>Радужная окраска мыльных пузырей является проявлением…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sz="2400" smtClean="0"/>
              <a:t>Поверхности плёнки делят световую волну на…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sz="2400" smtClean="0"/>
              <a:t>Эти волны удовлетворяют условию…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sz="2400" smtClean="0"/>
              <a:t>Это условие обеспечивается тем, что обе волны являются частями…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sz="2400" smtClean="0"/>
              <a:t>Разделение волны происходит за счёт явлений…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endParaRPr lang="ru-RU" sz="2400" smtClean="0"/>
          </a:p>
        </p:txBody>
      </p:sp>
      <p:sp>
        <p:nvSpPr>
          <p:cNvPr id="49156" name="Rectangle 7"/>
          <p:cNvSpPr>
            <a:spLocks noChangeArrowheads="1"/>
          </p:cNvSpPr>
          <p:nvPr/>
        </p:nvSpPr>
        <p:spPr bwMode="auto">
          <a:xfrm>
            <a:off x="4876800" y="1524000"/>
            <a:ext cx="3200400" cy="685800"/>
          </a:xfrm>
          <a:prstGeom prst="rect">
            <a:avLst/>
          </a:prstGeom>
          <a:solidFill>
            <a:srgbClr val="EFE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chemeClr val="bg1">
                    <a:lumMod val="50000"/>
                  </a:schemeClr>
                </a:solidFill>
              </a:rPr>
              <a:t>А. Когерентности</a:t>
            </a:r>
          </a:p>
        </p:txBody>
      </p:sp>
      <p:sp>
        <p:nvSpPr>
          <p:cNvPr id="49157" name="Rectangle 8"/>
          <p:cNvSpPr>
            <a:spLocks noChangeArrowheads="1"/>
          </p:cNvSpPr>
          <p:nvPr/>
        </p:nvSpPr>
        <p:spPr bwMode="auto">
          <a:xfrm>
            <a:off x="4876800" y="2286000"/>
            <a:ext cx="3200400" cy="685800"/>
          </a:xfrm>
          <a:prstGeom prst="rect">
            <a:avLst/>
          </a:prstGeom>
          <a:solidFill>
            <a:srgbClr val="EFE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chemeClr val="bg1">
                    <a:lumMod val="50000"/>
                  </a:schemeClr>
                </a:solidFill>
              </a:rPr>
              <a:t>Б.  Одного светового пучка</a:t>
            </a:r>
          </a:p>
        </p:txBody>
      </p:sp>
      <p:sp>
        <p:nvSpPr>
          <p:cNvPr id="49158" name="Rectangle 9"/>
          <p:cNvSpPr>
            <a:spLocks noChangeArrowheads="1"/>
          </p:cNvSpPr>
          <p:nvPr/>
        </p:nvSpPr>
        <p:spPr bwMode="auto">
          <a:xfrm>
            <a:off x="4876800" y="3048000"/>
            <a:ext cx="4267200" cy="685800"/>
          </a:xfrm>
          <a:prstGeom prst="rect">
            <a:avLst/>
          </a:prstGeom>
          <a:solidFill>
            <a:srgbClr val="EFE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chemeClr val="bg1">
                    <a:lumMod val="50000"/>
                  </a:schemeClr>
                </a:solidFill>
              </a:rPr>
              <a:t>В. Интерференции в тонких плёнках</a:t>
            </a:r>
          </a:p>
        </p:txBody>
      </p:sp>
      <p:sp>
        <p:nvSpPr>
          <p:cNvPr id="49159" name="Rectangle 10"/>
          <p:cNvSpPr>
            <a:spLocks noChangeArrowheads="1"/>
          </p:cNvSpPr>
          <p:nvPr/>
        </p:nvSpPr>
        <p:spPr bwMode="auto">
          <a:xfrm>
            <a:off x="4876800" y="3810000"/>
            <a:ext cx="3200400" cy="685800"/>
          </a:xfrm>
          <a:prstGeom prst="rect">
            <a:avLst/>
          </a:prstGeom>
          <a:solidFill>
            <a:srgbClr val="EFE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chemeClr val="bg1">
                    <a:lumMod val="50000"/>
                  </a:schemeClr>
                </a:solidFill>
              </a:rPr>
              <a:t>Г. Две волны</a:t>
            </a:r>
          </a:p>
        </p:txBody>
      </p:sp>
      <p:sp>
        <p:nvSpPr>
          <p:cNvPr id="49160" name="Rectangle 11"/>
          <p:cNvSpPr>
            <a:spLocks noChangeArrowheads="1"/>
          </p:cNvSpPr>
          <p:nvPr/>
        </p:nvSpPr>
        <p:spPr bwMode="auto">
          <a:xfrm>
            <a:off x="4876800" y="4572000"/>
            <a:ext cx="3429000" cy="685800"/>
          </a:xfrm>
          <a:prstGeom prst="rect">
            <a:avLst/>
          </a:prstGeom>
          <a:solidFill>
            <a:srgbClr val="EFE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chemeClr val="bg1">
                    <a:lumMod val="50000"/>
                  </a:schemeClr>
                </a:solidFill>
              </a:rPr>
              <a:t>Д. Отражения и преломления</a:t>
            </a:r>
          </a:p>
        </p:txBody>
      </p:sp>
      <p:sp>
        <p:nvSpPr>
          <p:cNvPr id="49161" name="Rectangle 12"/>
          <p:cNvSpPr>
            <a:spLocks noChangeArrowheads="1"/>
          </p:cNvSpPr>
          <p:nvPr/>
        </p:nvSpPr>
        <p:spPr bwMode="auto">
          <a:xfrm>
            <a:off x="4876800" y="5334000"/>
            <a:ext cx="3200400" cy="685800"/>
          </a:xfrm>
          <a:prstGeom prst="rect">
            <a:avLst/>
          </a:prstGeom>
          <a:solidFill>
            <a:srgbClr val="EFE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chemeClr val="bg1">
                    <a:lumMod val="50000"/>
                  </a:schemeClr>
                </a:solidFill>
              </a:rPr>
              <a:t>Е. Когерентной волны</a:t>
            </a:r>
          </a:p>
        </p:txBody>
      </p:sp>
      <p:sp>
        <p:nvSpPr>
          <p:cNvPr id="49162" name="Rectangle 13"/>
          <p:cNvSpPr>
            <a:spLocks noChangeArrowheads="1"/>
          </p:cNvSpPr>
          <p:nvPr/>
        </p:nvSpPr>
        <p:spPr bwMode="auto">
          <a:xfrm>
            <a:off x="4876800" y="6172200"/>
            <a:ext cx="3200400" cy="685800"/>
          </a:xfrm>
          <a:prstGeom prst="rect">
            <a:avLst/>
          </a:prstGeom>
          <a:solidFill>
            <a:srgbClr val="EFE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chemeClr val="bg1">
                    <a:lumMod val="50000"/>
                  </a:schemeClr>
                </a:solidFill>
              </a:rPr>
              <a:t>Ж. Четыре волны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3276600" y="152400"/>
            <a:ext cx="5715000" cy="4572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20000"/>
                    <a:lumOff val="80000"/>
                  </a:schemeClr>
                </a:solidFill>
                <a:effectLst/>
                <a:latin typeface="Arial" charset="0"/>
              </a:rPr>
              <a:t>Проверь себя!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Показатель преломления</a:t>
            </a:r>
            <a:endParaRPr lang="ru-RU" dirty="0"/>
          </a:p>
        </p:txBody>
      </p:sp>
      <p:graphicFrame>
        <p:nvGraphicFramePr>
          <p:cNvPr id="6" name="Group 48"/>
          <p:cNvGraphicFramePr>
            <a:graphicFrameLocks/>
          </p:cNvGraphicFramePr>
          <p:nvPr/>
        </p:nvGraphicFramePr>
        <p:xfrm>
          <a:off x="1828800" y="2209800"/>
          <a:ext cx="4267200" cy="3535680"/>
        </p:xfrm>
        <a:graphic>
          <a:graphicData uri="http://schemas.openxmlformats.org/drawingml/2006/table">
            <a:tbl>
              <a:tblPr/>
              <a:tblGrid>
                <a:gridCol w="2362200"/>
                <a:gridCol w="1905000"/>
              </a:tblGrid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алмаз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2,4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вода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воздух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сероуглерод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1,63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спирт этиловый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1,36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стекло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</a:rPr>
                        <a:t>1,6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</a:tr>
            </a:tbl>
          </a:graphicData>
        </a:graphic>
      </p:graphicFrame>
      <p:sp>
        <p:nvSpPr>
          <p:cNvPr id="7" name="Стрелка вверх 6">
            <a:hlinkClick r:id="rId2" action="ppaction://hlinksldjump"/>
          </p:cNvPr>
          <p:cNvSpPr/>
          <p:nvPr/>
        </p:nvSpPr>
        <p:spPr bwMode="auto">
          <a:xfrm>
            <a:off x="6400800" y="5410200"/>
            <a:ext cx="1066800" cy="990600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ChangeArrowheads="1"/>
          </p:cNvSpPr>
          <p:nvPr/>
        </p:nvSpPr>
        <p:spPr bwMode="auto">
          <a:xfrm>
            <a:off x="533400" y="609600"/>
            <a:ext cx="80152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900">
                <a:solidFill>
                  <a:schemeClr val="tx2"/>
                </a:solidFill>
                <a:latin typeface="Arial Black" pitchFamily="34" charset="0"/>
              </a:rPr>
              <a:t>Хронология изобретений (оптика)</a:t>
            </a:r>
          </a:p>
        </p:txBody>
      </p:sp>
      <p:sp>
        <p:nvSpPr>
          <p:cNvPr id="52227" name="Rectangle 5"/>
          <p:cNvSpPr>
            <a:spLocks noChangeArrowheads="1"/>
          </p:cNvSpPr>
          <p:nvPr/>
        </p:nvSpPr>
        <p:spPr bwMode="auto">
          <a:xfrm>
            <a:off x="609600" y="20574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</a:pPr>
            <a:r>
              <a:rPr lang="ru-RU" sz="2200" dirty="0">
                <a:solidFill>
                  <a:srgbClr val="FFFF00"/>
                </a:solidFill>
              </a:rPr>
              <a:t>250 до н.э. Вогнутое солнечное зеркало </a:t>
            </a:r>
            <a:r>
              <a:rPr lang="ru-RU" sz="2200" dirty="0"/>
              <a:t>изобрёл Архимед</a:t>
            </a:r>
            <a:endParaRPr lang="en-US" sz="2200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</a:pPr>
            <a:r>
              <a:rPr lang="ru-RU" sz="2200" dirty="0">
                <a:solidFill>
                  <a:srgbClr val="FFFF00"/>
                </a:solidFill>
              </a:rPr>
              <a:t>1316 Очки </a:t>
            </a:r>
            <a:r>
              <a:rPr lang="ru-RU" sz="2200" dirty="0"/>
              <a:t>для пожилых людей, которые стали плохо видеть. Близорукие люди получили очки в 1450г.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</a:pPr>
            <a:r>
              <a:rPr lang="ru-RU" sz="2200" dirty="0">
                <a:solidFill>
                  <a:srgbClr val="FFFF00"/>
                </a:solidFill>
              </a:rPr>
              <a:t>1450 Зеркало </a:t>
            </a:r>
            <a:r>
              <a:rPr lang="ru-RU" sz="2200" dirty="0"/>
              <a:t>из стекла с оловянной амальгамой.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</a:pPr>
            <a:r>
              <a:rPr lang="ru-RU" sz="2200" dirty="0">
                <a:solidFill>
                  <a:srgbClr val="FFFF00"/>
                </a:solidFill>
              </a:rPr>
              <a:t>1608 Телескоп </a:t>
            </a:r>
            <a:r>
              <a:rPr lang="ru-RU" sz="2200" dirty="0"/>
              <a:t>изобретён Галилео Галилеем.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</a:pPr>
            <a:r>
              <a:rPr lang="ru-RU" sz="2200" dirty="0">
                <a:solidFill>
                  <a:srgbClr val="FFFF00"/>
                </a:solidFill>
              </a:rPr>
              <a:t>1610 Микроскоп </a:t>
            </a:r>
            <a:r>
              <a:rPr lang="ru-RU" sz="2200" dirty="0"/>
              <a:t>изобрёл голландец </a:t>
            </a:r>
            <a:r>
              <a:rPr lang="ru-RU" sz="2200" dirty="0" err="1"/>
              <a:t>Корнелиус</a:t>
            </a:r>
            <a:r>
              <a:rPr lang="ru-RU" sz="2200" dirty="0"/>
              <a:t> Ван </a:t>
            </a:r>
            <a:r>
              <a:rPr lang="ru-RU" sz="2200" dirty="0" err="1"/>
              <a:t>Дреббел</a:t>
            </a:r>
            <a:r>
              <a:rPr lang="ru-RU" sz="2200" dirty="0"/>
              <a:t>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</a:pPr>
            <a:r>
              <a:rPr lang="ru-RU" sz="2200" dirty="0">
                <a:solidFill>
                  <a:srgbClr val="FFFF00"/>
                </a:solidFill>
              </a:rPr>
              <a:t>1891 Перископ </a:t>
            </a:r>
            <a:r>
              <a:rPr lang="ru-RU" sz="2200" dirty="0"/>
              <a:t>Жана Рея и </a:t>
            </a:r>
            <a:r>
              <a:rPr lang="ru-RU" sz="2200" dirty="0" err="1"/>
              <a:t>Жюля</a:t>
            </a:r>
            <a:r>
              <a:rPr lang="ru-RU" sz="2200" dirty="0"/>
              <a:t> </a:t>
            </a:r>
            <a:r>
              <a:rPr lang="ru-RU" sz="2200" dirty="0" err="1"/>
              <a:t>Карпентьера</a:t>
            </a:r>
            <a:r>
              <a:rPr lang="ru-RU" sz="2200" dirty="0"/>
              <a:t>  позволил подводным лодкам погрузиться на целый уровень.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Свет- это электромагнитная волна с длиной от              до            м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ph sz="quarter" idx="1"/>
          </p:nvPr>
        </p:nvGraphicFramePr>
        <p:xfrm>
          <a:off x="2743200" y="990600"/>
          <a:ext cx="1320800" cy="622300"/>
        </p:xfrm>
        <a:graphic>
          <a:graphicData uri="http://schemas.openxmlformats.org/presentationml/2006/ole">
            <p:oleObj spid="_x0000_s1026" name="Формула" r:id="rId3" imgW="431640" imgH="203040" progId="Equation.3">
              <p:embed/>
            </p:oleObj>
          </a:graphicData>
        </a:graphic>
      </p:graphicFrame>
      <p:graphicFrame>
        <p:nvGraphicFramePr>
          <p:cNvPr id="1027" name="Object 6"/>
          <p:cNvGraphicFramePr>
            <a:graphicFrameLocks noChangeAspect="1"/>
          </p:cNvGraphicFramePr>
          <p:nvPr>
            <p:ph sz="quarter" idx="2"/>
          </p:nvPr>
        </p:nvGraphicFramePr>
        <p:xfrm>
          <a:off x="4648200" y="990600"/>
          <a:ext cx="1397000" cy="657225"/>
        </p:xfrm>
        <a:graphic>
          <a:graphicData uri="http://schemas.openxmlformats.org/presentationml/2006/ole">
            <p:oleObj spid="_x0000_s1027" name="Формула" r:id="rId4" imgW="431640" imgH="203040" progId="Equation.3">
              <p:embed/>
            </p:oleObj>
          </a:graphicData>
        </a:graphic>
      </p:graphicFrame>
      <p:graphicFrame>
        <p:nvGraphicFramePr>
          <p:cNvPr id="181269" name="Object 21"/>
          <p:cNvGraphicFramePr>
            <a:graphicFrameLocks noChangeAspect="1"/>
          </p:cNvGraphicFramePr>
          <p:nvPr>
            <p:ph sz="quarter" idx="3"/>
          </p:nvPr>
        </p:nvGraphicFramePr>
        <p:xfrm>
          <a:off x="7620000" y="4724400"/>
          <a:ext cx="1166813" cy="549275"/>
        </p:xfrm>
        <a:graphic>
          <a:graphicData uri="http://schemas.openxmlformats.org/presentationml/2006/ole">
            <p:oleObj spid="_x0000_s1028" name="Формула" r:id="rId5" imgW="431640" imgH="203040" progId="Equation.3">
              <p:embed/>
            </p:oleObj>
          </a:graphicData>
        </a:graphic>
      </p:graphicFrame>
      <p:graphicFrame>
        <p:nvGraphicFramePr>
          <p:cNvPr id="181271" name="Object 23"/>
          <p:cNvGraphicFramePr>
            <a:graphicFrameLocks noChangeAspect="1"/>
          </p:cNvGraphicFramePr>
          <p:nvPr>
            <p:ph sz="quarter" idx="4"/>
          </p:nvPr>
        </p:nvGraphicFramePr>
        <p:xfrm>
          <a:off x="304800" y="4800600"/>
          <a:ext cx="1244600" cy="585788"/>
        </p:xfrm>
        <a:graphic>
          <a:graphicData uri="http://schemas.openxmlformats.org/presentationml/2006/ole">
            <p:oleObj spid="_x0000_s1029" name="Формула" r:id="rId6" imgW="431640" imgH="203040" progId="Equation.3">
              <p:embed/>
            </p:oleObj>
          </a:graphicData>
        </a:graphic>
      </p:graphicFrame>
      <p:sp>
        <p:nvSpPr>
          <p:cNvPr id="181256" name="Rectangle 8"/>
          <p:cNvSpPr>
            <a:spLocks noChangeArrowheads="1"/>
          </p:cNvSpPr>
          <p:nvPr/>
        </p:nvSpPr>
        <p:spPr bwMode="auto">
          <a:xfrm>
            <a:off x="381000" y="2514600"/>
            <a:ext cx="8001000" cy="1905000"/>
          </a:xfrm>
          <a:prstGeom prst="rect">
            <a:avLst/>
          </a:prstGeo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81257" name="Line 9"/>
          <p:cNvSpPr>
            <a:spLocks noChangeShapeType="1"/>
          </p:cNvSpPr>
          <p:nvPr/>
        </p:nvSpPr>
        <p:spPr bwMode="auto">
          <a:xfrm>
            <a:off x="0" y="4724400"/>
            <a:ext cx="8839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1258" name="Line 10"/>
          <p:cNvSpPr>
            <a:spLocks noChangeShapeType="1"/>
          </p:cNvSpPr>
          <p:nvPr/>
        </p:nvSpPr>
        <p:spPr bwMode="auto">
          <a:xfrm>
            <a:off x="457200" y="4572000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1264" name="Line 16"/>
          <p:cNvSpPr>
            <a:spLocks noChangeShapeType="1"/>
          </p:cNvSpPr>
          <p:nvPr/>
        </p:nvSpPr>
        <p:spPr bwMode="auto">
          <a:xfrm>
            <a:off x="8305800" y="4572000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81273" name="Object 25"/>
          <p:cNvGraphicFramePr>
            <a:graphicFrameLocks noChangeAspect="1"/>
          </p:cNvGraphicFramePr>
          <p:nvPr/>
        </p:nvGraphicFramePr>
        <p:xfrm>
          <a:off x="3886200" y="4759325"/>
          <a:ext cx="1143000" cy="536575"/>
        </p:xfrm>
        <a:graphic>
          <a:graphicData uri="http://schemas.openxmlformats.org/presentationml/2006/ole">
            <p:oleObj spid="_x0000_s1030" name="Формула" r:id="rId7" imgW="431640" imgH="203040" progId="Equation.3">
              <p:embed/>
            </p:oleObj>
          </a:graphicData>
        </a:graphic>
      </p:graphicFrame>
      <p:sp>
        <p:nvSpPr>
          <p:cNvPr id="181275" name="Line 27"/>
          <p:cNvSpPr>
            <a:spLocks noChangeShapeType="1"/>
          </p:cNvSpPr>
          <p:nvPr/>
        </p:nvSpPr>
        <p:spPr bwMode="auto">
          <a:xfrm>
            <a:off x="4267200" y="4572000"/>
            <a:ext cx="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1277" name="Text Box 29"/>
          <p:cNvSpPr txBox="1">
            <a:spLocks noChangeArrowheads="1"/>
          </p:cNvSpPr>
          <p:nvPr/>
        </p:nvSpPr>
        <p:spPr bwMode="auto">
          <a:xfrm>
            <a:off x="8534400" y="4038600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800">
                <a:latin typeface="Times New Roman" pitchFamily="18" charset="0"/>
                <a:cs typeface="Arial" charset="0"/>
              </a:rPr>
              <a:t>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8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18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8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18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8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18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18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18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6" grpId="0" animBg="1"/>
      <p:bldP spid="181257" grpId="0" animBg="1"/>
      <p:bldP spid="181258" grpId="0" animBg="1"/>
      <p:bldP spid="181264" grpId="0" animBg="1"/>
      <p:bldP spid="181275" grpId="0" animBg="1"/>
      <p:bldP spid="1812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 eaLnBrk="1" hangingPunct="1"/>
            <a:r>
              <a:rPr lang="ru-RU" smtClean="0"/>
              <a:t>Поляризация света</a:t>
            </a:r>
          </a:p>
        </p:txBody>
      </p:sp>
      <p:pic>
        <p:nvPicPr>
          <p:cNvPr id="244741" name="Picture 5" descr="EM-wave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362200" y="1905000"/>
            <a:ext cx="3048000" cy="2286000"/>
          </a:xfrm>
          <a:noFill/>
        </p:spPr>
      </p:pic>
      <p:sp>
        <p:nvSpPr>
          <p:cNvPr id="244742" name="Rectangle 6"/>
          <p:cNvSpPr>
            <a:spLocks noChangeArrowheads="1"/>
          </p:cNvSpPr>
          <p:nvPr/>
        </p:nvSpPr>
        <p:spPr bwMode="auto">
          <a:xfrm>
            <a:off x="0" y="44958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1" hangingPunct="1"/>
            <a:r>
              <a:rPr lang="ru-RU" sz="4000" b="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</a:rPr>
              <a:t>Свет- это </a:t>
            </a:r>
            <a:r>
              <a:rPr lang="ru-RU" sz="4000" b="0" dirty="0">
                <a:solidFill>
                  <a:srgbClr val="FFFF00"/>
                </a:solidFill>
                <a:latin typeface="Times New Roman" pitchFamily="18" charset="0"/>
              </a:rPr>
              <a:t>поперечная</a:t>
            </a:r>
            <a:r>
              <a:rPr lang="ru-RU" sz="4000" b="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</a:rPr>
              <a:t> электромагнитная волна с длиной от              до            м</a:t>
            </a:r>
          </a:p>
        </p:txBody>
      </p:sp>
      <p:graphicFrame>
        <p:nvGraphicFramePr>
          <p:cNvPr id="244743" name="Object 7"/>
          <p:cNvGraphicFramePr>
            <a:graphicFrameLocks noChangeAspect="1"/>
          </p:cNvGraphicFramePr>
          <p:nvPr/>
        </p:nvGraphicFramePr>
        <p:xfrm>
          <a:off x="4191000" y="4953000"/>
          <a:ext cx="1320800" cy="622300"/>
        </p:xfrm>
        <a:graphic>
          <a:graphicData uri="http://schemas.openxmlformats.org/presentationml/2006/ole">
            <p:oleObj spid="_x0000_s2050" name="Формула" r:id="rId4" imgW="431640" imgH="203040" progId="Equation.3">
              <p:embed/>
            </p:oleObj>
          </a:graphicData>
        </a:graphic>
      </p:graphicFrame>
      <p:graphicFrame>
        <p:nvGraphicFramePr>
          <p:cNvPr id="244744" name="Object 8"/>
          <p:cNvGraphicFramePr>
            <a:graphicFrameLocks noChangeAspect="1"/>
          </p:cNvGraphicFramePr>
          <p:nvPr/>
        </p:nvGraphicFramePr>
        <p:xfrm>
          <a:off x="6400800" y="4953000"/>
          <a:ext cx="1397000" cy="657225"/>
        </p:xfrm>
        <a:graphic>
          <a:graphicData uri="http://schemas.openxmlformats.org/presentationml/2006/ole">
            <p:oleObj spid="_x0000_s2051" name="Формула" r:id="rId5" imgW="43164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4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4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4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244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1000125"/>
            <a:ext cx="3643313" cy="714375"/>
          </a:xfrm>
          <a:solidFill>
            <a:schemeClr val="bg1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5400" dirty="0" smtClean="0"/>
              <a:t>свет</a:t>
            </a:r>
            <a:endParaRPr lang="ru-RU" sz="5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2555875"/>
            <a:ext cx="4467225" cy="4302125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dirty="0" smtClean="0"/>
              <a:t>      </a:t>
            </a:r>
            <a:r>
              <a:rPr lang="ru-RU" b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Естественный</a:t>
            </a:r>
          </a:p>
          <a:p>
            <a:pPr>
              <a:defRPr/>
            </a:pPr>
            <a:r>
              <a:rPr lang="ru-RU" sz="2000" dirty="0" smtClean="0"/>
              <a:t>Солнце</a:t>
            </a:r>
          </a:p>
          <a:p>
            <a:pPr>
              <a:defRPr/>
            </a:pPr>
            <a:r>
              <a:rPr lang="ru-RU" sz="2000" dirty="0" smtClean="0"/>
              <a:t>Лампа накаливания</a:t>
            </a:r>
          </a:p>
          <a:p>
            <a:pPr>
              <a:defRPr/>
            </a:pPr>
            <a:r>
              <a:rPr lang="ru-RU" sz="2000" dirty="0" smtClean="0"/>
              <a:t>Люминесцентная лампа</a:t>
            </a:r>
            <a:endParaRPr lang="ru-RU" sz="20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72000" y="2555875"/>
            <a:ext cx="4572000" cy="4302125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Линейно-поляризованный</a:t>
            </a:r>
          </a:p>
          <a:p>
            <a:pPr>
              <a:defRPr/>
            </a:pPr>
            <a:r>
              <a:rPr lang="ru-RU" sz="2000" dirty="0" smtClean="0"/>
              <a:t>Прошедший через </a:t>
            </a:r>
            <a:r>
              <a:rPr lang="ru-RU" sz="2000" b="1" dirty="0" smtClean="0"/>
              <a:t>поляроид</a:t>
            </a:r>
          </a:p>
          <a:p>
            <a:pPr>
              <a:defRPr/>
            </a:pPr>
            <a:r>
              <a:rPr lang="ru-RU" sz="2000" dirty="0" smtClean="0"/>
              <a:t>Излучённый Ж.К.- монитором</a:t>
            </a:r>
          </a:p>
          <a:p>
            <a:pPr>
              <a:defRPr/>
            </a:pPr>
            <a:r>
              <a:rPr lang="ru-RU" sz="2000" dirty="0" smtClean="0"/>
              <a:t>Отражённый от воды, стекла</a:t>
            </a:r>
          </a:p>
        </p:txBody>
      </p:sp>
      <p:sp>
        <p:nvSpPr>
          <p:cNvPr id="7" name="Стрелка вниз 6"/>
          <p:cNvSpPr>
            <a:spLocks noChangeArrowheads="1"/>
          </p:cNvSpPr>
          <p:nvPr/>
        </p:nvSpPr>
        <p:spPr bwMode="auto">
          <a:xfrm>
            <a:off x="5929313" y="1785938"/>
            <a:ext cx="857250" cy="64293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8" name="Содержимое 6" descr="SDC1231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" y="4241800"/>
            <a:ext cx="3467100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7" descr="SDC1231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4214813"/>
            <a:ext cx="3429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5" descr="EM-wave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8625"/>
            <a:ext cx="2643188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низ 5"/>
          <p:cNvSpPr>
            <a:spLocks noChangeArrowheads="1"/>
          </p:cNvSpPr>
          <p:nvPr/>
        </p:nvSpPr>
        <p:spPr bwMode="auto">
          <a:xfrm>
            <a:off x="2643188" y="1785938"/>
            <a:ext cx="857250" cy="64293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Группа 40"/>
          <p:cNvGrpSpPr>
            <a:grpSpLocks/>
          </p:cNvGrpSpPr>
          <p:nvPr/>
        </p:nvGrpSpPr>
        <p:grpSpPr bwMode="auto">
          <a:xfrm>
            <a:off x="3000375" y="2500313"/>
            <a:ext cx="1143000" cy="642937"/>
            <a:chOff x="3428992" y="1928802"/>
            <a:chExt cx="1143008" cy="642918"/>
          </a:xfrm>
        </p:grpSpPr>
        <p:grpSp>
          <p:nvGrpSpPr>
            <p:cNvPr id="16401" name="Группа 26"/>
            <p:cNvGrpSpPr>
              <a:grpSpLocks/>
            </p:cNvGrpSpPr>
            <p:nvPr/>
          </p:nvGrpSpPr>
          <p:grpSpPr bwMode="auto">
            <a:xfrm>
              <a:off x="3428992" y="1928802"/>
              <a:ext cx="714380" cy="642918"/>
              <a:chOff x="2928926" y="1928802"/>
              <a:chExt cx="714380" cy="642918"/>
            </a:xfrm>
          </p:grpSpPr>
          <p:cxnSp>
            <p:nvCxnSpPr>
              <p:cNvPr id="16405" name="Прямая со стрелкой 10"/>
              <p:cNvCxnSpPr>
                <a:cxnSpLocks noChangeShapeType="1"/>
              </p:cNvCxnSpPr>
              <p:nvPr/>
            </p:nvCxnSpPr>
            <p:spPr bwMode="auto">
              <a:xfrm>
                <a:off x="3000364" y="2000240"/>
                <a:ext cx="571504" cy="500066"/>
              </a:xfrm>
              <a:prstGeom prst="straightConnector1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cxnSp>
            <p:nvCxnSpPr>
              <p:cNvPr id="16406" name="Прямая со стрелкой 12"/>
              <p:cNvCxnSpPr>
                <a:cxnSpLocks noChangeShapeType="1"/>
              </p:cNvCxnSpPr>
              <p:nvPr/>
            </p:nvCxnSpPr>
            <p:spPr bwMode="auto">
              <a:xfrm flipV="1">
                <a:off x="3000364" y="2000240"/>
                <a:ext cx="571504" cy="500066"/>
              </a:xfrm>
              <a:prstGeom prst="straightConnector1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cxnSp>
            <p:nvCxnSpPr>
              <p:cNvPr id="16407" name="Прямая со стрелкой 14"/>
              <p:cNvCxnSpPr>
                <a:cxnSpLocks noChangeShapeType="1"/>
              </p:cNvCxnSpPr>
              <p:nvPr/>
            </p:nvCxnSpPr>
            <p:spPr bwMode="auto">
              <a:xfrm rot="5400000">
                <a:off x="2965451" y="2249467"/>
                <a:ext cx="642918" cy="1588"/>
              </a:xfrm>
              <a:prstGeom prst="straightConnector1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cxnSp>
            <p:nvCxnSpPr>
              <p:cNvPr id="16408" name="Прямая со стрелкой 16"/>
              <p:cNvCxnSpPr>
                <a:cxnSpLocks noChangeShapeType="1"/>
              </p:cNvCxnSpPr>
              <p:nvPr/>
            </p:nvCxnSpPr>
            <p:spPr bwMode="auto">
              <a:xfrm>
                <a:off x="2928926" y="2214554"/>
                <a:ext cx="714380" cy="1588"/>
              </a:xfrm>
              <a:prstGeom prst="straightConnector1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</p:grpSp>
        <p:grpSp>
          <p:nvGrpSpPr>
            <p:cNvPr id="16402" name="Группа 34"/>
            <p:cNvGrpSpPr>
              <a:grpSpLocks/>
            </p:cNvGrpSpPr>
            <p:nvPr/>
          </p:nvGrpSpPr>
          <p:grpSpPr bwMode="auto">
            <a:xfrm>
              <a:off x="4214810" y="2071678"/>
              <a:ext cx="357190" cy="461665"/>
              <a:chOff x="4214810" y="2071678"/>
              <a:chExt cx="357190" cy="461665"/>
            </a:xfrm>
          </p:grpSpPr>
          <p:sp>
            <p:nvSpPr>
              <p:cNvPr id="16403" name="TextBox 30"/>
              <p:cNvSpPr txBox="1">
                <a:spLocks noChangeArrowheads="1"/>
              </p:cNvSpPr>
              <p:nvPr/>
            </p:nvSpPr>
            <p:spPr bwMode="auto">
              <a:xfrm>
                <a:off x="4214810" y="2071678"/>
                <a:ext cx="35719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2400"/>
                  <a:t>Е</a:t>
                </a:r>
              </a:p>
            </p:txBody>
          </p:sp>
          <p:cxnSp>
            <p:nvCxnSpPr>
              <p:cNvPr id="16404" name="Прямая со стрелкой 32"/>
              <p:cNvCxnSpPr>
                <a:cxnSpLocks noChangeShapeType="1"/>
              </p:cNvCxnSpPr>
              <p:nvPr/>
            </p:nvCxnSpPr>
            <p:spPr bwMode="auto">
              <a:xfrm>
                <a:off x="4286248" y="2143116"/>
                <a:ext cx="285752" cy="1588"/>
              </a:xfrm>
              <a:prstGeom prst="straightConnector1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 type="arrow" w="med" len="med"/>
              </a:ln>
            </p:spPr>
          </p:cxnSp>
        </p:grpSp>
      </p:grpSp>
      <p:grpSp>
        <p:nvGrpSpPr>
          <p:cNvPr id="12" name="Группа 39"/>
          <p:cNvGrpSpPr>
            <a:grpSpLocks/>
          </p:cNvGrpSpPr>
          <p:nvPr/>
        </p:nvGrpSpPr>
        <p:grpSpPr bwMode="auto">
          <a:xfrm>
            <a:off x="8715375" y="3048000"/>
            <a:ext cx="428625" cy="571500"/>
            <a:chOff x="8643966" y="1928802"/>
            <a:chExt cx="428628" cy="571504"/>
          </a:xfrm>
        </p:grpSpPr>
        <p:cxnSp>
          <p:nvCxnSpPr>
            <p:cNvPr id="16397" name="Прямая со стрелкой 28"/>
            <p:cNvCxnSpPr>
              <a:cxnSpLocks noChangeShapeType="1"/>
            </p:cNvCxnSpPr>
            <p:nvPr/>
          </p:nvCxnSpPr>
          <p:spPr bwMode="auto">
            <a:xfrm rot="5400000">
              <a:off x="8359008" y="2213760"/>
              <a:ext cx="571504" cy="158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</p:spPr>
        </p:cxnSp>
        <p:grpSp>
          <p:nvGrpSpPr>
            <p:cNvPr id="16398" name="Группа 36"/>
            <p:cNvGrpSpPr>
              <a:grpSpLocks/>
            </p:cNvGrpSpPr>
            <p:nvPr/>
          </p:nvGrpSpPr>
          <p:grpSpPr bwMode="auto">
            <a:xfrm>
              <a:off x="8643966" y="2000240"/>
              <a:ext cx="428628" cy="461665"/>
              <a:chOff x="4214810" y="2071678"/>
              <a:chExt cx="428628" cy="461665"/>
            </a:xfrm>
          </p:grpSpPr>
          <p:sp>
            <p:nvSpPr>
              <p:cNvPr id="16399" name="TextBox 37"/>
              <p:cNvSpPr txBox="1">
                <a:spLocks noChangeArrowheads="1"/>
              </p:cNvSpPr>
              <p:nvPr/>
            </p:nvSpPr>
            <p:spPr bwMode="auto">
              <a:xfrm>
                <a:off x="4214810" y="2071678"/>
                <a:ext cx="35719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2400"/>
                  <a:t>Е</a:t>
                </a:r>
              </a:p>
            </p:txBody>
          </p:sp>
          <p:cxnSp>
            <p:nvCxnSpPr>
              <p:cNvPr id="16400" name="Прямая со стрелкой 38"/>
              <p:cNvCxnSpPr>
                <a:cxnSpLocks noChangeShapeType="1"/>
              </p:cNvCxnSpPr>
              <p:nvPr/>
            </p:nvCxnSpPr>
            <p:spPr bwMode="auto">
              <a:xfrm>
                <a:off x="4357686" y="2143116"/>
                <a:ext cx="285752" cy="1588"/>
              </a:xfrm>
              <a:prstGeom prst="straightConnector1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 type="arrow" w="med" len="med"/>
              </a:ln>
            </p:spPr>
          </p:cxnSp>
        </p:grpSp>
      </p:grpSp>
      <p:sp>
        <p:nvSpPr>
          <p:cNvPr id="16396" name="Стрелка вниз 23"/>
          <p:cNvSpPr>
            <a:spLocks noChangeArrowheads="1"/>
          </p:cNvSpPr>
          <p:nvPr/>
        </p:nvSpPr>
        <p:spPr bwMode="auto">
          <a:xfrm>
            <a:off x="4038600" y="6096000"/>
            <a:ext cx="990600" cy="4572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>
                <a:hlinkClick r:id="rId5" action="ppaction://hlinksldjump"/>
              </a:rPr>
              <a:t>г.с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Прямоугольник 14"/>
          <p:cNvSpPr>
            <a:spLocks noChangeArrowheads="1"/>
          </p:cNvSpPr>
          <p:nvPr/>
        </p:nvSpPr>
        <p:spPr bwMode="auto">
          <a:xfrm>
            <a:off x="214313" y="0"/>
            <a:ext cx="428625" cy="500063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8" name="Прямоугольник 15"/>
          <p:cNvSpPr>
            <a:spLocks noChangeArrowheads="1"/>
          </p:cNvSpPr>
          <p:nvPr/>
        </p:nvSpPr>
        <p:spPr bwMode="auto">
          <a:xfrm>
            <a:off x="8286750" y="0"/>
            <a:ext cx="857250" cy="500063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642938"/>
            <a:ext cx="82296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/>
              <a:t>Как мы видим?</a:t>
            </a:r>
            <a:br>
              <a:rPr lang="ru-RU" dirty="0" smtClean="0"/>
            </a:br>
            <a:endParaRPr lang="ru-RU" sz="2700" dirty="0"/>
          </a:p>
        </p:txBody>
      </p:sp>
      <p:pic>
        <p:nvPicPr>
          <p:cNvPr id="4" name="Picture 15" descr="RGB"/>
          <p:cNvPicPr>
            <a:picLocks noGrp="1" noChangeAspect="1" noChangeArrowheads="1" noCrop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714500"/>
            <a:ext cx="6115050" cy="4572000"/>
          </a:xfrm>
        </p:spPr>
      </p:pic>
      <p:sp>
        <p:nvSpPr>
          <p:cNvPr id="5" name="Text Box 28"/>
          <p:cNvSpPr txBox="1">
            <a:spLocks noChangeArrowheads="1"/>
          </p:cNvSpPr>
          <p:nvPr/>
        </p:nvSpPr>
        <p:spPr bwMode="auto">
          <a:xfrm>
            <a:off x="357188" y="6216650"/>
            <a:ext cx="792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Глаз человека может различить в спектре солнечного света до 160 различных цветовых оттенков.</a:t>
            </a:r>
          </a:p>
        </p:txBody>
      </p:sp>
      <p:sp>
        <p:nvSpPr>
          <p:cNvPr id="3082" name="Rectangle 8"/>
          <p:cNvSpPr>
            <a:spLocks noChangeArrowheads="1"/>
          </p:cNvSpPr>
          <p:nvPr/>
        </p:nvSpPr>
        <p:spPr bwMode="auto">
          <a:xfrm>
            <a:off x="457200" y="142875"/>
            <a:ext cx="7848600" cy="357188"/>
          </a:xfrm>
          <a:prstGeom prst="rect">
            <a:avLst/>
          </a:prstGeo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grpSp>
        <p:nvGrpSpPr>
          <p:cNvPr id="3083" name="Группа 13"/>
          <p:cNvGrpSpPr>
            <a:grpSpLocks/>
          </p:cNvGrpSpPr>
          <p:nvPr/>
        </p:nvGrpSpPr>
        <p:grpSpPr bwMode="auto">
          <a:xfrm>
            <a:off x="0" y="428625"/>
            <a:ext cx="8839200" cy="428625"/>
            <a:chOff x="0" y="4572000"/>
            <a:chExt cx="8839200" cy="814388"/>
          </a:xfrm>
        </p:grpSpPr>
        <p:graphicFrame>
          <p:nvGraphicFramePr>
            <p:cNvPr id="181269" name="Object 21"/>
            <p:cNvGraphicFramePr>
              <a:graphicFrameLocks noChangeAspect="1"/>
            </p:cNvGraphicFramePr>
            <p:nvPr/>
          </p:nvGraphicFramePr>
          <p:xfrm>
            <a:off x="7620000" y="4724400"/>
            <a:ext cx="1168400" cy="550863"/>
          </p:xfrm>
          <a:graphic>
            <a:graphicData uri="http://schemas.openxmlformats.org/presentationml/2006/ole">
              <p:oleObj spid="_x0000_s3074" name="Формула" r:id="rId4" imgW="431640" imgH="203040" progId="Equation.3">
                <p:embed/>
              </p:oleObj>
            </a:graphicData>
          </a:graphic>
        </p:graphicFrame>
        <p:sp>
          <p:nvSpPr>
            <p:cNvPr id="3085" name="Line 9"/>
            <p:cNvSpPr>
              <a:spLocks noChangeShapeType="1"/>
            </p:cNvSpPr>
            <p:nvPr/>
          </p:nvSpPr>
          <p:spPr bwMode="auto">
            <a:xfrm>
              <a:off x="0" y="4724400"/>
              <a:ext cx="88392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6" name="Line 10"/>
            <p:cNvSpPr>
              <a:spLocks noChangeShapeType="1"/>
            </p:cNvSpPr>
            <p:nvPr/>
          </p:nvSpPr>
          <p:spPr bwMode="auto">
            <a:xfrm>
              <a:off x="457200" y="4572000"/>
              <a:ext cx="0" cy="1524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7" name="Line 16"/>
            <p:cNvSpPr>
              <a:spLocks noChangeShapeType="1"/>
            </p:cNvSpPr>
            <p:nvPr/>
          </p:nvSpPr>
          <p:spPr bwMode="auto">
            <a:xfrm>
              <a:off x="8305800" y="4572000"/>
              <a:ext cx="0" cy="1524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181271" name="Object 23"/>
            <p:cNvGraphicFramePr>
              <a:graphicFrameLocks noChangeAspect="1"/>
            </p:cNvGraphicFramePr>
            <p:nvPr/>
          </p:nvGraphicFramePr>
          <p:xfrm>
            <a:off x="304800" y="4800600"/>
            <a:ext cx="1244600" cy="585788"/>
          </p:xfrm>
          <a:graphic>
            <a:graphicData uri="http://schemas.openxmlformats.org/presentationml/2006/ole">
              <p:oleObj spid="_x0000_s3075" name="Формула" r:id="rId5" imgW="431640" imgH="203040" progId="Equation.3">
                <p:embed/>
              </p:oleObj>
            </a:graphicData>
          </a:graphic>
        </p:graphicFrame>
        <p:graphicFrame>
          <p:nvGraphicFramePr>
            <p:cNvPr id="181273" name="Object 25"/>
            <p:cNvGraphicFramePr>
              <a:graphicFrameLocks noChangeAspect="1"/>
            </p:cNvGraphicFramePr>
            <p:nvPr/>
          </p:nvGraphicFramePr>
          <p:xfrm>
            <a:off x="3886200" y="4759325"/>
            <a:ext cx="1143000" cy="536575"/>
          </p:xfrm>
          <a:graphic>
            <a:graphicData uri="http://schemas.openxmlformats.org/presentationml/2006/ole">
              <p:oleObj spid="_x0000_s3076" name="Формула" r:id="rId6" imgW="431640" imgH="203040" progId="Equation.3">
                <p:embed/>
              </p:oleObj>
            </a:graphicData>
          </a:graphic>
        </p:graphicFrame>
        <p:sp>
          <p:nvSpPr>
            <p:cNvPr id="3088" name="Line 27"/>
            <p:cNvSpPr>
              <a:spLocks noChangeShapeType="1"/>
            </p:cNvSpPr>
            <p:nvPr/>
          </p:nvSpPr>
          <p:spPr bwMode="auto">
            <a:xfrm>
              <a:off x="4267200" y="4572000"/>
              <a:ext cx="0" cy="1524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6324600" y="1981200"/>
            <a:ext cx="228600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0" kern="0" dirty="0">
                <a:solidFill>
                  <a:schemeClr val="tx1">
                    <a:lumMod val="95000"/>
                  </a:schemeClr>
                </a:solidFill>
                <a:latin typeface="Times New Roman"/>
                <a:ea typeface="+mj-ea"/>
                <a:cs typeface="+mj-cs"/>
              </a:rPr>
              <a:t>Основные цвета</a:t>
            </a:r>
            <a:endParaRPr lang="ru-RU" sz="24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1143000"/>
          </a:xfrm>
        </p:spPr>
        <p:txBody>
          <a:bodyPr/>
          <a:lstStyle/>
          <a:p>
            <a:pPr algn="ctr"/>
            <a:r>
              <a:rPr lang="ru-RU" smtClean="0"/>
              <a:t>Мир глазами дальтоника</a:t>
            </a:r>
          </a:p>
        </p:txBody>
      </p:sp>
      <p:pic>
        <p:nvPicPr>
          <p:cNvPr id="17411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43000"/>
            <a:ext cx="9144000" cy="1865313"/>
          </a:xfr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362201" y="2643188"/>
            <a:ext cx="2286000" cy="92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протанопы</a:t>
            </a:r>
            <a:endParaRPr lang="ru-RU" dirty="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</a:rPr>
              <a:t>не различают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красный</a:t>
            </a:r>
            <a:r>
              <a:rPr lang="ru-RU" dirty="0">
                <a:latin typeface="Times New Roman" pitchFamily="18" charset="0"/>
              </a:rPr>
              <a:t> цвет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643438" y="2643188"/>
            <a:ext cx="2214562" cy="92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дейтанопы</a:t>
            </a:r>
            <a:endParaRPr lang="ru-RU" dirty="0">
              <a:solidFill>
                <a:schemeClr val="bg1">
                  <a:lumMod val="50000"/>
                </a:schemeClr>
              </a:solidFill>
              <a:latin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</a:rPr>
              <a:t>не различают </a:t>
            </a:r>
            <a:r>
              <a:rPr lang="ru-RU" dirty="0">
                <a:solidFill>
                  <a:srgbClr val="314931"/>
                </a:solidFill>
                <a:latin typeface="Times New Roman" pitchFamily="18" charset="0"/>
              </a:rPr>
              <a:t>зелёный</a:t>
            </a:r>
            <a:r>
              <a:rPr lang="ru-RU" dirty="0">
                <a:latin typeface="Times New Roman" pitchFamily="18" charset="0"/>
              </a:rPr>
              <a:t> цвет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786563" y="2643188"/>
            <a:ext cx="2357437" cy="110799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тританопы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</a:rPr>
              <a:t> </a:t>
            </a:r>
          </a:p>
          <a:p>
            <a:r>
              <a:rPr lang="ru-RU" sz="1600" dirty="0">
                <a:latin typeface="Times New Roman" pitchFamily="18" charset="0"/>
              </a:rPr>
              <a:t>аномально воспринимают все цвета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3071813"/>
            <a:ext cx="2214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Нормальное зрение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3643313"/>
            <a:ext cx="22860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3313"/>
            <a:ext cx="22860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/>
          <a:srcRect l="-418" t="4834"/>
          <a:stretch>
            <a:fillRect/>
          </a:stretch>
        </p:blipFill>
        <p:spPr bwMode="auto">
          <a:xfrm>
            <a:off x="4572000" y="3657600"/>
            <a:ext cx="22860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/>
          <a:srcRect r="-3127"/>
          <a:stretch>
            <a:fillRect/>
          </a:stretch>
        </p:blipFill>
        <p:spPr bwMode="auto">
          <a:xfrm>
            <a:off x="2286000" y="3643313"/>
            <a:ext cx="235743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7"/>
          <a:srcRect l="27647" t="28000" r="28824" b="24001"/>
          <a:stretch>
            <a:fillRect/>
          </a:stretch>
        </p:blipFill>
        <p:spPr bwMode="auto">
          <a:xfrm>
            <a:off x="3124200" y="5181600"/>
            <a:ext cx="2819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0" y="365760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25000"/>
                  </a:schemeClr>
                </a:solidFill>
              </a:rPr>
              <a:t>Почему интерфейсы многих программ выполнены преимущественно в синем  цвете? </a:t>
            </a:r>
            <a:endParaRPr lang="ru-RU" sz="2400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54102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25000"/>
                  </a:schemeClr>
                </a:solidFill>
              </a:rPr>
              <a:t>Как эту картинку видят дальтоники?</a:t>
            </a:r>
            <a:endParaRPr lang="ru-RU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4572000" y="5105400"/>
            <a:ext cx="1524000" cy="17526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5" grpId="0"/>
      <p:bldP spid="15" grpId="1"/>
      <p:bldP spid="16" grpId="0"/>
      <p:bldP spid="17" grpId="0" animBg="1"/>
    </p:bldLst>
  </p:timing>
</p:sld>
</file>

<file path=ppt/theme/theme1.xml><?xml version="1.0" encoding="utf-8"?>
<a:theme xmlns:a="http://schemas.openxmlformats.org/drawingml/2006/main" name="1_Квадрант">
  <a:themeElements>
    <a:clrScheme name="Квадрант 1">
      <a:dk1>
        <a:srgbClr val="5C5674"/>
      </a:dk1>
      <a:lt1>
        <a:srgbClr val="FFFFFF"/>
      </a:lt1>
      <a:dk2>
        <a:srgbClr val="85986A"/>
      </a:dk2>
      <a:lt2>
        <a:srgbClr val="FFFFFF"/>
      </a:lt2>
      <a:accent1>
        <a:srgbClr val="666633"/>
      </a:accent1>
      <a:accent2>
        <a:srgbClr val="ADC5B8"/>
      </a:accent2>
      <a:accent3>
        <a:srgbClr val="C2CAB9"/>
      </a:accent3>
      <a:accent4>
        <a:srgbClr val="DADADA"/>
      </a:accent4>
      <a:accent5>
        <a:srgbClr val="B8B8AD"/>
      </a:accent5>
      <a:accent6>
        <a:srgbClr val="9CB2A6"/>
      </a:accent6>
      <a:hlink>
        <a:srgbClr val="FFCC00"/>
      </a:hlink>
      <a:folHlink>
        <a:srgbClr val="FFFFCC"/>
      </a:folHlink>
    </a:clrScheme>
    <a:fontScheme name="Квадрант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вадрант 1">
        <a:dk1>
          <a:srgbClr val="5C5674"/>
        </a:dk1>
        <a:lt1>
          <a:srgbClr val="FFFFFF"/>
        </a:lt1>
        <a:dk2>
          <a:srgbClr val="85986A"/>
        </a:dk2>
        <a:lt2>
          <a:srgbClr val="FFFFFF"/>
        </a:lt2>
        <a:accent1>
          <a:srgbClr val="666633"/>
        </a:accent1>
        <a:accent2>
          <a:srgbClr val="ADC5B8"/>
        </a:accent2>
        <a:accent3>
          <a:srgbClr val="C2CAB9"/>
        </a:accent3>
        <a:accent4>
          <a:srgbClr val="DADADA"/>
        </a:accent4>
        <a:accent5>
          <a:srgbClr val="B8B8AD"/>
        </a:accent5>
        <a:accent6>
          <a:srgbClr val="9CB2A6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2">
        <a:dk1>
          <a:srgbClr val="000000"/>
        </a:dk1>
        <a:lt1>
          <a:srgbClr val="FFFFFF"/>
        </a:lt1>
        <a:dk2>
          <a:srgbClr val="420000"/>
        </a:dk2>
        <a:lt2>
          <a:srgbClr val="660000"/>
        </a:lt2>
        <a:accent1>
          <a:srgbClr val="CCCC00"/>
        </a:accent1>
        <a:accent2>
          <a:srgbClr val="999966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8A8A5C"/>
        </a:accent6>
        <a:hlink>
          <a:srgbClr val="996633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3">
        <a:dk1>
          <a:srgbClr val="618052"/>
        </a:dk1>
        <a:lt1>
          <a:srgbClr val="FFFFE3"/>
        </a:lt1>
        <a:dk2>
          <a:srgbClr val="162E36"/>
        </a:dk2>
        <a:lt2>
          <a:srgbClr val="FFFFFF"/>
        </a:lt2>
        <a:accent1>
          <a:srgbClr val="336699"/>
        </a:accent1>
        <a:accent2>
          <a:srgbClr val="69888B"/>
        </a:accent2>
        <a:accent3>
          <a:srgbClr val="ABADAE"/>
        </a:accent3>
        <a:accent4>
          <a:srgbClr val="DADAC2"/>
        </a:accent4>
        <a:accent5>
          <a:srgbClr val="ADB8CA"/>
        </a:accent5>
        <a:accent6>
          <a:srgbClr val="5E7B7D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4">
        <a:dk1>
          <a:srgbClr val="000000"/>
        </a:dk1>
        <a:lt1>
          <a:srgbClr val="FFFFFF"/>
        </a:lt1>
        <a:dk2>
          <a:srgbClr val="000000"/>
        </a:dk2>
        <a:lt2>
          <a:srgbClr val="CC0000"/>
        </a:lt2>
        <a:accent1>
          <a:srgbClr val="FFCC00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2D5CB9"/>
        </a:accent6>
        <a:hlink>
          <a:srgbClr val="666699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5">
        <a:dk1>
          <a:srgbClr val="666699"/>
        </a:dk1>
        <a:lt1>
          <a:srgbClr val="FFFFFF"/>
        </a:lt1>
        <a:dk2>
          <a:srgbClr val="000033"/>
        </a:dk2>
        <a:lt2>
          <a:srgbClr val="FFFFFF"/>
        </a:lt2>
        <a:accent1>
          <a:srgbClr val="9966FF"/>
        </a:accent1>
        <a:accent2>
          <a:srgbClr val="CCCCFF"/>
        </a:accent2>
        <a:accent3>
          <a:srgbClr val="AAAAAD"/>
        </a:accent3>
        <a:accent4>
          <a:srgbClr val="DADADA"/>
        </a:accent4>
        <a:accent5>
          <a:srgbClr val="CAB8FF"/>
        </a:accent5>
        <a:accent6>
          <a:srgbClr val="B9B9E7"/>
        </a:accent6>
        <a:hlink>
          <a:srgbClr val="CC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6">
        <a:dk1>
          <a:srgbClr val="000000"/>
        </a:dk1>
        <a:lt1>
          <a:srgbClr val="FFFFFF"/>
        </a:lt1>
        <a:dk2>
          <a:srgbClr val="000000"/>
        </a:dk2>
        <a:lt2>
          <a:srgbClr val="669966"/>
        </a:lt2>
        <a:accent1>
          <a:srgbClr val="CCCC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8AB9"/>
        </a:accent6>
        <a:hlink>
          <a:srgbClr val="000066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7">
        <a:dk1>
          <a:srgbClr val="0099CC"/>
        </a:dk1>
        <a:lt1>
          <a:srgbClr val="FFFFFF"/>
        </a:lt1>
        <a:dk2>
          <a:srgbClr val="000099"/>
        </a:dk2>
        <a:lt2>
          <a:srgbClr val="FFFFFF"/>
        </a:lt2>
        <a:accent1>
          <a:srgbClr val="0099CC"/>
        </a:accent1>
        <a:accent2>
          <a:srgbClr val="6600FF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5C00E7"/>
        </a:accent6>
        <a:hlink>
          <a:srgbClr val="FFCC00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вадрант 8">
        <a:dk1>
          <a:srgbClr val="000033"/>
        </a:dk1>
        <a:lt1>
          <a:srgbClr val="FFFFFF"/>
        </a:lt1>
        <a:dk2>
          <a:srgbClr val="003366"/>
        </a:dk2>
        <a:lt2>
          <a:srgbClr val="275C6D"/>
        </a:lt2>
        <a:accent1>
          <a:srgbClr val="A7D2DF"/>
        </a:accent1>
        <a:accent2>
          <a:srgbClr val="108DA6"/>
        </a:accent2>
        <a:accent3>
          <a:srgbClr val="FFFFFF"/>
        </a:accent3>
        <a:accent4>
          <a:srgbClr val="00002A"/>
        </a:accent4>
        <a:accent5>
          <a:srgbClr val="D0E5EC"/>
        </a:accent5>
        <a:accent6>
          <a:srgbClr val="0D7F96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вадрант 9">
        <a:dk1>
          <a:srgbClr val="CC3300"/>
        </a:dk1>
        <a:lt1>
          <a:srgbClr val="FFFFFF"/>
        </a:lt1>
        <a:dk2>
          <a:srgbClr val="000000"/>
        </a:dk2>
        <a:lt2>
          <a:srgbClr val="FFFFCC"/>
        </a:lt2>
        <a:accent1>
          <a:srgbClr val="FF9900"/>
        </a:accent1>
        <a:accent2>
          <a:srgbClr val="9933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8A2D00"/>
        </a:accent6>
        <a:hlink>
          <a:srgbClr val="CEC5A2"/>
        </a:hlink>
        <a:folHlink>
          <a:srgbClr val="DDDDD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3753</TotalTime>
  <Words>1871</Words>
  <Application>Microsoft PowerPoint</Application>
  <PresentationFormat>Экран (4:3)</PresentationFormat>
  <Paragraphs>354</Paragraphs>
  <Slides>48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0" baseType="lpstr">
      <vt:lpstr>1_Квадрант</vt:lpstr>
      <vt:lpstr>Формула</vt:lpstr>
      <vt:lpstr>Слайд 1</vt:lpstr>
      <vt:lpstr>Этот удивительный свет!</vt:lpstr>
      <vt:lpstr>Что такое свет? </vt:lpstr>
      <vt:lpstr>Опыт Ньютона</vt:lpstr>
      <vt:lpstr>Свет- это электромагнитная волна с длиной от              до            м</vt:lpstr>
      <vt:lpstr>Поляризация света</vt:lpstr>
      <vt:lpstr>свет</vt:lpstr>
      <vt:lpstr>Как мы видим? </vt:lpstr>
      <vt:lpstr>Мир глазами дальтоника</vt:lpstr>
      <vt:lpstr>Слайд 10</vt:lpstr>
      <vt:lpstr>Цвет непрозрачных предметов</vt:lpstr>
      <vt:lpstr>Слайд 12</vt:lpstr>
      <vt:lpstr>поляризация</vt:lpstr>
      <vt:lpstr>Отражение света Пусть луч света падает на зеркальную поверхность</vt:lpstr>
      <vt:lpstr>Слайд 15</vt:lpstr>
      <vt:lpstr>Слайд 16</vt:lpstr>
      <vt:lpstr>Какое изображение дают выпуклые и вогнутые зеркала?</vt:lpstr>
      <vt:lpstr>Слайд 18</vt:lpstr>
      <vt:lpstr>Слайд 19</vt:lpstr>
      <vt:lpstr>Слайд 20</vt:lpstr>
      <vt:lpstr>Слайд 21</vt:lpstr>
      <vt:lpstr>Слайд 22</vt:lpstr>
      <vt:lpstr>Слайд 23</vt:lpstr>
      <vt:lpstr>Преломление в воде</vt:lpstr>
      <vt:lpstr>Преломление света Пусть луч света переходит из воздуха в стекло:</vt:lpstr>
      <vt:lpstr>Слайд 26</vt:lpstr>
      <vt:lpstr>б)луч переходит из  </vt:lpstr>
      <vt:lpstr>если</vt:lpstr>
      <vt:lpstr>Слайд 29</vt:lpstr>
      <vt:lpstr>Найдите соответствие:</vt:lpstr>
      <vt:lpstr>Слайд 31</vt:lpstr>
      <vt:lpstr>Слайд 32</vt:lpstr>
      <vt:lpstr>Слайд 33</vt:lpstr>
      <vt:lpstr>Показатель преломления</vt:lpstr>
      <vt:lpstr>Решите задачи:</vt:lpstr>
      <vt:lpstr>Слайд 36</vt:lpstr>
      <vt:lpstr>Слайд 37</vt:lpstr>
      <vt:lpstr>Наблюдение интерференции: интерференция в тонких  плёнках</vt:lpstr>
      <vt:lpstr>Наблюдение интерференции: кольца Ньютона</vt:lpstr>
      <vt:lpstr>Дифракция света</vt:lpstr>
      <vt:lpstr>Слайд 41</vt:lpstr>
      <vt:lpstr>Дифракция света</vt:lpstr>
      <vt:lpstr>Дифракционная решётка</vt:lpstr>
      <vt:lpstr>Решите задачи:</vt:lpstr>
      <vt:lpstr>Установите соответствие:</vt:lpstr>
      <vt:lpstr>Установите соответствие:</vt:lpstr>
      <vt:lpstr>Показатель преломления</vt:lpstr>
      <vt:lpstr>Слайд 48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Elena</cp:lastModifiedBy>
  <cp:revision>193</cp:revision>
  <cp:lastPrinted>1601-01-01T00:00:00Z</cp:lastPrinted>
  <dcterms:created xsi:type="dcterms:W3CDTF">1601-01-01T00:00:00Z</dcterms:created>
  <dcterms:modified xsi:type="dcterms:W3CDTF">2012-01-24T15:30:15Z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