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2" Type="http://schemas.openxmlformats.org/officeDocument/2006/relationships/hyperlink" Target="http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</a:rPr>
              <a:t>Итальянская комедия </a:t>
            </a:r>
            <a:r>
              <a:rPr lang="ru-RU" i="1" dirty="0" err="1" smtClean="0">
                <a:latin typeface="Times New Roman" pitchFamily="18" charset="0"/>
              </a:rPr>
              <a:t>Дель</a:t>
            </a:r>
            <a:r>
              <a:rPr lang="ru-RU" i="1" dirty="0" smtClean="0">
                <a:latin typeface="Times New Roman" pitchFamily="18" charset="0"/>
              </a:rPr>
              <a:t> Арте</a:t>
            </a:r>
            <a:br>
              <a:rPr lang="ru-RU" i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786322"/>
            <a:ext cx="4343408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– Красновская А.В.</a:t>
            </a:r>
          </a:p>
          <a:p>
            <a:r>
              <a:rPr lang="ru-RU" sz="1800" dirty="0" smtClean="0"/>
              <a:t>Учитель музыки и МХК</a:t>
            </a:r>
          </a:p>
          <a:p>
            <a:r>
              <a:rPr lang="ru-RU" sz="1800" dirty="0" smtClean="0"/>
              <a:t>г</a:t>
            </a:r>
            <a:r>
              <a:rPr lang="ru-RU" sz="1800" dirty="0" smtClean="0"/>
              <a:t>.Благовещенск </a:t>
            </a:r>
          </a:p>
          <a:p>
            <a:r>
              <a:rPr lang="ru-RU" sz="1800" dirty="0" smtClean="0"/>
              <a:t>Амурская область</a:t>
            </a:r>
          </a:p>
          <a:p>
            <a:r>
              <a:rPr lang="ru-RU" sz="1800" dirty="0" smtClean="0"/>
              <a:t>2012 год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У комедии </a:t>
            </a:r>
            <a:r>
              <a:rPr lang="ru-RU" sz="2000" dirty="0" err="1" smtClean="0">
                <a:latin typeface="+mn-lt"/>
              </a:rPr>
              <a:t>дель</a:t>
            </a:r>
            <a:r>
              <a:rPr lang="ru-RU" sz="2000" dirty="0" smtClean="0">
                <a:latin typeface="+mn-lt"/>
              </a:rPr>
              <a:t> арте было два основных центра: Венеция и Неаполь. В соответствии с этим сложились и два основных квартета масок: северный, или венецианский (Панталоне, Арлекин, Бригелла, Доктор) и южный, или неаполитанский (Тарталья, </a:t>
            </a:r>
            <a:r>
              <a:rPr lang="ru-RU" sz="2000" dirty="0" err="1" smtClean="0">
                <a:latin typeface="+mn-lt"/>
              </a:rPr>
              <a:t>Скарамуччо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Ковьелло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Пульчинелло</a:t>
            </a:r>
            <a:r>
              <a:rPr lang="ru-RU" sz="2000" dirty="0" smtClean="0">
                <a:latin typeface="+mn-lt"/>
              </a:rPr>
              <a:t>).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обоих квартетах часто принимали участие Капитан, </a:t>
            </a:r>
            <a:r>
              <a:rPr lang="ru-RU" sz="2000" dirty="0" err="1" smtClean="0">
                <a:latin typeface="+mn-lt"/>
              </a:rPr>
              <a:t>Фантеска</a:t>
            </a:r>
            <a:r>
              <a:rPr lang="ru-RU" sz="2000" dirty="0" smtClean="0">
                <a:latin typeface="+mn-lt"/>
              </a:rPr>
              <a:t> (или </a:t>
            </a:r>
            <a:r>
              <a:rPr lang="ru-RU" sz="2000" dirty="0" err="1" smtClean="0">
                <a:latin typeface="+mn-lt"/>
              </a:rPr>
              <a:t>Серветта</a:t>
            </a:r>
            <a:r>
              <a:rPr lang="ru-RU" sz="2000" dirty="0" smtClean="0">
                <a:latin typeface="+mn-lt"/>
              </a:rPr>
              <a:t>), Влюбленные.</a:t>
            </a:r>
            <a:endParaRPr lang="ru-RU" sz="2000" dirty="0">
              <a:latin typeface="+mn-lt"/>
            </a:endParaRPr>
          </a:p>
        </p:txBody>
      </p:sp>
      <p:pic>
        <p:nvPicPr>
          <p:cNvPr id="4" name="Picture 2" descr="18466a42b96689c735add545a1550c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735811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7091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В ИМПРОВИЗАЦИЯХ КОМЕДИИ ДЕЛЬ АРТЕ принимали участие</a:t>
            </a:r>
            <a:r>
              <a:rPr lang="en-US" dirty="0" smtClean="0">
                <a:latin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</a:rPr>
              <a:t> мимы </a:t>
            </a:r>
            <a:endParaRPr lang="en-US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акробаты </a:t>
            </a:r>
            <a:endParaRPr lang="en-US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клоуны и танцоры, вносившие веселую неразбериху в сюжет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571504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+mn-lt"/>
              </a:rPr>
              <a:t>Арлекин - персонаж итальянской комедии  </a:t>
            </a:r>
            <a:r>
              <a:rPr lang="ru-RU" sz="2700" dirty="0" err="1" smtClean="0">
                <a:latin typeface="+mn-lt"/>
              </a:rPr>
              <a:t>дель</a:t>
            </a:r>
            <a:r>
              <a:rPr lang="ru-RU" sz="2700" dirty="0" smtClean="0">
                <a:latin typeface="+mn-lt"/>
              </a:rPr>
              <a:t> арте.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В 16 веке Арлекин занимал в труппе положение Дзанни-простака, запутывавшего своими глупыми выходками интригу комедии.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В 17 веке Арлекин занимал в труппе положение </a:t>
            </a:r>
            <a:r>
              <a:rPr lang="ru-RU" sz="2700" dirty="0" err="1" smtClean="0">
                <a:latin typeface="+mn-lt"/>
              </a:rPr>
              <a:t>Дзанни-пройдохи</a:t>
            </a:r>
            <a:r>
              <a:rPr lang="ru-RU" sz="2700" dirty="0" smtClean="0">
                <a:latin typeface="+mn-lt"/>
              </a:rPr>
              <a:t>, активно участвующего в развитии действия.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В 18 веке в трактовку роли Арлекина был внесен патетический элемент, заставляющий зрителей одновременно смеяться и плакать.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arlecchino-moder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85794"/>
            <a:ext cx="3051960" cy="4708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214686"/>
            <a:ext cx="485778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Бригелла</a:t>
            </a:r>
            <a:r>
              <a:rPr lang="ru-RU" dirty="0" smtClean="0"/>
              <a:t> - персонаж итальянской комедии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дель</a:t>
            </a:r>
            <a:r>
              <a:rPr lang="ru-RU" dirty="0" smtClean="0"/>
              <a:t> арте; </a:t>
            </a:r>
            <a:br>
              <a:rPr lang="ru-RU" dirty="0" smtClean="0"/>
            </a:br>
            <a:r>
              <a:rPr lang="ru-RU" dirty="0" smtClean="0"/>
              <a:t>- являлся главной пружиной </a:t>
            </a:r>
            <a:r>
              <a:rPr lang="ru-RU" dirty="0" smtClean="0"/>
              <a:t>интриги.</a:t>
            </a:r>
            <a:endParaRPr lang="ru-RU" dirty="0"/>
          </a:p>
        </p:txBody>
      </p:sp>
      <p:pic>
        <p:nvPicPr>
          <p:cNvPr id="4" name="Содержимое 3" descr="http://upload.wikimedia.org/wikipedia/commons/a/a5/SAND_Maurice_Masques_et_bouffons_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429024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+mn-lt"/>
              </a:rPr>
              <a:t>Дзанни  от </a:t>
            </a:r>
            <a:r>
              <a:rPr lang="ru-RU" sz="3100" dirty="0" err="1" smtClean="0">
                <a:latin typeface="+mn-lt"/>
              </a:rPr>
              <a:t>итал.Zanni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/>
            </a:r>
            <a:br>
              <a:rPr lang="en-US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Дзанни - персонаж итальянской комедии </a:t>
            </a:r>
            <a:br>
              <a:rPr lang="ru-RU" sz="3100" dirty="0" smtClean="0">
                <a:latin typeface="+mn-lt"/>
              </a:rPr>
            </a:br>
            <a:r>
              <a:rPr lang="ru-RU" sz="3100" dirty="0" err="1" smtClean="0">
                <a:latin typeface="+mn-lt"/>
              </a:rPr>
              <a:t>дель</a:t>
            </a:r>
            <a:r>
              <a:rPr lang="ru-RU" sz="3100" dirty="0" smtClean="0">
                <a:latin typeface="+mn-lt"/>
              </a:rPr>
              <a:t> арте, имеющий две разновидности: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 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1- </a:t>
            </a:r>
            <a:r>
              <a:rPr lang="ru-RU" sz="3100" dirty="0" err="1" smtClean="0">
                <a:latin typeface="+mn-lt"/>
              </a:rPr>
              <a:t>пройдоха</a:t>
            </a:r>
            <a:r>
              <a:rPr lang="ru-RU" sz="3100" dirty="0" smtClean="0">
                <a:latin typeface="+mn-lt"/>
              </a:rPr>
              <a:t>, плут, ловкач;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 </a:t>
            </a:r>
            <a:br>
              <a:rPr lang="ru-RU" sz="31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2</a:t>
            </a:r>
            <a:r>
              <a:rPr lang="en-US" sz="3100" dirty="0" smtClean="0">
                <a:latin typeface="+mn-lt"/>
              </a:rPr>
              <a:t> </a:t>
            </a:r>
            <a:r>
              <a:rPr lang="ru-RU" sz="3100" dirty="0" smtClean="0">
                <a:latin typeface="+mn-lt"/>
              </a:rPr>
              <a:t>- простак, увалень.</a:t>
            </a:r>
            <a:br>
              <a:rPr lang="ru-RU" sz="31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http://maskball.ru/pictures/zann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42918"/>
            <a:ext cx="2905132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285992"/>
            <a:ext cx="4043362" cy="11430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+mn-lt"/>
              </a:rPr>
              <a:t>Коломби́на</a:t>
            </a:r>
            <a:r>
              <a:rPr lang="ru-RU" sz="2800" dirty="0" smtClean="0">
                <a:latin typeface="+mn-lt"/>
              </a:rPr>
              <a:t> — традиционный персонаж итальянской народной комедии — служанка, участвующая в развитии интриги.</a:t>
            </a:r>
            <a:endParaRPr lang="ru-RU" sz="2800" dirty="0">
              <a:latin typeface="+mn-lt"/>
            </a:endParaRPr>
          </a:p>
        </p:txBody>
      </p:sp>
      <p:pic>
        <p:nvPicPr>
          <p:cNvPr id="4" name="Picture 2" descr="colomb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357718" cy="585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4543428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+mn-lt"/>
              </a:rPr>
              <a:t>Пантало́не</a:t>
            </a:r>
            <a:r>
              <a:rPr lang="ru-RU" sz="2400" dirty="0" smtClean="0">
                <a:latin typeface="+mn-lt"/>
              </a:rPr>
              <a:t> (</a:t>
            </a:r>
            <a:r>
              <a:rPr lang="ru-RU" sz="2400" dirty="0" err="1" smtClean="0">
                <a:latin typeface="+mn-lt"/>
                <a:hlinkClick r:id="rId2" tooltip="Итальянский язык"/>
              </a:rPr>
              <a:t>итал</a:t>
            </a:r>
            <a:r>
              <a:rPr lang="ru-RU" sz="2400" dirty="0" smtClean="0">
                <a:latin typeface="+mn-lt"/>
                <a:hlinkClick r:id="rId2" tooltip="Итальянский язык"/>
              </a:rPr>
              <a:t>.</a:t>
            </a:r>
            <a:r>
              <a:rPr lang="ru-RU" sz="2400" dirty="0" smtClean="0">
                <a:latin typeface="+mn-lt"/>
              </a:rPr>
              <a:t> </a:t>
            </a:r>
            <a:r>
              <a:rPr lang="it-IT" sz="2400" i="1" dirty="0" smtClean="0">
                <a:latin typeface="+mn-lt"/>
              </a:rPr>
              <a:t>Pantalone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smtClean="0">
                <a:latin typeface="+mn-lt"/>
                <a:hlinkClick r:id="rId3" tooltip="Французский язык"/>
              </a:rPr>
              <a:t>фр.</a:t>
            </a:r>
            <a:r>
              <a:rPr lang="ru-RU" sz="2400" dirty="0" smtClean="0">
                <a:latin typeface="+mn-lt"/>
              </a:rPr>
              <a:t> </a:t>
            </a:r>
            <a:r>
              <a:rPr lang="fr-FR" sz="2400" i="1" dirty="0" smtClean="0">
                <a:latin typeface="+mn-lt"/>
              </a:rPr>
              <a:t>Pantalon</a:t>
            </a:r>
            <a:r>
              <a:rPr lang="ru-RU" sz="2400" dirty="0" smtClean="0">
                <a:latin typeface="+mn-lt"/>
              </a:rPr>
              <a:t>) — персонаж-маска итальянской комедии , носящий длинные красные штаны (панталоны).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/>
              <a:t>Панталоне, как правило, является центром интриги, и, как правило, всегда остаётся жертвой кого-либо, чаще всего Арлекина, его слуги. 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2" descr="pantalon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642918"/>
            <a:ext cx="3429024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Комедия </a:t>
            </a:r>
            <a:r>
              <a:rPr lang="ru-RU" dirty="0" err="1" smtClean="0"/>
              <a:t>дель</a:t>
            </a:r>
            <a:r>
              <a:rPr lang="ru-RU" dirty="0" smtClean="0"/>
              <a:t> арте оказала огромное влияние на развитие мирового театрального искусства. </a:t>
            </a:r>
          </a:p>
          <a:p>
            <a:r>
              <a:rPr lang="ru-RU" dirty="0" smtClean="0"/>
              <a:t>Ее отголоски явственно просматриваются в драматургии Мольера, Гольдони, Гоцци; </a:t>
            </a:r>
          </a:p>
          <a:p>
            <a:r>
              <a:rPr lang="ru-RU" dirty="0" smtClean="0"/>
              <a:t>в 20 в. – в творчестве режиссеров В.Мейерхольда, А.Таирова, Е.Вахтангова и др.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cs typeface="Times New Roman" pitchFamily="18" charset="0"/>
              </a:rPr>
              <a:t>КОМЕДИЯ </a:t>
            </a:r>
            <a:br>
              <a:rPr lang="ru-RU" sz="4400" dirty="0" smtClean="0">
                <a:cs typeface="Times New Roman" pitchFamily="18" charset="0"/>
              </a:rPr>
            </a:br>
            <a:r>
              <a:rPr lang="ru-RU" sz="2700" dirty="0" smtClean="0">
                <a:latin typeface="+mn-lt"/>
                <a:cs typeface="Times New Roman" pitchFamily="18" charset="0"/>
              </a:rPr>
              <a:t>ДЕЛЬ АРТЕ (</a:t>
            </a:r>
            <a:r>
              <a:rPr lang="ru-RU" sz="2700" dirty="0" err="1" smtClean="0">
                <a:latin typeface="+mn-lt"/>
                <a:cs typeface="Times New Roman" pitchFamily="18" charset="0"/>
              </a:rPr>
              <a:t>commedia</a:t>
            </a:r>
            <a:r>
              <a:rPr lang="ru-RU" sz="2700" dirty="0" smtClean="0">
                <a:latin typeface="+mn-lt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+mn-lt"/>
                <a:cs typeface="Times New Roman" pitchFamily="18" charset="0"/>
              </a:rPr>
              <a:t>dell</a:t>
            </a:r>
            <a:r>
              <a:rPr lang="ru-RU" sz="2700" dirty="0" smtClean="0">
                <a:latin typeface="+mn-lt"/>
                <a:cs typeface="Times New Roman" pitchFamily="18" charset="0"/>
              </a:rPr>
              <a:t>"</a:t>
            </a:r>
            <a:r>
              <a:rPr lang="ru-RU" sz="2700" dirty="0" err="1" smtClean="0">
                <a:latin typeface="+mn-lt"/>
                <a:cs typeface="Times New Roman" pitchFamily="18" charset="0"/>
              </a:rPr>
              <a:t>arte</a:t>
            </a:r>
            <a:r>
              <a:rPr lang="ru-RU" sz="2700" dirty="0" smtClean="0">
                <a:latin typeface="+mn-lt"/>
                <a:cs typeface="Times New Roman" pitchFamily="18" charset="0"/>
              </a:rPr>
              <a:t>); другое название – комедия масок, – импровизационный уличный театр итальянского Возрождения, возникший к середине 16 в. и, по сути, сформировавший первый в истории профессиональный театр.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Picture 2" descr="116_1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4000528" cy="5708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В самом названии "комедия </a:t>
            </a:r>
            <a:r>
              <a:rPr lang="ru-RU" sz="2800" dirty="0" err="1" smtClean="0">
                <a:latin typeface="+mn-lt"/>
              </a:rPr>
              <a:t>дель</a:t>
            </a:r>
            <a:r>
              <a:rPr lang="ru-RU" sz="2800" dirty="0" smtClean="0">
                <a:latin typeface="+mn-lt"/>
              </a:rPr>
              <a:t> арте" заложено противопоставление ренессансному "ученому" театру, который, как мы уже сказали, был любительским. </a:t>
            </a:r>
            <a:r>
              <a:rPr lang="ru-RU" sz="2800" dirty="0" err="1" smtClean="0">
                <a:latin typeface="+mn-lt"/>
              </a:rPr>
              <a:t>La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commedia</a:t>
            </a:r>
            <a:r>
              <a:rPr lang="ru-RU" sz="2800" dirty="0" smtClean="0">
                <a:latin typeface="+mn-lt"/>
              </a:rPr>
              <a:t> - по-итальянски не только "комедия" в нашем смысле, но и театр вообще, зрелище; </a:t>
            </a:r>
            <a:r>
              <a:rPr lang="ru-RU" sz="2800" dirty="0" err="1" smtClean="0">
                <a:latin typeface="+mn-lt"/>
              </a:rPr>
              <a:t>arte</a:t>
            </a:r>
            <a:r>
              <a:rPr lang="ru-RU" sz="2800" dirty="0" smtClean="0">
                <a:latin typeface="+mn-lt"/>
              </a:rPr>
              <a:t> - искусство, но так же и ремесло, профессия. Другими словами, речь идет о зрелище, разыгрываемом профессионалами.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4" name="Picture 2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290"/>
            <a:ext cx="8001056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6124"/>
            <a:ext cx="4143372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+mn-lt"/>
                <a:cs typeface="Times New Roman" pitchFamily="18" charset="0"/>
              </a:rPr>
              <a:t>Полупрофессиональные труппы стали появляться в Италии (особенно в Венеции) уже в начале XVI в. Участвовали в них главным образом ремесленники. Венецианские патриции охотно приглашали их на свои домашние торжества, где они исполняли комедии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Плавта</a:t>
            </a:r>
            <a:r>
              <a:rPr lang="ru-RU" sz="2200" dirty="0" smtClean="0">
                <a:latin typeface="+mn-lt"/>
                <a:cs typeface="Times New Roman" pitchFamily="18" charset="0"/>
              </a:rPr>
              <a:t> и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Тернеция</a:t>
            </a:r>
            <a:r>
              <a:rPr lang="ru-RU" sz="2200" dirty="0" smtClean="0">
                <a:latin typeface="+mn-lt"/>
                <a:cs typeface="Times New Roman" pitchFamily="18" charset="0"/>
              </a:rPr>
              <a:t>, эклоги, фарсы и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момарии</a:t>
            </a:r>
            <a:r>
              <a:rPr lang="ru-RU" sz="2200" dirty="0" smtClean="0">
                <a:latin typeface="+mn-lt"/>
                <a:cs typeface="Times New Roman" pitchFamily="18" charset="0"/>
              </a:rPr>
              <a:t> - музыкальные пантомимы в масках.     Большинство членов этих содружеств по окончании "театрального сезона" возвращались к своим исконным </a:t>
            </a:r>
            <a:r>
              <a:rPr lang="ru-RU" sz="2200" dirty="0" err="1" smtClean="0">
                <a:latin typeface="+mn-lt"/>
                <a:cs typeface="Times New Roman" pitchFamily="18" charset="0"/>
              </a:rPr>
              <a:t>профессим</a:t>
            </a:r>
            <a:r>
              <a:rPr lang="ru-RU" sz="2200" dirty="0" smtClean="0">
                <a:latin typeface="+mn-lt"/>
                <a:cs typeface="Times New Roman" pitchFamily="18" charset="0"/>
              </a:rPr>
              <a:t>: столярничали, плотничали, тачали сапоги. Впрочем, наиболее талантливые из них делали актерское ремесло своей основной профессией.</a:t>
            </a:r>
            <a:r>
              <a:rPr lang="ru-RU" sz="4400" dirty="0" smtClean="0">
                <a:cs typeface="Times New Roman" pitchFamily="18" charset="0"/>
              </a:rPr>
              <a:t/>
            </a:r>
            <a:br>
              <a:rPr lang="ru-RU" sz="4400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12357307296af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857232"/>
            <a:ext cx="4786346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235730728af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3429024" cy="42148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3000378" cy="3767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latin typeface="+mn-lt"/>
                <a:cs typeface="Times New Roman" pitchFamily="18" charset="0"/>
              </a:rPr>
              <a:t>Беолько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был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прямым предшественником комедии 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дель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арте, но ее подлинное рождение произошло спустя примерно 20 лет после его смерти. В 1560 г. было документально зафиксировано представление комедии 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дель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арте во Флоренции, в 1566 г. - в </a:t>
            </a:r>
            <a:r>
              <a:rPr lang="ru-RU" sz="2000" dirty="0" err="1" smtClean="0">
                <a:latin typeface="+mn-lt"/>
                <a:cs typeface="Times New Roman" pitchFamily="18" charset="0"/>
              </a:rPr>
              <a:t>Мануе</a:t>
            </a:r>
            <a:r>
              <a:rPr lang="ru-RU" sz="2000" dirty="0" smtClean="0">
                <a:latin typeface="+mn-lt"/>
                <a:cs typeface="Times New Roman" pitchFamily="18" charset="0"/>
              </a:rPr>
              <a:t>, а в 1568 г. в Мюнхене по случаю свадьбы наследного принца импровизированная комедия с масками была разыграна проживавшими в Баварии итальянцами. Мюнхенский спектакль был описан литератором-гуманистом. Сохранились свидетельства, что публика умирала со смеху.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Picture 6" descr="7771ae18a39a6ab837696850c258fe1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357430"/>
            <a:ext cx="2643206" cy="407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280px-IsabellaAndre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3071816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325751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Примерно в это же время возникла и самая знаменитая в Европе труппа комедии </a:t>
            </a:r>
            <a:r>
              <a:rPr lang="ru-RU" sz="2800" dirty="0" err="1" smtClean="0">
                <a:latin typeface="+mn-lt"/>
              </a:rPr>
              <a:t>дель</a:t>
            </a:r>
            <a:r>
              <a:rPr lang="ru-RU" sz="2800" dirty="0" smtClean="0">
                <a:latin typeface="+mn-lt"/>
              </a:rPr>
              <a:t> арте "</a:t>
            </a:r>
            <a:r>
              <a:rPr lang="ru-RU" sz="2800" dirty="0" err="1" smtClean="0">
                <a:latin typeface="+mn-lt"/>
              </a:rPr>
              <a:t>Джелози</a:t>
            </a:r>
            <a:r>
              <a:rPr lang="ru-RU" sz="2800" dirty="0" smtClean="0">
                <a:latin typeface="+mn-lt"/>
              </a:rPr>
              <a:t>" -"Ревностные".</a:t>
            </a:r>
            <a:endParaRPr lang="ru-RU" sz="2800" dirty="0">
              <a:latin typeface="+mn-lt"/>
            </a:endParaRPr>
          </a:p>
        </p:txBody>
      </p:sp>
      <p:pic>
        <p:nvPicPr>
          <p:cNvPr id="4" name="Picture 2" descr="240px-foire-st-germ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4786346" cy="642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368617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n-lt"/>
              </a:rPr>
              <a:t>Итальянский актер был  актером синтетическим, т. е. он умел не только импровизировать, но и петь, плясать и даже выполнять акробатические трюки.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Дело в том, что представление комедии </a:t>
            </a:r>
            <a:br>
              <a:rPr lang="ru-RU" sz="2000" dirty="0" smtClean="0">
                <a:latin typeface="+mn-lt"/>
              </a:rPr>
            </a:br>
            <a:r>
              <a:rPr lang="ru-RU" sz="2000" dirty="0" err="1" smtClean="0">
                <a:latin typeface="+mn-lt"/>
              </a:rPr>
              <a:t>дель</a:t>
            </a:r>
            <a:r>
              <a:rPr lang="ru-RU" sz="2000" dirty="0" smtClean="0">
                <a:latin typeface="+mn-lt"/>
              </a:rPr>
              <a:t> арте было многосоставным действом. Основному сюжету предшествовал пролог, в котором два актера с трубой и барабаном зазывали зрителей, рекламируя труппу. Затем появлялся актер, в стихах излагающий суть представления.</a:t>
            </a:r>
            <a:endParaRPr lang="ru-RU" sz="2000" dirty="0">
              <a:latin typeface="+mn-lt"/>
            </a:endParaRPr>
          </a:p>
        </p:txBody>
      </p:sp>
      <p:pic>
        <p:nvPicPr>
          <p:cNvPr id="4" name="Picture 2" descr="1235730729cb3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42918"/>
            <a:ext cx="3976693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235730728ef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095750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0f71763ae09b6c4b06e981ba872f0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71810"/>
            <a:ext cx="5000628" cy="349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470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Итальянская комедия Дель Арте </vt:lpstr>
      <vt:lpstr>КОМЕДИЯ  ДЕЛЬ АРТЕ (commedia dell"arte); другое название – комедия масок, – импровизационный уличный театр итальянского Возрождения, возникший к середине 16 в. и, по сути, сформировавший первый в истории профессиональный театр.  </vt:lpstr>
      <vt:lpstr>В самом названии "комедия дель арте" заложено противопоставление ренессансному "ученому" театру, который, как мы уже сказали, был любительским. La commedia - по-итальянски не только "комедия" в нашем смысле, но и театр вообще, зрелище; arte - искусство, но так же и ремесло, профессия. Другими словами, речь идет о зрелище, разыгрываемом профессионалами.  </vt:lpstr>
      <vt:lpstr>Полупрофессиональные труппы стали появляться в Италии (особенно в Венеции) уже в начале XVI в. Участвовали в них главным образом ремесленники. Венецианские патриции охотно приглашали их на свои домашние торжества, где они исполняли комедии Плавта и Тернеция, эклоги, фарсы и момарии - музыкальные пантомимы в масках.     Большинство членов этих содружеств по окончании "театрального сезона" возвращались к своим исконным профессим: столярничали, плотничали, тачали сапоги. Впрочем, наиболее талантливые из них делали актерское ремесло своей основной профессией. </vt:lpstr>
      <vt:lpstr>Слайд 5</vt:lpstr>
      <vt:lpstr>Беолько  был прямым предшественником комедии дель арте, но ее подлинное рождение произошло спустя примерно 20 лет после его смерти. В 1560 г. было документально зафиксировано представление комедии дель арте во Флоренции, в 1566 г. - в Мануе, а в 1568 г. в Мюнхене по случаю свадьбы наследного принца импровизированная комедия с масками была разыграна проживавшими в Баварии итальянцами. Мюнхенский спектакль был описан литератором-гуманистом. Сохранились свидетельства, что публика умирала со смеху.  </vt:lpstr>
      <vt:lpstr>Примерно в это же время возникла и самая знаменитая в Европе труппа комедии дель арте "Джелози" -"Ревностные".</vt:lpstr>
      <vt:lpstr>Итальянский актер был  актером синтетическим, т. е. он умел не только импровизировать, но и петь, плясать и даже выполнять акробатические трюки.  Дело в том, что представление комедии  дель арте было многосоставным действом. Основному сюжету предшествовал пролог, в котором два актера с трубой и барабаном зазывали зрителей, рекламируя труппу. Затем появлялся актер, в стихах излагающий суть представления.</vt:lpstr>
      <vt:lpstr>Слайд 9</vt:lpstr>
      <vt:lpstr>У комедии дель арте было два основных центра: Венеция и Неаполь. В соответствии с этим сложились и два основных квартета масок: северный, или венецианский (Панталоне, Арлекин, Бригелла, Доктор) и южный, или неаполитанский (Тарталья, Скарамуччо, Ковьелло, Пульчинелло).  В обоих квартетах часто принимали участие Капитан, Фантеска (или Серветта), Влюбленные.</vt:lpstr>
      <vt:lpstr>Слайд 11</vt:lpstr>
      <vt:lpstr>Арлекин - персонаж итальянской комедии  дель арте.  В 16 веке Арлекин занимал в труппе положение Дзанни-простака, запутывавшего своими глупыми выходками интригу комедии.   В 17 веке Арлекин занимал в труппе положение Дзанни-пройдохи, активно участвующего в развитии действия.   В 18 веке в трактовку роли Арлекина был внесен патетический элемент, заставляющий зрителей одновременно смеяться и плакать.  </vt:lpstr>
      <vt:lpstr>Бригелла - персонаж итальянской комедии  дель арте;  - являлся главной пружиной интриги.</vt:lpstr>
      <vt:lpstr>Дзанни  от итал.Zanni  Дзанни - персонаж итальянской комедии  дель арте, имеющий две разновидности:   1- пройдоха, плут, ловкач;    2 - простак, увалень.  </vt:lpstr>
      <vt:lpstr>Коломби́на — традиционный персонаж итальянской народной комедии — служанка, участвующая в развитии интриги.</vt:lpstr>
      <vt:lpstr>Пантало́не (итал. Pantalone, фр. Pantalon) — персонаж-маска итальянской комедии , носящий длинные красные штаны (панталоны).   Панталоне, как правило, является центром интриги, и, как правило, всегда остаётся жертвой кого-либо, чаще всего Арлекина, его слуги.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Итальянская комедия Дель Арте </dc:title>
  <dc:creator>1</dc:creator>
  <cp:lastModifiedBy>1</cp:lastModifiedBy>
  <cp:revision>25</cp:revision>
  <dcterms:created xsi:type="dcterms:W3CDTF">2012-01-29T09:54:17Z</dcterms:created>
  <dcterms:modified xsi:type="dcterms:W3CDTF">2012-01-29T12:33:16Z</dcterms:modified>
</cp:coreProperties>
</file>