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62" r:id="rId4"/>
    <p:sldId id="266" r:id="rId5"/>
    <p:sldId id="258" r:id="rId6"/>
    <p:sldId id="263" r:id="rId7"/>
    <p:sldId id="25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993366"/>
    <a:srgbClr val="9966FF"/>
    <a:srgbClr val="339933"/>
    <a:srgbClr val="993300"/>
    <a:srgbClr val="99003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2E4053D-EA03-4F38-B660-495BE847E6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55A98-69C4-4B2A-9106-99CED83AFB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B7524-440D-4F07-83B0-A966661379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8C860-E5E5-4523-8558-DF58E9471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679B11-1D2D-4C42-886A-CA2B5CCBEE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9CC1259-CE5B-4086-8D3C-2367B7504E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F7A12-4BEF-4181-BE73-AD5CF7670A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3477F-0E29-441E-BF22-A44CD09CBA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49825-C000-46CB-9E3F-675C2A4272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33D2C-0F46-40F9-A396-C3BDBFD529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B29CB-0E03-4BC1-9D1A-B44F235206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DDD1B075-E0AA-4052-AFF4-7E5FADE4EB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28D63C62-4D59-4768-BA9D-E33F19A692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13"/>
          <p:cNvSpPr>
            <a:spLocks noChangeArrowheads="1"/>
          </p:cNvSpPr>
          <p:nvPr/>
        </p:nvSpPr>
        <p:spPr bwMode="auto">
          <a:xfrm>
            <a:off x="1828800" y="838200"/>
            <a:ext cx="4724400" cy="274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2133600" y="1066800"/>
            <a:ext cx="4114800" cy="2087563"/>
          </a:xfrm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chemeClr val="bg1"/>
                </a:solidFill>
              </a:rPr>
              <a:t>Взаимное расположение прямых </a:t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>и плоскостей</a:t>
            </a:r>
            <a:r>
              <a:rPr lang="ru-RU" sz="2400" i="1" dirty="0" smtClean="0">
                <a:solidFill>
                  <a:schemeClr val="bg1"/>
                </a:solidFill>
              </a:rPr>
              <a:t> в </a:t>
            </a:r>
            <a:r>
              <a:rPr lang="ru-RU" sz="2400" b="1" i="1" dirty="0" smtClean="0">
                <a:solidFill>
                  <a:schemeClr val="bg1"/>
                </a:solidFill>
              </a:rPr>
              <a:t>пространстве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57200" y="4038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Две прямые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90800" y="5410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Прямая и плоскость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096000" y="40386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Две плоскости</a:t>
            </a:r>
          </a:p>
        </p:txBody>
      </p:sp>
      <p:sp>
        <p:nvSpPr>
          <p:cNvPr id="5130" name="Line 10">
            <a:hlinkClick r:id="rId2" action="ppaction://hlinksldjump"/>
          </p:cNvPr>
          <p:cNvSpPr>
            <a:spLocks noChangeShapeType="1"/>
          </p:cNvSpPr>
          <p:nvPr/>
        </p:nvSpPr>
        <p:spPr bwMode="auto">
          <a:xfrm flipH="1">
            <a:off x="533400" y="3048000"/>
            <a:ext cx="16002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1" name="Line 11">
            <a:hlinkClick r:id="rId3" action="ppaction://hlinksldjump"/>
          </p:cNvPr>
          <p:cNvSpPr>
            <a:spLocks noChangeShapeType="1"/>
          </p:cNvSpPr>
          <p:nvPr/>
        </p:nvSpPr>
        <p:spPr bwMode="auto">
          <a:xfrm>
            <a:off x="6248400" y="2971800"/>
            <a:ext cx="10668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2" name="Line 12">
            <a:hlinkClick r:id="rId4" action="ppaction://hlinksldjump"/>
          </p:cNvPr>
          <p:cNvSpPr>
            <a:spLocks noChangeShapeType="1"/>
          </p:cNvSpPr>
          <p:nvPr/>
        </p:nvSpPr>
        <p:spPr bwMode="auto">
          <a:xfrm flipH="1">
            <a:off x="4191000" y="3657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/>
      <p:bldP spid="5126" grpId="0"/>
      <p:bldP spid="5127" grpId="0"/>
      <p:bldP spid="5128" grpId="0"/>
      <p:bldP spid="5130" grpId="0" animBg="1"/>
      <p:bldP spid="5131" grpId="0" animBg="1"/>
      <p:bldP spid="51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81000" y="5562600"/>
          <a:ext cx="1903413" cy="582613"/>
        </p:xfrm>
        <a:graphic>
          <a:graphicData uri="http://schemas.openxmlformats.org/presentationml/2006/ole">
            <p:oleObj spid="_x0000_s1026" name="Формула" r:id="rId3" imgW="622080" imgH="190440" progId="Equation.3">
              <p:embed/>
            </p:oleObj>
          </a:graphicData>
        </a:graphic>
      </p:graphicFrame>
      <p:graphicFrame>
        <p:nvGraphicFramePr>
          <p:cNvPr id="7210" name="Object 42"/>
          <p:cNvGraphicFramePr>
            <a:graphicFrameLocks noChangeAspect="1"/>
          </p:cNvGraphicFramePr>
          <p:nvPr>
            <p:ph sz="quarter" idx="2"/>
          </p:nvPr>
        </p:nvGraphicFramePr>
        <p:xfrm>
          <a:off x="6553199" y="5715000"/>
          <a:ext cx="1091045" cy="444500"/>
        </p:xfrm>
        <a:graphic>
          <a:graphicData uri="http://schemas.openxmlformats.org/presentationml/2006/ole">
            <p:oleObj spid="_x0000_s1027" name="Формула" r:id="rId4" imgW="342720" imgH="139680" progId="Equation.3">
              <p:embed/>
            </p:oleObj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>
            <p:ph sz="quarter" idx="3"/>
          </p:nvPr>
        </p:nvGraphicFramePr>
        <p:xfrm>
          <a:off x="3276600" y="5486400"/>
          <a:ext cx="1066800" cy="682625"/>
        </p:xfrm>
        <a:graphic>
          <a:graphicData uri="http://schemas.openxmlformats.org/presentationml/2006/ole">
            <p:oleObj spid="_x0000_s1028" name="Формула" r:id="rId5" imgW="317160" imgH="203040" progId="Equation.3">
              <p:embed/>
            </p:oleObj>
          </a:graphicData>
        </a:graphic>
      </p:graphicFrame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684213" y="1628775"/>
            <a:ext cx="1008062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rot="18288437" flipH="1">
            <a:off x="3940176" y="1776412"/>
            <a:ext cx="658812" cy="461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rot="16017969" flipH="1">
            <a:off x="6796087" y="1849438"/>
            <a:ext cx="7207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00113" y="1052513"/>
            <a:ext cx="7559675" cy="396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 dirty="0"/>
              <a:t>Взаимное расположение прямых в пространстве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2286000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i="1" dirty="0"/>
              <a:t>Имеют общую точку</a:t>
            </a:r>
          </a:p>
          <a:p>
            <a:r>
              <a:rPr lang="ru-RU" sz="1600" i="1" dirty="0"/>
              <a:t>лежат в одной плоскости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971800" y="22860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i="1" dirty="0"/>
              <a:t>Не имеют общую точку</a:t>
            </a:r>
          </a:p>
          <a:p>
            <a:r>
              <a:rPr lang="ru-RU" sz="1600" i="1" dirty="0"/>
              <a:t>лежат в одной плоскости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791200" y="2286000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i="1" dirty="0"/>
              <a:t>не имеют общую точку</a:t>
            </a:r>
          </a:p>
          <a:p>
            <a:r>
              <a:rPr lang="ru-RU" sz="1600" i="1" dirty="0"/>
              <a:t>не лежат в одной плоскости</a:t>
            </a:r>
          </a:p>
        </p:txBody>
      </p:sp>
      <p:sp>
        <p:nvSpPr>
          <p:cNvPr id="7179" name="AutoShape 11"/>
          <p:cNvSpPr>
            <a:spLocks/>
          </p:cNvSpPr>
          <p:nvPr/>
        </p:nvSpPr>
        <p:spPr bwMode="auto">
          <a:xfrm rot="-5400000">
            <a:off x="1242219" y="1754981"/>
            <a:ext cx="431800" cy="2916238"/>
          </a:xfrm>
          <a:prstGeom prst="leftBrace">
            <a:avLst>
              <a:gd name="adj1" fmla="val 5628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AutoShape 12"/>
          <p:cNvSpPr>
            <a:spLocks/>
          </p:cNvSpPr>
          <p:nvPr/>
        </p:nvSpPr>
        <p:spPr bwMode="auto">
          <a:xfrm rot="-5400000">
            <a:off x="7326313" y="1611312"/>
            <a:ext cx="431800" cy="3203575"/>
          </a:xfrm>
          <a:prstGeom prst="leftBrace">
            <a:avLst>
              <a:gd name="adj1" fmla="val 6182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AutoShape 13"/>
          <p:cNvSpPr>
            <a:spLocks/>
          </p:cNvSpPr>
          <p:nvPr/>
        </p:nvSpPr>
        <p:spPr bwMode="auto">
          <a:xfrm rot="-5400000">
            <a:off x="4211637" y="1773238"/>
            <a:ext cx="360363" cy="2808288"/>
          </a:xfrm>
          <a:prstGeom prst="leftBrace">
            <a:avLst>
              <a:gd name="adj1" fmla="val 6494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516688" y="3500438"/>
            <a:ext cx="2376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скрещиваются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39750" y="3573463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пересекаются</a:t>
            </a:r>
          </a:p>
        </p:txBody>
      </p:sp>
      <p:sp>
        <p:nvSpPr>
          <p:cNvPr id="7184" name="AutoShape 16"/>
          <p:cNvSpPr>
            <a:spLocks noChangeArrowheads="1"/>
          </p:cNvSpPr>
          <p:nvPr/>
        </p:nvSpPr>
        <p:spPr bwMode="auto">
          <a:xfrm>
            <a:off x="0" y="4437063"/>
            <a:ext cx="2520950" cy="935037"/>
          </a:xfrm>
          <a:prstGeom prst="parallelogram">
            <a:avLst>
              <a:gd name="adj" fmla="val 67402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323850" y="4652963"/>
            <a:ext cx="1871663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611188" y="4652963"/>
            <a:ext cx="11525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84213" y="4437063"/>
            <a:ext cx="739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835150" y="4437063"/>
            <a:ext cx="576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в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348038" y="3573463"/>
            <a:ext cx="2376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параллельны</a:t>
            </a:r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2514600" y="4419600"/>
            <a:ext cx="2447925" cy="935037"/>
          </a:xfrm>
          <a:prstGeom prst="parallelogram">
            <a:avLst>
              <a:gd name="adj" fmla="val 6545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ru-RU" b="1" i="1"/>
          </a:p>
          <a:p>
            <a:pPr algn="ctr"/>
            <a:endParaRPr lang="ru-RU"/>
          </a:p>
        </p:txBody>
      </p:sp>
      <p:sp>
        <p:nvSpPr>
          <p:cNvPr id="7191" name="AutoShape 23"/>
          <p:cNvSpPr>
            <a:spLocks noChangeArrowheads="1"/>
          </p:cNvSpPr>
          <p:nvPr/>
        </p:nvSpPr>
        <p:spPr bwMode="auto">
          <a:xfrm>
            <a:off x="5580063" y="4437063"/>
            <a:ext cx="2520950" cy="935037"/>
          </a:xfrm>
          <a:prstGeom prst="parallelogram">
            <a:avLst>
              <a:gd name="adj" fmla="val 67402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 flipV="1">
            <a:off x="2843213" y="4581525"/>
            <a:ext cx="1584325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V="1">
            <a:off x="3132138" y="4868863"/>
            <a:ext cx="144145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7235825" y="4508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3851275" y="4941888"/>
            <a:ext cx="322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в</a:t>
            </a:r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3333750" y="46704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6516688" y="4365625"/>
            <a:ext cx="322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в</a:t>
            </a:r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6011863" y="4797425"/>
            <a:ext cx="1584325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6372225" y="4292600"/>
            <a:ext cx="28733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6659563" y="4797425"/>
            <a:ext cx="433387" cy="7191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1" name="Oval 33"/>
          <p:cNvSpPr>
            <a:spLocks noChangeArrowheads="1"/>
          </p:cNvSpPr>
          <p:nvPr/>
        </p:nvSpPr>
        <p:spPr bwMode="auto">
          <a:xfrm>
            <a:off x="6588125" y="47244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Oval 35"/>
          <p:cNvSpPr>
            <a:spLocks noChangeArrowheads="1"/>
          </p:cNvSpPr>
          <p:nvPr/>
        </p:nvSpPr>
        <p:spPr bwMode="auto">
          <a:xfrm>
            <a:off x="1187450" y="486886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1042988" y="4508500"/>
            <a:ext cx="431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  <a:p>
            <a:pPr>
              <a:spcBef>
                <a:spcPct val="50000"/>
              </a:spcBef>
            </a:pPr>
            <a:endParaRPr lang="ru-RU" b="1" i="1"/>
          </a:p>
        </p:txBody>
      </p:sp>
      <p:sp>
        <p:nvSpPr>
          <p:cNvPr id="1061" name="Rectangle 44"/>
          <p:cNvSpPr>
            <a:spLocks noChangeArrowheads="1"/>
          </p:cNvSpPr>
          <p:nvPr/>
        </p:nvSpPr>
        <p:spPr bwMode="auto">
          <a:xfrm>
            <a:off x="6858000" y="5943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2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 animBg="1"/>
      <p:bldP spid="7176" grpId="0"/>
      <p:bldP spid="7177" grpId="0"/>
      <p:bldP spid="7178" grpId="0"/>
      <p:bldP spid="7179" grpId="0" animBg="1"/>
      <p:bldP spid="7180" grpId="0" animBg="1"/>
      <p:bldP spid="7181" grpId="0" animBg="1"/>
      <p:bldP spid="7182" grpId="0"/>
      <p:bldP spid="7183" grpId="0"/>
      <p:bldP spid="7184" grpId="0" animBg="1"/>
      <p:bldP spid="7185" grpId="0" animBg="1"/>
      <p:bldP spid="7186" grpId="0" animBg="1"/>
      <p:bldP spid="7187" grpId="0"/>
      <p:bldP spid="7188" grpId="0"/>
      <p:bldP spid="7189" grpId="0"/>
      <p:bldP spid="7190" grpId="0" animBg="1"/>
      <p:bldP spid="7191" grpId="0" animBg="1"/>
      <p:bldP spid="7192" grpId="0" animBg="1"/>
      <p:bldP spid="7193" grpId="0" animBg="1"/>
      <p:bldP spid="7194" grpId="0"/>
      <p:bldP spid="7195" grpId="0"/>
      <p:bldP spid="7196" grpId="0"/>
      <p:bldP spid="7197" grpId="0"/>
      <p:bldP spid="7198" grpId="0" animBg="1"/>
      <p:bldP spid="7199" grpId="0" animBg="1"/>
      <p:bldP spid="7200" grpId="0" animBg="1"/>
      <p:bldP spid="7201" grpId="0" animBg="1"/>
      <p:bldP spid="7203" grpId="0" animBg="1"/>
      <p:bldP spid="72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755650" y="4148138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524000" y="3581400"/>
            <a:ext cx="143827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2195513" y="3573463"/>
            <a:ext cx="7921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755650" y="3573463"/>
            <a:ext cx="792163" cy="5746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547813" y="2132013"/>
            <a:ext cx="1439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rot="5400000">
            <a:off x="36512" y="3427413"/>
            <a:ext cx="14398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rot="5400000">
            <a:off x="1490662" y="3462338"/>
            <a:ext cx="14398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755650" y="2708275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2268538" y="2851150"/>
            <a:ext cx="1439862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rot="-5400000">
            <a:off x="804862" y="2852738"/>
            <a:ext cx="1439863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755650" y="2132013"/>
            <a:ext cx="7921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2195513" y="2132013"/>
            <a:ext cx="7921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58" name="Text Box 16"/>
          <p:cNvSpPr txBox="1">
            <a:spLocks noChangeArrowheads="1"/>
          </p:cNvSpPr>
          <p:nvPr/>
        </p:nvSpPr>
        <p:spPr bwMode="auto">
          <a:xfrm>
            <a:off x="1752600" y="510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59" name="Text Box 17"/>
          <p:cNvSpPr txBox="1">
            <a:spLocks noChangeArrowheads="1"/>
          </p:cNvSpPr>
          <p:nvPr/>
        </p:nvSpPr>
        <p:spPr bwMode="auto">
          <a:xfrm>
            <a:off x="5334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А</a:t>
            </a:r>
          </a:p>
        </p:txBody>
      </p:sp>
      <p:sp>
        <p:nvSpPr>
          <p:cNvPr id="6160" name="Rectangle 18"/>
          <p:cNvSpPr>
            <a:spLocks noChangeArrowheads="1"/>
          </p:cNvSpPr>
          <p:nvPr/>
        </p:nvSpPr>
        <p:spPr bwMode="auto">
          <a:xfrm>
            <a:off x="1219200" y="3352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B</a:t>
            </a:r>
            <a:endParaRPr lang="ru-RU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61" name="Rectangle 19"/>
          <p:cNvSpPr>
            <a:spLocks noChangeArrowheads="1"/>
          </p:cNvSpPr>
          <p:nvPr/>
        </p:nvSpPr>
        <p:spPr bwMode="auto">
          <a:xfrm>
            <a:off x="304800" y="2514600"/>
            <a:ext cx="44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А</a:t>
            </a:r>
            <a:r>
              <a:rPr lang="ru-RU" sz="1400" b="1" i="1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6162" name="Rectangle 20"/>
          <p:cNvSpPr>
            <a:spLocks noChangeArrowheads="1"/>
          </p:cNvSpPr>
          <p:nvPr/>
        </p:nvSpPr>
        <p:spPr bwMode="auto">
          <a:xfrm>
            <a:off x="2895600" y="3352800"/>
            <a:ext cx="403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C</a:t>
            </a:r>
            <a:endParaRPr lang="ru-RU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63" name="Rectangle 21"/>
          <p:cNvSpPr>
            <a:spLocks noChangeArrowheads="1"/>
          </p:cNvSpPr>
          <p:nvPr/>
        </p:nvSpPr>
        <p:spPr bwMode="auto">
          <a:xfrm>
            <a:off x="2057400" y="4114800"/>
            <a:ext cx="479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D</a:t>
            </a:r>
            <a:endParaRPr lang="ru-RU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64" name="Rectangle 24"/>
          <p:cNvSpPr>
            <a:spLocks noChangeArrowheads="1"/>
          </p:cNvSpPr>
          <p:nvPr/>
        </p:nvSpPr>
        <p:spPr bwMode="auto">
          <a:xfrm>
            <a:off x="2133600" y="2590800"/>
            <a:ext cx="44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ru-RU" sz="1400" b="1" i="1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6165" name="Rectangle 25"/>
          <p:cNvSpPr>
            <a:spLocks noChangeArrowheads="1"/>
          </p:cNvSpPr>
          <p:nvPr/>
        </p:nvSpPr>
        <p:spPr bwMode="auto">
          <a:xfrm>
            <a:off x="1295400" y="1828800"/>
            <a:ext cx="44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ru-RU" sz="1400" b="1" i="1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6166" name="Rectangle 26"/>
          <p:cNvSpPr>
            <a:spLocks noChangeArrowheads="1"/>
          </p:cNvSpPr>
          <p:nvPr/>
        </p:nvSpPr>
        <p:spPr bwMode="auto">
          <a:xfrm>
            <a:off x="2895600" y="1905000"/>
            <a:ext cx="44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sz="1400" b="1" i="1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1400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3962400" y="1981200"/>
            <a:ext cx="46482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1"/>
              <a:t>                                 </a:t>
            </a:r>
            <a:r>
              <a:rPr lang="ru-RU" b="1" i="1"/>
              <a:t>Укажите: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i="1"/>
              <a:t>Рёбра, которые лежат на прямых, параллельных ребру АА</a:t>
            </a:r>
            <a:r>
              <a:rPr lang="ru-RU" sz="1400" b="1" i="1"/>
              <a:t>1</a:t>
            </a:r>
            <a:r>
              <a:rPr lang="ru-RU" b="1" i="1"/>
              <a:t>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i="1"/>
              <a:t>Рёбра, которые лежат на прямых, пересекающих ребро АА</a:t>
            </a:r>
            <a:r>
              <a:rPr lang="ru-RU" sz="1400" b="1" i="1"/>
              <a:t>1 </a:t>
            </a:r>
            <a:endParaRPr lang="ru-RU" b="1" i="1"/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1" i="1"/>
              <a:t>Прямые, которые скрещиваются с прямой АА</a:t>
            </a:r>
            <a:r>
              <a:rPr lang="ru-RU" sz="1400" b="1" i="1"/>
              <a:t>1</a:t>
            </a:r>
            <a:r>
              <a:rPr lang="ru-RU" b="1" i="1"/>
              <a:t> </a:t>
            </a:r>
          </a:p>
        </p:txBody>
      </p:sp>
      <p:sp>
        <p:nvSpPr>
          <p:cNvPr id="6168" name="TextBox 23"/>
          <p:cNvSpPr txBox="1">
            <a:spLocks noChangeArrowheads="1"/>
          </p:cNvSpPr>
          <p:nvPr/>
        </p:nvSpPr>
        <p:spPr bwMode="auto">
          <a:xfrm>
            <a:off x="4648200" y="1371600"/>
            <a:ext cx="449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Дан куб</a:t>
            </a:r>
            <a:r>
              <a:rPr lang="en-US" b="1" i="1"/>
              <a:t> </a:t>
            </a:r>
            <a:r>
              <a:rPr lang="ru-RU" b="1" i="1"/>
              <a:t> </a:t>
            </a:r>
            <a:r>
              <a:rPr lang="en-US" b="1" i="1"/>
              <a:t>ABCDA</a:t>
            </a:r>
            <a:r>
              <a:rPr lang="en-US" sz="1400" b="1" i="1"/>
              <a:t>1</a:t>
            </a:r>
            <a:r>
              <a:rPr lang="en-US" b="1" i="1"/>
              <a:t>B</a:t>
            </a:r>
            <a:r>
              <a:rPr lang="en-US" sz="1400" b="1" i="1"/>
              <a:t>1</a:t>
            </a:r>
            <a:r>
              <a:rPr lang="en-US" b="1" i="1"/>
              <a:t>C</a:t>
            </a:r>
            <a:r>
              <a:rPr lang="en-US" sz="1400" b="1" i="1"/>
              <a:t>1</a:t>
            </a:r>
            <a:r>
              <a:rPr lang="en-US" b="1" i="1"/>
              <a:t>D</a:t>
            </a:r>
            <a:r>
              <a:rPr lang="en-US" sz="1400" b="1" i="1"/>
              <a:t>1</a:t>
            </a:r>
            <a:endParaRPr lang="ru-RU" b="1" i="1"/>
          </a:p>
        </p:txBody>
      </p:sp>
      <p:sp>
        <p:nvSpPr>
          <p:cNvPr id="6169" name="AutoShape 3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001000" y="5943600"/>
            <a:ext cx="381000" cy="609600"/>
          </a:xfrm>
          <a:prstGeom prst="up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20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3366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3366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3366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0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20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66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66FF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66FF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66FF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66FF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пирами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59436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5410200" y="762000"/>
            <a:ext cx="350520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Дана пирамида </a:t>
            </a:r>
            <a:r>
              <a:rPr lang="en-US" b="1" i="1"/>
              <a:t>ABCD</a:t>
            </a:r>
            <a:r>
              <a:rPr lang="ru-RU" b="1" i="1"/>
              <a:t>               Укажите: </a:t>
            </a:r>
          </a:p>
          <a:p>
            <a:r>
              <a:rPr lang="ru-RU" b="1" i="1"/>
              <a:t>1.плоскости, в которых лежат прямые РЕ, МК, DB, АВ, ЕС; </a:t>
            </a:r>
          </a:p>
          <a:p>
            <a:endParaRPr lang="ru-RU" b="1" i="1"/>
          </a:p>
          <a:p>
            <a:r>
              <a:rPr lang="ru-RU" b="1" i="1"/>
              <a:t>2.точки пересечения прямой DK с плоскостью ABC, прямой СЕ с плоскостью ADB; </a:t>
            </a:r>
          </a:p>
          <a:p>
            <a:endParaRPr lang="ru-RU" b="1" i="1"/>
          </a:p>
          <a:p>
            <a:r>
              <a:rPr lang="ru-RU" b="1" i="1"/>
              <a:t>3. точки, лежащие в плоскостях ADB и DBC; </a:t>
            </a:r>
          </a:p>
          <a:p>
            <a:endParaRPr lang="ru-RU" b="1" i="1"/>
          </a:p>
          <a:p>
            <a:r>
              <a:rPr lang="ru-RU" b="1" i="1"/>
              <a:t>4.прямые, по которым пересекаются плоскости ABC и DCB, ABD и CDA, PDC и ABC.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7067550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b="1" i="1" smtClean="0">
                <a:solidFill>
                  <a:schemeClr val="tx1"/>
                </a:solidFill>
              </a:rPr>
              <a:t/>
            </a:r>
            <a:br>
              <a:rPr lang="ru-RU" sz="2400" b="1" i="1" smtClean="0">
                <a:solidFill>
                  <a:schemeClr val="tx1"/>
                </a:solidFill>
              </a:rPr>
            </a:br>
            <a:endParaRPr lang="ru-RU" sz="4000" smtClean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23850" y="6165850"/>
          <a:ext cx="1365250" cy="374650"/>
        </p:xfrm>
        <a:graphic>
          <a:graphicData uri="http://schemas.openxmlformats.org/presentationml/2006/ole">
            <p:oleObj spid="_x0000_s2050" name="Формула" r:id="rId3" imgW="647640" imgH="177480" progId="Equation.3">
              <p:embed/>
            </p:oleObj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586038"/>
          <a:ext cx="114300" cy="215900"/>
        </p:xfrm>
        <a:graphic>
          <a:graphicData uri="http://schemas.openxmlformats.org/presentationml/2006/ole">
            <p:oleObj spid="_x0000_s2051" name="Формула" r:id="rId4" imgW="114120" imgH="215640" progId="Equation.3">
              <p:embed/>
            </p:oleObj>
          </a:graphicData>
        </a:graphic>
      </p:graphicFrame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684213" y="1628775"/>
            <a:ext cx="1008062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rot="18288437" flipH="1">
            <a:off x="3940176" y="1776412"/>
            <a:ext cx="658812" cy="461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rot="16017969" flipH="1">
            <a:off x="6796087" y="1849438"/>
            <a:ext cx="7207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09600" y="762000"/>
            <a:ext cx="7848600" cy="7016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 dirty="0"/>
              <a:t>Взаимное расположение прямой и плоскости в пространстве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79388" y="2420938"/>
            <a:ext cx="26638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i="1"/>
              <a:t>Имеют общую точку</a:t>
            </a:r>
          </a:p>
          <a:p>
            <a:pPr>
              <a:spcBef>
                <a:spcPct val="50000"/>
              </a:spcBef>
            </a:pPr>
            <a:endParaRPr lang="ru-RU" sz="1600" b="1" i="1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700338" y="2420938"/>
            <a:ext cx="2933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/>
              <a:t>Не имеют общих точек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651500" y="2349500"/>
            <a:ext cx="33115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/>
              <a:t>имеют множество общих точек</a:t>
            </a:r>
          </a:p>
          <a:p>
            <a:endParaRPr lang="ru-RU" sz="1600" b="1" i="1"/>
          </a:p>
        </p:txBody>
      </p:sp>
      <p:sp>
        <p:nvSpPr>
          <p:cNvPr id="8204" name="AutoShape 12"/>
          <p:cNvSpPr>
            <a:spLocks/>
          </p:cNvSpPr>
          <p:nvPr/>
        </p:nvSpPr>
        <p:spPr bwMode="auto">
          <a:xfrm rot="-5400000">
            <a:off x="1223169" y="2096294"/>
            <a:ext cx="360362" cy="2305050"/>
          </a:xfrm>
          <a:prstGeom prst="leftBrace">
            <a:avLst>
              <a:gd name="adj1" fmla="val 533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AutoShape 13"/>
          <p:cNvSpPr>
            <a:spLocks/>
          </p:cNvSpPr>
          <p:nvPr/>
        </p:nvSpPr>
        <p:spPr bwMode="auto">
          <a:xfrm rot="-5400000">
            <a:off x="6948488" y="1773237"/>
            <a:ext cx="431800" cy="2879725"/>
          </a:xfrm>
          <a:prstGeom prst="leftBrace">
            <a:avLst>
              <a:gd name="adj1" fmla="val 5557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AutoShape 14"/>
          <p:cNvSpPr>
            <a:spLocks/>
          </p:cNvSpPr>
          <p:nvPr/>
        </p:nvSpPr>
        <p:spPr bwMode="auto">
          <a:xfrm rot="-5400000">
            <a:off x="3922713" y="1989138"/>
            <a:ext cx="360362" cy="2519362"/>
          </a:xfrm>
          <a:prstGeom prst="leftBrace">
            <a:avLst>
              <a:gd name="adj1" fmla="val 5826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011863" y="3500438"/>
            <a:ext cx="2376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Прямая лежит в плоскости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50825" y="3573463"/>
            <a:ext cx="23764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Прямая пересекает плоскость</a:t>
            </a: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5795963" y="4724400"/>
            <a:ext cx="2520950" cy="935038"/>
          </a:xfrm>
          <a:prstGeom prst="parallelogram">
            <a:avLst>
              <a:gd name="adj" fmla="val 67402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6407150" y="4940300"/>
            <a:ext cx="11525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6478588" y="4724400"/>
            <a:ext cx="73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059113" y="3573463"/>
            <a:ext cx="237648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Прямая и плоскость параллельны</a:t>
            </a:r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2700338" y="4797425"/>
            <a:ext cx="2447925" cy="935038"/>
          </a:xfrm>
          <a:prstGeom prst="parallelogram">
            <a:avLst>
              <a:gd name="adj" fmla="val 6545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ru-RU" b="1" i="1"/>
          </a:p>
          <a:p>
            <a:pPr algn="ctr"/>
            <a:endParaRPr lang="ru-RU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0" y="4868863"/>
            <a:ext cx="2520950" cy="935037"/>
          </a:xfrm>
          <a:prstGeom prst="parallelogram">
            <a:avLst>
              <a:gd name="adj" fmla="val 67402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V="1">
            <a:off x="3203575" y="4581525"/>
            <a:ext cx="1584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150938" y="5373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3492500" y="4292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935038" y="4581525"/>
            <a:ext cx="287337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1258888" y="5157788"/>
            <a:ext cx="433387" cy="7191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0" name="Oval 28"/>
          <p:cNvSpPr>
            <a:spLocks noChangeArrowheads="1"/>
          </p:cNvSpPr>
          <p:nvPr/>
        </p:nvSpPr>
        <p:spPr bwMode="auto">
          <a:xfrm>
            <a:off x="1222375" y="508635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7" name="Text Box 30"/>
          <p:cNvSpPr txBox="1">
            <a:spLocks noChangeArrowheads="1"/>
          </p:cNvSpPr>
          <p:nvPr/>
        </p:nvSpPr>
        <p:spPr bwMode="auto">
          <a:xfrm>
            <a:off x="1692275" y="580548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222375" y="48688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А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3348038" y="6092825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/>
              <a:t>а </a:t>
            </a:r>
            <a:r>
              <a:rPr lang="ru-RU" sz="2400" i="1">
                <a:cs typeface="Arial" charset="0"/>
              </a:rPr>
              <a:t>‖ </a:t>
            </a:r>
            <a:r>
              <a:rPr lang="ru-RU" sz="2400" b="1" i="1">
                <a:cs typeface="Arial" charset="0"/>
                <a:sym typeface="Symbol" pitchFamily="18" charset="2"/>
              </a:rPr>
              <a:t>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6443663" y="602138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ym typeface="Symbol" pitchFamily="18" charset="2"/>
              </a:rPr>
              <a:t>а 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179388" y="53736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ym typeface="Symbol" pitchFamily="18" charset="2"/>
              </a:rPr>
              <a:t>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2843213" y="54451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ym typeface="Symbol" pitchFamily="18" charset="2"/>
              </a:rPr>
              <a:t>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867400" y="537368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ym typeface="Symbol" pitchFamily="18" charset="2"/>
              </a:rPr>
              <a:t>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 animBg="1"/>
      <p:bldP spid="8198" grpId="0" animBg="1"/>
      <p:bldP spid="8199" grpId="0" animBg="1"/>
      <p:bldP spid="8200" grpId="0" animBg="1"/>
      <p:bldP spid="8201" grpId="0"/>
      <p:bldP spid="8202" grpId="0"/>
      <p:bldP spid="8203" grpId="0"/>
      <p:bldP spid="8204" grpId="0" animBg="1"/>
      <p:bldP spid="8205" grpId="0" animBg="1"/>
      <p:bldP spid="8206" grpId="0" animBg="1"/>
      <p:bldP spid="8207" grpId="0"/>
      <p:bldP spid="8208" grpId="0"/>
      <p:bldP spid="8209" grpId="0" animBg="1"/>
      <p:bldP spid="8210" grpId="0" animBg="1"/>
      <p:bldP spid="8211" grpId="0"/>
      <p:bldP spid="8212" grpId="0"/>
      <p:bldP spid="8213" grpId="0" animBg="1"/>
      <p:bldP spid="8214" grpId="0" animBg="1"/>
      <p:bldP spid="8215" grpId="0" animBg="1"/>
      <p:bldP spid="8216" grpId="0"/>
      <p:bldP spid="8217" grpId="0"/>
      <p:bldP spid="8218" grpId="0" animBg="1"/>
      <p:bldP spid="8219" grpId="0" animBg="1"/>
      <p:bldP spid="8220" grpId="0" animBg="1"/>
      <p:bldP spid="8223" grpId="0"/>
      <p:bldP spid="8224" grpId="0"/>
      <p:bldP spid="8226" grpId="0"/>
      <p:bldP spid="82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4"/>
          <p:cNvSpPr>
            <a:spLocks noChangeShapeType="1"/>
          </p:cNvSpPr>
          <p:nvPr/>
        </p:nvSpPr>
        <p:spPr bwMode="auto">
          <a:xfrm>
            <a:off x="431800" y="4087813"/>
            <a:ext cx="5113338" cy="0"/>
          </a:xfrm>
          <a:prstGeom prst="line">
            <a:avLst/>
          </a:prstGeom>
          <a:noFill/>
          <a:ln w="38100">
            <a:solidFill>
              <a:srgbClr val="00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431800" y="4086225"/>
            <a:ext cx="1728788" cy="172720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2160588" y="4087813"/>
            <a:ext cx="3384550" cy="172720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V="1">
            <a:off x="1368425" y="4087813"/>
            <a:ext cx="4176713" cy="935037"/>
          </a:xfrm>
          <a:prstGeom prst="line">
            <a:avLst/>
          </a:prstGeom>
          <a:noFill/>
          <a:ln w="38100">
            <a:solidFill>
              <a:srgbClr val="00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431800" y="4087813"/>
            <a:ext cx="3457575" cy="863600"/>
          </a:xfrm>
          <a:prstGeom prst="line">
            <a:avLst/>
          </a:prstGeom>
          <a:noFill/>
          <a:ln w="38100">
            <a:solidFill>
              <a:srgbClr val="00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 flipV="1">
            <a:off x="2879725" y="990600"/>
            <a:ext cx="0" cy="3673475"/>
          </a:xfrm>
          <a:prstGeom prst="line">
            <a:avLst/>
          </a:prstGeom>
          <a:noFill/>
          <a:ln w="38100">
            <a:solidFill>
              <a:srgbClr val="00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H="1">
            <a:off x="431800" y="990600"/>
            <a:ext cx="2447925" cy="3097213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 flipH="1">
            <a:off x="2160588" y="990600"/>
            <a:ext cx="719137" cy="4824413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2879725" y="990600"/>
            <a:ext cx="2665413" cy="3097213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2879725" y="990600"/>
            <a:ext cx="936625" cy="3960813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0" y="379888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cs typeface="Arial" charset="0"/>
              </a:rPr>
              <a:t>А</a:t>
            </a: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3816350" y="5022850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cs typeface="Arial" charset="0"/>
              </a:rPr>
              <a:t>К</a:t>
            </a: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2736850" y="4857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cs typeface="Arial" charset="0"/>
              </a:rPr>
              <a:t>S</a:t>
            </a:r>
            <a:endParaRPr lang="ru-RU" sz="2400" b="1" i="1">
              <a:cs typeface="Arial" charset="0"/>
            </a:endParaRP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2736850" y="46624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cs typeface="Arial" charset="0"/>
              </a:rPr>
              <a:t>О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5616575" y="387032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cs typeface="Arial" charset="0"/>
              </a:rPr>
              <a:t>С</a:t>
            </a:r>
          </a:p>
        </p:txBody>
      </p:sp>
      <p:sp>
        <p:nvSpPr>
          <p:cNvPr id="7185" name="Rectangle 19"/>
          <p:cNvSpPr>
            <a:spLocks noChangeArrowheads="1"/>
          </p:cNvSpPr>
          <p:nvPr/>
        </p:nvSpPr>
        <p:spPr bwMode="auto">
          <a:xfrm>
            <a:off x="1905000" y="5867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cs typeface="Arial" charset="0"/>
              </a:rPr>
              <a:t>В</a:t>
            </a:r>
          </a:p>
        </p:txBody>
      </p:sp>
      <p:sp>
        <p:nvSpPr>
          <p:cNvPr id="7186" name="Text Box 20"/>
          <p:cNvSpPr txBox="1">
            <a:spLocks noChangeArrowheads="1"/>
          </p:cNvSpPr>
          <p:nvPr/>
        </p:nvSpPr>
        <p:spPr bwMode="auto">
          <a:xfrm>
            <a:off x="5867400" y="762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943600" y="914400"/>
            <a:ext cx="2667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1" i="1"/>
          </a:p>
          <a:p>
            <a:pPr>
              <a:spcBef>
                <a:spcPct val="50000"/>
              </a:spcBef>
            </a:pPr>
            <a:r>
              <a:rPr lang="ru-RU" b="1" i="1"/>
              <a:t>Укажите:</a:t>
            </a:r>
          </a:p>
          <a:p>
            <a:pPr>
              <a:spcBef>
                <a:spcPct val="50000"/>
              </a:spcBef>
            </a:pPr>
            <a:r>
              <a:rPr lang="ru-RU" b="1" i="1"/>
              <a:t>1.Прямые, которые лежат в плоскости </a:t>
            </a:r>
            <a:r>
              <a:rPr lang="en-US" b="1" i="1"/>
              <a:t>BSC</a:t>
            </a:r>
          </a:p>
          <a:p>
            <a:pPr>
              <a:spcBef>
                <a:spcPct val="50000"/>
              </a:spcBef>
            </a:pPr>
            <a:r>
              <a:rPr lang="en-US" b="1" i="1"/>
              <a:t>2. </a:t>
            </a:r>
            <a:r>
              <a:rPr lang="ru-RU" b="1" i="1"/>
              <a:t>Прямые, пересекающие плоскость АВС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43600" y="51054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1.</a:t>
            </a:r>
            <a:r>
              <a:rPr lang="en-US" b="1" i="1">
                <a:solidFill>
                  <a:srgbClr val="993366"/>
                </a:solidFill>
              </a:rPr>
              <a:t>SB,SC,BC,SK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5715000"/>
            <a:ext cx="2895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/>
              <a:t>2.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SA, SB,SC, SK,SO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43600" y="4495800"/>
            <a:ext cx="2057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Проверим:</a:t>
            </a:r>
          </a:p>
        </p:txBody>
      </p:sp>
      <p:sp>
        <p:nvSpPr>
          <p:cNvPr id="7191" name="TextBox 22"/>
          <p:cNvSpPr txBox="1">
            <a:spLocks noChangeArrowheads="1"/>
          </p:cNvSpPr>
          <p:nvPr/>
        </p:nvSpPr>
        <p:spPr bwMode="auto">
          <a:xfrm>
            <a:off x="5638800" y="8382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Дана пирамида </a:t>
            </a:r>
            <a:r>
              <a:rPr lang="en-US" b="1" i="1"/>
              <a:t>ABCS</a:t>
            </a:r>
            <a:r>
              <a:rPr lang="ru-RU" b="1" i="1"/>
              <a:t> </a:t>
            </a:r>
            <a:endParaRPr lang="ru-RU"/>
          </a:p>
        </p:txBody>
      </p:sp>
      <p:sp>
        <p:nvSpPr>
          <p:cNvPr id="7192" name="AutoShape 3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05800" y="6019800"/>
            <a:ext cx="381000" cy="609600"/>
          </a:xfrm>
          <a:prstGeom prst="up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1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15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allAtOnce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766763" y="6237288"/>
          <a:ext cx="1155700" cy="369887"/>
        </p:xfrm>
        <a:graphic>
          <a:graphicData uri="http://schemas.openxmlformats.org/presentationml/2006/ole">
            <p:oleObj spid="_x0000_s3074" name="Формула" r:id="rId3" imgW="634680" imgH="20304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586038"/>
          <a:ext cx="114300" cy="215900"/>
        </p:xfrm>
        <a:graphic>
          <a:graphicData uri="http://schemas.openxmlformats.org/presentationml/2006/ole">
            <p:oleObj spid="_x0000_s3075" name="Формула" r:id="rId4" imgW="114120" imgH="215640" progId="Equation.3">
              <p:embed/>
            </p:oleObj>
          </a:graphicData>
        </a:graphic>
      </p:graphicFrame>
      <p:sp>
        <p:nvSpPr>
          <p:cNvPr id="9220" name="Line 4"/>
          <p:cNvSpPr>
            <a:spLocks noChangeShapeType="1"/>
          </p:cNvSpPr>
          <p:nvPr/>
        </p:nvSpPr>
        <p:spPr bwMode="auto">
          <a:xfrm flipH="1">
            <a:off x="2051050" y="1196975"/>
            <a:ext cx="792163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rot="15718575" flipH="1">
            <a:off x="5239544" y="1253331"/>
            <a:ext cx="587375" cy="461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971550" y="620713"/>
            <a:ext cx="7848600" cy="396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 dirty="0"/>
              <a:t>Взаимное расположение плоскостей в пространстве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87450" y="1989138"/>
            <a:ext cx="26638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/>
              <a:t>Общие точки есть</a:t>
            </a:r>
          </a:p>
          <a:p>
            <a:pPr>
              <a:spcBef>
                <a:spcPct val="50000"/>
              </a:spcBef>
            </a:pPr>
            <a:endParaRPr lang="ru-RU" b="1" i="1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716463" y="1989138"/>
            <a:ext cx="293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Общих точек нет</a:t>
            </a:r>
          </a:p>
        </p:txBody>
      </p:sp>
      <p:sp>
        <p:nvSpPr>
          <p:cNvPr id="9225" name="AutoShape 9"/>
          <p:cNvSpPr>
            <a:spLocks/>
          </p:cNvSpPr>
          <p:nvPr/>
        </p:nvSpPr>
        <p:spPr bwMode="auto">
          <a:xfrm rot="-5400000">
            <a:off x="2088356" y="1377157"/>
            <a:ext cx="360363" cy="2305050"/>
          </a:xfrm>
          <a:prstGeom prst="leftBrace">
            <a:avLst>
              <a:gd name="adj1" fmla="val 533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6" name="AutoShape 10"/>
          <p:cNvSpPr>
            <a:spLocks/>
          </p:cNvSpPr>
          <p:nvPr/>
        </p:nvSpPr>
        <p:spPr bwMode="auto">
          <a:xfrm rot="-5400000">
            <a:off x="5651500" y="1270000"/>
            <a:ext cx="360363" cy="2519363"/>
          </a:xfrm>
          <a:prstGeom prst="leftBrace">
            <a:avLst>
              <a:gd name="adj1" fmla="val 5826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116013" y="2852738"/>
            <a:ext cx="2519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плоскости пересекаются</a:t>
            </a: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4572000" y="5300663"/>
            <a:ext cx="2520950" cy="935037"/>
          </a:xfrm>
          <a:prstGeom prst="parallelogram">
            <a:avLst>
              <a:gd name="adj" fmla="val 67402"/>
            </a:avLst>
          </a:prstGeom>
          <a:solidFill>
            <a:schemeClr val="accent1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ru-RU" b="1" i="1">
              <a:sym typeface="Symbol" pitchFamily="18" charset="2"/>
            </a:endParaRPr>
          </a:p>
          <a:p>
            <a:pPr algn="ctr"/>
            <a:endParaRPr lang="ru-RU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787900" y="2781300"/>
            <a:ext cx="2376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solidFill>
                  <a:schemeClr val="accent1">
                    <a:lumMod val="50000"/>
                  </a:schemeClr>
                </a:solidFill>
              </a:rPr>
              <a:t>плоскости параллельны</a:t>
            </a:r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4932363" y="3933825"/>
            <a:ext cx="2447925" cy="935038"/>
          </a:xfrm>
          <a:prstGeom prst="parallelogram">
            <a:avLst>
              <a:gd name="adj" fmla="val 65450"/>
            </a:avLst>
          </a:prstGeom>
          <a:solidFill>
            <a:schemeClr val="accent2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ru-RU" b="1" i="1"/>
          </a:p>
          <a:p>
            <a:pPr algn="ctr"/>
            <a:endParaRPr lang="ru-RU"/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250825" y="4508500"/>
            <a:ext cx="3097213" cy="935038"/>
          </a:xfrm>
          <a:prstGeom prst="parallelogram">
            <a:avLst>
              <a:gd name="adj" fmla="val 82810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ru-RU" b="1" i="1">
              <a:sym typeface="Symbol" pitchFamily="18" charset="2"/>
            </a:endParaRPr>
          </a:p>
          <a:p>
            <a:pPr algn="ctr"/>
            <a:endParaRPr lang="ru-RU"/>
          </a:p>
        </p:txBody>
      </p:sp>
      <p:sp>
        <p:nvSpPr>
          <p:cNvPr id="3088" name="Text Box 17"/>
          <p:cNvSpPr txBox="1">
            <a:spLocks noChangeArrowheads="1"/>
          </p:cNvSpPr>
          <p:nvPr/>
        </p:nvSpPr>
        <p:spPr bwMode="auto">
          <a:xfrm>
            <a:off x="1692275" y="580548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089" name="Text Box 18"/>
          <p:cNvSpPr txBox="1">
            <a:spLocks noChangeArrowheads="1"/>
          </p:cNvSpPr>
          <p:nvPr/>
        </p:nvSpPr>
        <p:spPr bwMode="auto">
          <a:xfrm>
            <a:off x="1116013" y="47244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1" i="1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5148263" y="630872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ym typeface="Symbol" pitchFamily="18" charset="2"/>
              </a:rPr>
              <a:t> </a:t>
            </a:r>
            <a:r>
              <a:rPr lang="ru-RU" b="1" i="1">
                <a:cs typeface="Arial" charset="0"/>
              </a:rPr>
              <a:t>‖ </a:t>
            </a:r>
            <a:r>
              <a:rPr lang="ru-RU" b="1" i="1">
                <a:cs typeface="Arial" charset="0"/>
                <a:sym typeface="Symbol" pitchFamily="18" charset="2"/>
              </a:rPr>
              <a:t></a:t>
            </a: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1476375" y="4508500"/>
            <a:ext cx="719138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1835150" y="3716338"/>
            <a:ext cx="360363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2195513" y="4508500"/>
            <a:ext cx="431800" cy="9366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rot="-385649">
            <a:off x="2627313" y="5445125"/>
            <a:ext cx="73025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971550" y="4292600"/>
            <a:ext cx="863600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 flipV="1">
            <a:off x="971550" y="3716338"/>
            <a:ext cx="86360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rot="21126339" flipV="1">
            <a:off x="1763713" y="5734050"/>
            <a:ext cx="1008062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611188" y="5157788"/>
            <a:ext cx="328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ym typeface="Symbol" pitchFamily="18" charset="2"/>
              </a:rPr>
              <a:t>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1708150" y="3933825"/>
            <a:ext cx="309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ym typeface="Symbol" pitchFamily="18" charset="2"/>
              </a:rPr>
              <a:t>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932363" y="5876925"/>
            <a:ext cx="309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ym typeface="Symbol" pitchFamily="18" charset="2"/>
              </a:rPr>
              <a:t></a:t>
            </a: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1835150" y="47974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с</a:t>
            </a: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5076825" y="4581525"/>
            <a:ext cx="328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ym typeface="Symbol" pitchFamily="18" charset="2"/>
              </a:rPr>
              <a:t></a:t>
            </a:r>
          </a:p>
        </p:txBody>
      </p:sp>
      <p:sp>
        <p:nvSpPr>
          <p:cNvPr id="3103" name="AutoShape 32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382000" y="6324600"/>
            <a:ext cx="228600" cy="304800"/>
          </a:xfrm>
          <a:prstGeom prst="up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3" grpId="0"/>
      <p:bldP spid="9224" grpId="0"/>
      <p:bldP spid="9225" grpId="0" animBg="1"/>
      <p:bldP spid="9226" grpId="0" animBg="1"/>
      <p:bldP spid="9227" grpId="0"/>
      <p:bldP spid="9228" grpId="0" animBg="1"/>
      <p:bldP spid="9229" grpId="0"/>
      <p:bldP spid="9230" grpId="0" animBg="1"/>
      <p:bldP spid="9231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  <p:bldP spid="9243" grpId="0"/>
      <p:bldP spid="9244" grpId="0"/>
      <p:bldP spid="9245" grpId="0"/>
      <p:bldP spid="9246" grpId="0"/>
      <p:bldP spid="924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710</TotalTime>
  <Words>255</Words>
  <Application>Microsoft PowerPoint</Application>
  <PresentationFormat>Экран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Справедливость</vt:lpstr>
      <vt:lpstr>Формула</vt:lpstr>
      <vt:lpstr>Взаимное расположение прямых  и плоскостей в пространстве</vt:lpstr>
      <vt:lpstr>Слайд 2</vt:lpstr>
      <vt:lpstr>Слайд 3</vt:lpstr>
      <vt:lpstr>Слайд 4</vt:lpstr>
      <vt:lpstr> 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</dc:creator>
  <cp:lastModifiedBy>elena</cp:lastModifiedBy>
  <cp:revision>19</cp:revision>
  <cp:lastPrinted>1601-01-01T00:00:00Z</cp:lastPrinted>
  <dcterms:created xsi:type="dcterms:W3CDTF">1601-01-01T00:00:00Z</dcterms:created>
  <dcterms:modified xsi:type="dcterms:W3CDTF">2012-01-26T12:20:42Z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