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77" r:id="rId2"/>
    <p:sldMasterId id="2147483679" r:id="rId3"/>
  </p:sldMasterIdLst>
  <p:notesMasterIdLst>
    <p:notesMasterId r:id="rId16"/>
  </p:notesMasterIdLst>
  <p:handoutMasterIdLst>
    <p:handoutMasterId r:id="rId17"/>
  </p:handoutMasterIdLst>
  <p:sldIdLst>
    <p:sldId id="356" r:id="rId4"/>
    <p:sldId id="292" r:id="rId5"/>
    <p:sldId id="309" r:id="rId6"/>
    <p:sldId id="314" r:id="rId7"/>
    <p:sldId id="363" r:id="rId8"/>
    <p:sldId id="339" r:id="rId9"/>
    <p:sldId id="362" r:id="rId10"/>
    <p:sldId id="357" r:id="rId11"/>
    <p:sldId id="365" r:id="rId12"/>
    <p:sldId id="313" r:id="rId13"/>
    <p:sldId id="366" r:id="rId14"/>
    <p:sldId id="293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90000"/>
    <a:srgbClr val="0000FF"/>
    <a:srgbClr val="9900FF"/>
    <a:srgbClr val="9F23C9"/>
    <a:srgbClr val="9933FF"/>
    <a:srgbClr val="000000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98" autoAdjust="0"/>
    <p:restoredTop sz="94600"/>
  </p:normalViewPr>
  <p:slideViewPr>
    <p:cSldViewPr>
      <p:cViewPr varScale="1">
        <p:scale>
          <a:sx n="51" d="100"/>
          <a:sy n="51" d="100"/>
        </p:scale>
        <p:origin x="-117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4206B41-62D5-4AED-AE2E-12ABAEFA8E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37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4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64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4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C59CD3B-CFA1-4512-A1F1-5CC936F39D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auto"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0" y="1676400"/>
            <a:ext cx="60960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200400"/>
            <a:ext cx="6096000" cy="914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96000" y="6245225"/>
            <a:ext cx="16319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2E99A-290E-470F-9CE4-B1775655D7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7B995-EA84-4A77-A3A9-0C7E97B6EF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134100" y="457200"/>
            <a:ext cx="1562100" cy="56689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447800" y="457200"/>
            <a:ext cx="4533900" cy="56689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DBB50-F322-4D3D-8815-AD395D936D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auto"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Нажмите кнопку, чтобы изменить стиль основного заголовка</a:t>
            </a:r>
          </a:p>
        </p:txBody>
      </p:sp>
      <p:sp>
        <p:nvSpPr>
          <p:cNvPr id="3563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Нажмите кнопку, чтобы изменить стиль основного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75FBE-A6B7-45A4-AB58-35BCC0309D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57235-B8C6-4C91-BE0D-1CD8309040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4ECE7-1212-419A-92B6-54E8EBBEB7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2BDD4-EE0A-429F-AE03-FC6444B672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8B7E5-A6BF-40B8-869A-ECCCB79FE0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3B826-BF59-4089-A061-B619F07BD2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5A9FA-F07A-42A9-BADC-513E719B8D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1904C-D4EA-45BC-B18F-4203FC6BCC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10698-C488-42C7-8686-37AD1C608F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1FBBE-9962-4D01-B32A-865CC38BAE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FE03D-E4B4-4046-8731-80B1B5CC55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7C148-A3E1-46E7-AA7E-11445D02C1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6858000"/>
            <a:chOff x="0" y="0"/>
            <a:chExt cx="5759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Line 4"/>
              <p:cNvSpPr>
                <a:spLocks noChangeShapeType="1"/>
              </p:cNvSpPr>
              <p:nvPr/>
            </p:nvSpPr>
            <p:spPr bwMode="auto">
              <a:xfrm>
                <a:off x="0" y="14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" name="Line 5"/>
              <p:cNvSpPr>
                <a:spLocks noChangeShapeType="1"/>
              </p:cNvSpPr>
              <p:nvPr/>
            </p:nvSpPr>
            <p:spPr bwMode="auto">
              <a:xfrm>
                <a:off x="0" y="33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Line 6"/>
              <p:cNvSpPr>
                <a:spLocks noChangeShapeType="1"/>
              </p:cNvSpPr>
              <p:nvPr/>
            </p:nvSpPr>
            <p:spPr bwMode="auto">
              <a:xfrm>
                <a:off x="0" y="52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Line 7"/>
              <p:cNvSpPr>
                <a:spLocks noChangeShapeType="1"/>
              </p:cNvSpPr>
              <p:nvPr/>
            </p:nvSpPr>
            <p:spPr bwMode="auto">
              <a:xfrm>
                <a:off x="0" y="72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Line 8"/>
              <p:cNvSpPr>
                <a:spLocks noChangeShapeType="1"/>
              </p:cNvSpPr>
              <p:nvPr/>
            </p:nvSpPr>
            <p:spPr bwMode="auto">
              <a:xfrm>
                <a:off x="0" y="91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Line 9"/>
              <p:cNvSpPr>
                <a:spLocks noChangeShapeType="1"/>
              </p:cNvSpPr>
              <p:nvPr/>
            </p:nvSpPr>
            <p:spPr bwMode="auto">
              <a:xfrm>
                <a:off x="0" y="110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Line 10"/>
              <p:cNvSpPr>
                <a:spLocks noChangeShapeType="1"/>
              </p:cNvSpPr>
              <p:nvPr/>
            </p:nvSpPr>
            <p:spPr bwMode="auto">
              <a:xfrm>
                <a:off x="0" y="129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Line 11"/>
              <p:cNvSpPr>
                <a:spLocks noChangeShapeType="1"/>
              </p:cNvSpPr>
              <p:nvPr/>
            </p:nvSpPr>
            <p:spPr bwMode="auto">
              <a:xfrm>
                <a:off x="0" y="148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Line 12"/>
              <p:cNvSpPr>
                <a:spLocks noChangeShapeType="1"/>
              </p:cNvSpPr>
              <p:nvPr/>
            </p:nvSpPr>
            <p:spPr bwMode="auto">
              <a:xfrm>
                <a:off x="0" y="168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Line 13"/>
              <p:cNvSpPr>
                <a:spLocks noChangeShapeType="1"/>
              </p:cNvSpPr>
              <p:nvPr/>
            </p:nvSpPr>
            <p:spPr bwMode="auto">
              <a:xfrm>
                <a:off x="0" y="187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>
                <a:off x="0" y="206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" name="Line 15"/>
              <p:cNvSpPr>
                <a:spLocks noChangeShapeType="1"/>
              </p:cNvSpPr>
              <p:nvPr/>
            </p:nvSpPr>
            <p:spPr bwMode="auto">
              <a:xfrm>
                <a:off x="0" y="225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" name="Line 16"/>
              <p:cNvSpPr>
                <a:spLocks noChangeShapeType="1"/>
              </p:cNvSpPr>
              <p:nvPr/>
            </p:nvSpPr>
            <p:spPr bwMode="auto">
              <a:xfrm>
                <a:off x="0" y="244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" name="Line 17"/>
              <p:cNvSpPr>
                <a:spLocks noChangeShapeType="1"/>
              </p:cNvSpPr>
              <p:nvPr/>
            </p:nvSpPr>
            <p:spPr bwMode="auto">
              <a:xfrm>
                <a:off x="0" y="264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Line 18"/>
              <p:cNvSpPr>
                <a:spLocks noChangeShapeType="1"/>
              </p:cNvSpPr>
              <p:nvPr/>
            </p:nvSpPr>
            <p:spPr bwMode="auto">
              <a:xfrm>
                <a:off x="0" y="283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" name="Line 19"/>
              <p:cNvSpPr>
                <a:spLocks noChangeShapeType="1"/>
              </p:cNvSpPr>
              <p:nvPr/>
            </p:nvSpPr>
            <p:spPr bwMode="auto">
              <a:xfrm>
                <a:off x="0" y="302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Line 20"/>
              <p:cNvSpPr>
                <a:spLocks noChangeShapeType="1"/>
              </p:cNvSpPr>
              <p:nvPr/>
            </p:nvSpPr>
            <p:spPr bwMode="auto">
              <a:xfrm>
                <a:off x="0" y="321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Line 21"/>
              <p:cNvSpPr>
                <a:spLocks noChangeShapeType="1"/>
              </p:cNvSpPr>
              <p:nvPr/>
            </p:nvSpPr>
            <p:spPr bwMode="auto">
              <a:xfrm>
                <a:off x="0" y="340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Line 22"/>
              <p:cNvSpPr>
                <a:spLocks noChangeShapeType="1"/>
              </p:cNvSpPr>
              <p:nvPr/>
            </p:nvSpPr>
            <p:spPr bwMode="auto">
              <a:xfrm>
                <a:off x="0" y="360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Line 23"/>
              <p:cNvSpPr>
                <a:spLocks noChangeShapeType="1"/>
              </p:cNvSpPr>
              <p:nvPr/>
            </p:nvSpPr>
            <p:spPr bwMode="auto">
              <a:xfrm>
                <a:off x="0" y="379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Line 24"/>
              <p:cNvSpPr>
                <a:spLocks noChangeShapeType="1"/>
              </p:cNvSpPr>
              <p:nvPr/>
            </p:nvSpPr>
            <p:spPr bwMode="auto">
              <a:xfrm>
                <a:off x="0" y="398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Line 25"/>
              <p:cNvSpPr>
                <a:spLocks noChangeShapeType="1"/>
              </p:cNvSpPr>
              <p:nvPr/>
            </p:nvSpPr>
            <p:spPr bwMode="auto">
              <a:xfrm>
                <a:off x="0" y="417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Line 26"/>
              <p:cNvSpPr>
                <a:spLocks noChangeShapeType="1"/>
              </p:cNvSpPr>
              <p:nvPr/>
            </p:nvSpPr>
            <p:spPr bwMode="auto">
              <a:xfrm>
                <a:off x="14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Line 27"/>
              <p:cNvSpPr>
                <a:spLocks noChangeShapeType="1"/>
              </p:cNvSpPr>
              <p:nvPr/>
            </p:nvSpPr>
            <p:spPr bwMode="auto">
              <a:xfrm>
                <a:off x="33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Line 28"/>
              <p:cNvSpPr>
                <a:spLocks noChangeShapeType="1"/>
              </p:cNvSpPr>
              <p:nvPr/>
            </p:nvSpPr>
            <p:spPr bwMode="auto">
              <a:xfrm>
                <a:off x="52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Line 29"/>
              <p:cNvSpPr>
                <a:spLocks noChangeShapeType="1"/>
              </p:cNvSpPr>
              <p:nvPr/>
            </p:nvSpPr>
            <p:spPr bwMode="auto">
              <a:xfrm>
                <a:off x="72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Line 30"/>
              <p:cNvSpPr>
                <a:spLocks noChangeShapeType="1"/>
              </p:cNvSpPr>
              <p:nvPr/>
            </p:nvSpPr>
            <p:spPr bwMode="auto">
              <a:xfrm>
                <a:off x="91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Line 31"/>
              <p:cNvSpPr>
                <a:spLocks noChangeShapeType="1"/>
              </p:cNvSpPr>
              <p:nvPr/>
            </p:nvSpPr>
            <p:spPr bwMode="auto">
              <a:xfrm>
                <a:off x="110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Line 32"/>
              <p:cNvSpPr>
                <a:spLocks noChangeShapeType="1"/>
              </p:cNvSpPr>
              <p:nvPr/>
            </p:nvSpPr>
            <p:spPr bwMode="auto">
              <a:xfrm>
                <a:off x="129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Line 33"/>
              <p:cNvSpPr>
                <a:spLocks noChangeShapeType="1"/>
              </p:cNvSpPr>
              <p:nvPr/>
            </p:nvSpPr>
            <p:spPr bwMode="auto">
              <a:xfrm>
                <a:off x="148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Line 34"/>
              <p:cNvSpPr>
                <a:spLocks noChangeShapeType="1"/>
              </p:cNvSpPr>
              <p:nvPr/>
            </p:nvSpPr>
            <p:spPr bwMode="auto">
              <a:xfrm>
                <a:off x="168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Line 35"/>
              <p:cNvSpPr>
                <a:spLocks noChangeShapeType="1"/>
              </p:cNvSpPr>
              <p:nvPr/>
            </p:nvSpPr>
            <p:spPr bwMode="auto">
              <a:xfrm>
                <a:off x="187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9" name="Line 36"/>
              <p:cNvSpPr>
                <a:spLocks noChangeShapeType="1"/>
              </p:cNvSpPr>
              <p:nvPr/>
            </p:nvSpPr>
            <p:spPr bwMode="auto">
              <a:xfrm>
                <a:off x="206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Line 37"/>
              <p:cNvSpPr>
                <a:spLocks noChangeShapeType="1"/>
              </p:cNvSpPr>
              <p:nvPr/>
            </p:nvSpPr>
            <p:spPr bwMode="auto">
              <a:xfrm>
                <a:off x="225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" name="Line 38"/>
              <p:cNvSpPr>
                <a:spLocks noChangeShapeType="1"/>
              </p:cNvSpPr>
              <p:nvPr/>
            </p:nvSpPr>
            <p:spPr bwMode="auto">
              <a:xfrm>
                <a:off x="244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2" name="Line 39"/>
              <p:cNvSpPr>
                <a:spLocks noChangeShapeType="1"/>
              </p:cNvSpPr>
              <p:nvPr/>
            </p:nvSpPr>
            <p:spPr bwMode="auto">
              <a:xfrm>
                <a:off x="264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Line 40"/>
              <p:cNvSpPr>
                <a:spLocks noChangeShapeType="1"/>
              </p:cNvSpPr>
              <p:nvPr/>
            </p:nvSpPr>
            <p:spPr bwMode="auto">
              <a:xfrm>
                <a:off x="283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" name="Line 41"/>
              <p:cNvSpPr>
                <a:spLocks noChangeShapeType="1"/>
              </p:cNvSpPr>
              <p:nvPr/>
            </p:nvSpPr>
            <p:spPr bwMode="auto">
              <a:xfrm>
                <a:off x="302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" name="Line 42"/>
              <p:cNvSpPr>
                <a:spLocks noChangeShapeType="1"/>
              </p:cNvSpPr>
              <p:nvPr/>
            </p:nvSpPr>
            <p:spPr bwMode="auto">
              <a:xfrm>
                <a:off x="321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" name="Line 43"/>
              <p:cNvSpPr>
                <a:spLocks noChangeShapeType="1"/>
              </p:cNvSpPr>
              <p:nvPr/>
            </p:nvSpPr>
            <p:spPr bwMode="auto">
              <a:xfrm>
                <a:off x="340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7" name="Line 44"/>
              <p:cNvSpPr>
                <a:spLocks noChangeShapeType="1"/>
              </p:cNvSpPr>
              <p:nvPr/>
            </p:nvSpPr>
            <p:spPr bwMode="auto">
              <a:xfrm>
                <a:off x="360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" name="Line 45"/>
              <p:cNvSpPr>
                <a:spLocks noChangeShapeType="1"/>
              </p:cNvSpPr>
              <p:nvPr/>
            </p:nvSpPr>
            <p:spPr bwMode="auto">
              <a:xfrm>
                <a:off x="379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" name="Line 46"/>
              <p:cNvSpPr>
                <a:spLocks noChangeShapeType="1"/>
              </p:cNvSpPr>
              <p:nvPr/>
            </p:nvSpPr>
            <p:spPr bwMode="auto">
              <a:xfrm>
                <a:off x="398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" name="Line 47"/>
              <p:cNvSpPr>
                <a:spLocks noChangeShapeType="1"/>
              </p:cNvSpPr>
              <p:nvPr/>
            </p:nvSpPr>
            <p:spPr bwMode="auto">
              <a:xfrm>
                <a:off x="417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" name="Line 48"/>
              <p:cNvSpPr>
                <a:spLocks noChangeShapeType="1"/>
              </p:cNvSpPr>
              <p:nvPr/>
            </p:nvSpPr>
            <p:spPr bwMode="auto">
              <a:xfrm>
                <a:off x="436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2" name="Line 49"/>
              <p:cNvSpPr>
                <a:spLocks noChangeShapeType="1"/>
              </p:cNvSpPr>
              <p:nvPr/>
            </p:nvSpPr>
            <p:spPr bwMode="auto">
              <a:xfrm>
                <a:off x="456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3" name="Line 50"/>
              <p:cNvSpPr>
                <a:spLocks noChangeShapeType="1"/>
              </p:cNvSpPr>
              <p:nvPr/>
            </p:nvSpPr>
            <p:spPr bwMode="auto">
              <a:xfrm>
                <a:off x="475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" name="Line 51"/>
              <p:cNvSpPr>
                <a:spLocks noChangeShapeType="1"/>
              </p:cNvSpPr>
              <p:nvPr/>
            </p:nvSpPr>
            <p:spPr bwMode="auto">
              <a:xfrm>
                <a:off x="494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5" name="Line 52"/>
              <p:cNvSpPr>
                <a:spLocks noChangeShapeType="1"/>
              </p:cNvSpPr>
              <p:nvPr/>
            </p:nvSpPr>
            <p:spPr bwMode="auto">
              <a:xfrm>
                <a:off x="513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6" name="Line 53"/>
              <p:cNvSpPr>
                <a:spLocks noChangeShapeType="1"/>
              </p:cNvSpPr>
              <p:nvPr/>
            </p:nvSpPr>
            <p:spPr bwMode="auto">
              <a:xfrm>
                <a:off x="532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7" name="Line 54"/>
              <p:cNvSpPr>
                <a:spLocks noChangeShapeType="1"/>
              </p:cNvSpPr>
              <p:nvPr/>
            </p:nvSpPr>
            <p:spPr bwMode="auto">
              <a:xfrm>
                <a:off x="552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8" name="Line 55"/>
              <p:cNvSpPr>
                <a:spLocks noChangeShapeType="1"/>
              </p:cNvSpPr>
              <p:nvPr/>
            </p:nvSpPr>
            <p:spPr bwMode="auto">
              <a:xfrm>
                <a:off x="571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pic>
          <p:nvPicPr>
            <p:cNvPr id="6" name="Picture 56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079" y="0"/>
              <a:ext cx="68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615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228600" y="1981200"/>
            <a:ext cx="7772400" cy="114300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615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14400" y="3581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rgbClr val="6633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6633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663300"/>
                </a:solidFill>
              </a:defRPr>
            </a:lvl1pPr>
          </a:lstStyle>
          <a:p>
            <a:pPr>
              <a:defRPr/>
            </a:pPr>
            <a:fld id="{71443F0E-D722-407A-B2B2-621534905D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87065-8D58-460D-92A9-7895161D48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DD9FA-34E7-4D32-93B9-25B0433E78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28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910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B687E-09FE-4887-BD7C-E13F7F08E8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85BBD-BB11-40E4-92C6-6142847C87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9ADBC-B644-4075-B8EF-7AFCE5B78A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58440-E7EA-4A27-AD98-7F54916966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C1A06-8EED-489F-9680-8334807FF2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13E8B-053C-482C-943E-66044EB08A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C96F3-3A9A-484E-91DD-1D06B5D7F3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7F5B5-C69D-42CE-93D5-6F501B7FCA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057900" y="457200"/>
            <a:ext cx="1943100" cy="5562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5676900" cy="5562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20AF1-E2FE-4264-A5F0-85901D423E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37277-461A-46D7-90E0-9D86A0A8E1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47800" y="1752600"/>
            <a:ext cx="30480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0480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B100D-34C4-4559-8DED-67D7795B96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2D69D-3337-4989-A8FA-0383E4A380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6B5DD-7FE7-4F76-AFDA-AFE47B208D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3EE5F-F228-40F5-BF0A-885CD6AB82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CBAA8-E98F-4D88-92A6-AFBC4D8B3A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C63ED-AB13-423E-83E1-68C42CC856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  <p:sndAc>
      <p:stSnd>
        <p:snd r:embed="rId1" name="click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457200"/>
            <a:ext cx="6248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752600"/>
            <a:ext cx="62484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491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7800" y="6245225"/>
            <a:ext cx="1600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491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491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96000" y="6245225"/>
            <a:ext cx="16224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fld id="{322D57A7-0EB1-45DF-BF79-F01EEBB1B5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0" r:id="rId1"/>
    <p:sldLayoutId id="2147484051" r:id="rId2"/>
    <p:sldLayoutId id="2147484052" r:id="rId3"/>
    <p:sldLayoutId id="2147484053" r:id="rId4"/>
    <p:sldLayoutId id="2147484054" r:id="rId5"/>
    <p:sldLayoutId id="2147484055" r:id="rId6"/>
    <p:sldLayoutId id="2147484056" r:id="rId7"/>
    <p:sldLayoutId id="2147484057" r:id="rId8"/>
    <p:sldLayoutId id="2147484058" r:id="rId9"/>
    <p:sldLayoutId id="2147484059" r:id="rId10"/>
    <p:sldLayoutId id="2147484060" r:id="rId11"/>
  </p:sldLayoutIdLst>
  <p:transition>
    <p:strips dir="l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Нажмите кнопку, чтобы изменить стиль основного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Нажмите кнопку, чтобы изменить стили основного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553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53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53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fld id="{E1A521D7-8A49-4AF3-9701-DEDBE9EFE4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1" r:id="rId1"/>
    <p:sldLayoutId id="2147484062" r:id="rId2"/>
    <p:sldLayoutId id="2147484063" r:id="rId3"/>
    <p:sldLayoutId id="2147484064" r:id="rId4"/>
    <p:sldLayoutId id="2147484065" r:id="rId5"/>
    <p:sldLayoutId id="2147484066" r:id="rId6"/>
    <p:sldLayoutId id="2147484067" r:id="rId7"/>
    <p:sldLayoutId id="2147484068" r:id="rId8"/>
    <p:sldLayoutId id="2147484069" r:id="rId9"/>
    <p:sldLayoutId id="2147484070" r:id="rId10"/>
    <p:sldLayoutId id="2147484071" r:id="rId11"/>
  </p:sldLayoutIdLst>
  <p:transition>
    <p:strips dir="ld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42413" cy="6858000"/>
            <a:chOff x="0" y="0"/>
            <a:chExt cx="5759" cy="4320"/>
          </a:xfrm>
        </p:grpSpPr>
        <p:grpSp>
          <p:nvGrpSpPr>
            <p:cNvPr id="4104" name="Group 3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360452" name="Line 4"/>
              <p:cNvSpPr>
                <a:spLocks noChangeShapeType="1"/>
              </p:cNvSpPr>
              <p:nvPr/>
            </p:nvSpPr>
            <p:spPr bwMode="auto">
              <a:xfrm>
                <a:off x="0" y="14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53" name="Line 5"/>
              <p:cNvSpPr>
                <a:spLocks noChangeShapeType="1"/>
              </p:cNvSpPr>
              <p:nvPr/>
            </p:nvSpPr>
            <p:spPr bwMode="auto">
              <a:xfrm>
                <a:off x="0" y="33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54" name="Line 6"/>
              <p:cNvSpPr>
                <a:spLocks noChangeShapeType="1"/>
              </p:cNvSpPr>
              <p:nvPr/>
            </p:nvSpPr>
            <p:spPr bwMode="auto">
              <a:xfrm>
                <a:off x="0" y="52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55" name="Line 7"/>
              <p:cNvSpPr>
                <a:spLocks noChangeShapeType="1"/>
              </p:cNvSpPr>
              <p:nvPr/>
            </p:nvSpPr>
            <p:spPr bwMode="auto">
              <a:xfrm>
                <a:off x="0" y="72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56" name="Line 8"/>
              <p:cNvSpPr>
                <a:spLocks noChangeShapeType="1"/>
              </p:cNvSpPr>
              <p:nvPr/>
            </p:nvSpPr>
            <p:spPr bwMode="auto">
              <a:xfrm>
                <a:off x="0" y="91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57" name="Line 9"/>
              <p:cNvSpPr>
                <a:spLocks noChangeShapeType="1"/>
              </p:cNvSpPr>
              <p:nvPr/>
            </p:nvSpPr>
            <p:spPr bwMode="auto">
              <a:xfrm>
                <a:off x="0" y="110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58" name="Line 10"/>
              <p:cNvSpPr>
                <a:spLocks noChangeShapeType="1"/>
              </p:cNvSpPr>
              <p:nvPr/>
            </p:nvSpPr>
            <p:spPr bwMode="auto">
              <a:xfrm>
                <a:off x="0" y="129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59" name="Line 11"/>
              <p:cNvSpPr>
                <a:spLocks noChangeShapeType="1"/>
              </p:cNvSpPr>
              <p:nvPr/>
            </p:nvSpPr>
            <p:spPr bwMode="auto">
              <a:xfrm>
                <a:off x="0" y="148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60" name="Line 12"/>
              <p:cNvSpPr>
                <a:spLocks noChangeShapeType="1"/>
              </p:cNvSpPr>
              <p:nvPr/>
            </p:nvSpPr>
            <p:spPr bwMode="auto">
              <a:xfrm>
                <a:off x="0" y="168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61" name="Line 13"/>
              <p:cNvSpPr>
                <a:spLocks noChangeShapeType="1"/>
              </p:cNvSpPr>
              <p:nvPr/>
            </p:nvSpPr>
            <p:spPr bwMode="auto">
              <a:xfrm>
                <a:off x="0" y="187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62" name="Line 14"/>
              <p:cNvSpPr>
                <a:spLocks noChangeShapeType="1"/>
              </p:cNvSpPr>
              <p:nvPr/>
            </p:nvSpPr>
            <p:spPr bwMode="auto">
              <a:xfrm>
                <a:off x="0" y="206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63" name="Line 15"/>
              <p:cNvSpPr>
                <a:spLocks noChangeShapeType="1"/>
              </p:cNvSpPr>
              <p:nvPr/>
            </p:nvSpPr>
            <p:spPr bwMode="auto">
              <a:xfrm>
                <a:off x="0" y="225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64" name="Line 16"/>
              <p:cNvSpPr>
                <a:spLocks noChangeShapeType="1"/>
              </p:cNvSpPr>
              <p:nvPr/>
            </p:nvSpPr>
            <p:spPr bwMode="auto">
              <a:xfrm>
                <a:off x="0" y="244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65" name="Line 17"/>
              <p:cNvSpPr>
                <a:spLocks noChangeShapeType="1"/>
              </p:cNvSpPr>
              <p:nvPr/>
            </p:nvSpPr>
            <p:spPr bwMode="auto">
              <a:xfrm>
                <a:off x="0" y="264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66" name="Line 18"/>
              <p:cNvSpPr>
                <a:spLocks noChangeShapeType="1"/>
              </p:cNvSpPr>
              <p:nvPr/>
            </p:nvSpPr>
            <p:spPr bwMode="auto">
              <a:xfrm>
                <a:off x="0" y="283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67" name="Line 19"/>
              <p:cNvSpPr>
                <a:spLocks noChangeShapeType="1"/>
              </p:cNvSpPr>
              <p:nvPr/>
            </p:nvSpPr>
            <p:spPr bwMode="auto">
              <a:xfrm>
                <a:off x="0" y="302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68" name="Line 20"/>
              <p:cNvSpPr>
                <a:spLocks noChangeShapeType="1"/>
              </p:cNvSpPr>
              <p:nvPr/>
            </p:nvSpPr>
            <p:spPr bwMode="auto">
              <a:xfrm>
                <a:off x="0" y="321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69" name="Line 21"/>
              <p:cNvSpPr>
                <a:spLocks noChangeShapeType="1"/>
              </p:cNvSpPr>
              <p:nvPr/>
            </p:nvSpPr>
            <p:spPr bwMode="auto">
              <a:xfrm>
                <a:off x="0" y="340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70" name="Line 22"/>
              <p:cNvSpPr>
                <a:spLocks noChangeShapeType="1"/>
              </p:cNvSpPr>
              <p:nvPr/>
            </p:nvSpPr>
            <p:spPr bwMode="auto">
              <a:xfrm>
                <a:off x="0" y="360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71" name="Line 23"/>
              <p:cNvSpPr>
                <a:spLocks noChangeShapeType="1"/>
              </p:cNvSpPr>
              <p:nvPr/>
            </p:nvSpPr>
            <p:spPr bwMode="auto">
              <a:xfrm>
                <a:off x="0" y="379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72" name="Line 24"/>
              <p:cNvSpPr>
                <a:spLocks noChangeShapeType="1"/>
              </p:cNvSpPr>
              <p:nvPr/>
            </p:nvSpPr>
            <p:spPr bwMode="auto">
              <a:xfrm>
                <a:off x="0" y="398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73" name="Line 25"/>
              <p:cNvSpPr>
                <a:spLocks noChangeShapeType="1"/>
              </p:cNvSpPr>
              <p:nvPr/>
            </p:nvSpPr>
            <p:spPr bwMode="auto">
              <a:xfrm>
                <a:off x="0" y="417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74" name="Line 26"/>
              <p:cNvSpPr>
                <a:spLocks noChangeShapeType="1"/>
              </p:cNvSpPr>
              <p:nvPr/>
            </p:nvSpPr>
            <p:spPr bwMode="auto">
              <a:xfrm>
                <a:off x="14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75" name="Line 27"/>
              <p:cNvSpPr>
                <a:spLocks noChangeShapeType="1"/>
              </p:cNvSpPr>
              <p:nvPr/>
            </p:nvSpPr>
            <p:spPr bwMode="auto">
              <a:xfrm>
                <a:off x="33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76" name="Line 28"/>
              <p:cNvSpPr>
                <a:spLocks noChangeShapeType="1"/>
              </p:cNvSpPr>
              <p:nvPr/>
            </p:nvSpPr>
            <p:spPr bwMode="auto">
              <a:xfrm>
                <a:off x="52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77" name="Line 29"/>
              <p:cNvSpPr>
                <a:spLocks noChangeShapeType="1"/>
              </p:cNvSpPr>
              <p:nvPr/>
            </p:nvSpPr>
            <p:spPr bwMode="auto">
              <a:xfrm>
                <a:off x="72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78" name="Line 30"/>
              <p:cNvSpPr>
                <a:spLocks noChangeShapeType="1"/>
              </p:cNvSpPr>
              <p:nvPr/>
            </p:nvSpPr>
            <p:spPr bwMode="auto">
              <a:xfrm>
                <a:off x="91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79" name="Line 31"/>
              <p:cNvSpPr>
                <a:spLocks noChangeShapeType="1"/>
              </p:cNvSpPr>
              <p:nvPr/>
            </p:nvSpPr>
            <p:spPr bwMode="auto">
              <a:xfrm>
                <a:off x="110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80" name="Line 32"/>
              <p:cNvSpPr>
                <a:spLocks noChangeShapeType="1"/>
              </p:cNvSpPr>
              <p:nvPr/>
            </p:nvSpPr>
            <p:spPr bwMode="auto">
              <a:xfrm>
                <a:off x="129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81" name="Line 33"/>
              <p:cNvSpPr>
                <a:spLocks noChangeShapeType="1"/>
              </p:cNvSpPr>
              <p:nvPr/>
            </p:nvSpPr>
            <p:spPr bwMode="auto">
              <a:xfrm>
                <a:off x="148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82" name="Line 34"/>
              <p:cNvSpPr>
                <a:spLocks noChangeShapeType="1"/>
              </p:cNvSpPr>
              <p:nvPr/>
            </p:nvSpPr>
            <p:spPr bwMode="auto">
              <a:xfrm>
                <a:off x="168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83" name="Line 35"/>
              <p:cNvSpPr>
                <a:spLocks noChangeShapeType="1"/>
              </p:cNvSpPr>
              <p:nvPr/>
            </p:nvSpPr>
            <p:spPr bwMode="auto">
              <a:xfrm>
                <a:off x="187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84" name="Line 36"/>
              <p:cNvSpPr>
                <a:spLocks noChangeShapeType="1"/>
              </p:cNvSpPr>
              <p:nvPr/>
            </p:nvSpPr>
            <p:spPr bwMode="auto">
              <a:xfrm>
                <a:off x="206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85" name="Line 37"/>
              <p:cNvSpPr>
                <a:spLocks noChangeShapeType="1"/>
              </p:cNvSpPr>
              <p:nvPr/>
            </p:nvSpPr>
            <p:spPr bwMode="auto">
              <a:xfrm>
                <a:off x="225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86" name="Line 38"/>
              <p:cNvSpPr>
                <a:spLocks noChangeShapeType="1"/>
              </p:cNvSpPr>
              <p:nvPr/>
            </p:nvSpPr>
            <p:spPr bwMode="auto">
              <a:xfrm>
                <a:off x="244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87" name="Line 39"/>
              <p:cNvSpPr>
                <a:spLocks noChangeShapeType="1"/>
              </p:cNvSpPr>
              <p:nvPr/>
            </p:nvSpPr>
            <p:spPr bwMode="auto">
              <a:xfrm>
                <a:off x="264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88" name="Line 40"/>
              <p:cNvSpPr>
                <a:spLocks noChangeShapeType="1"/>
              </p:cNvSpPr>
              <p:nvPr/>
            </p:nvSpPr>
            <p:spPr bwMode="auto">
              <a:xfrm>
                <a:off x="283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89" name="Line 41"/>
              <p:cNvSpPr>
                <a:spLocks noChangeShapeType="1"/>
              </p:cNvSpPr>
              <p:nvPr/>
            </p:nvSpPr>
            <p:spPr bwMode="auto">
              <a:xfrm>
                <a:off x="302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90" name="Line 42"/>
              <p:cNvSpPr>
                <a:spLocks noChangeShapeType="1"/>
              </p:cNvSpPr>
              <p:nvPr/>
            </p:nvSpPr>
            <p:spPr bwMode="auto">
              <a:xfrm>
                <a:off x="321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91" name="Line 43"/>
              <p:cNvSpPr>
                <a:spLocks noChangeShapeType="1"/>
              </p:cNvSpPr>
              <p:nvPr/>
            </p:nvSpPr>
            <p:spPr bwMode="auto">
              <a:xfrm>
                <a:off x="340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92" name="Line 44"/>
              <p:cNvSpPr>
                <a:spLocks noChangeShapeType="1"/>
              </p:cNvSpPr>
              <p:nvPr/>
            </p:nvSpPr>
            <p:spPr bwMode="auto">
              <a:xfrm>
                <a:off x="360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93" name="Line 45"/>
              <p:cNvSpPr>
                <a:spLocks noChangeShapeType="1"/>
              </p:cNvSpPr>
              <p:nvPr/>
            </p:nvSpPr>
            <p:spPr bwMode="auto">
              <a:xfrm>
                <a:off x="379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94" name="Line 46"/>
              <p:cNvSpPr>
                <a:spLocks noChangeShapeType="1"/>
              </p:cNvSpPr>
              <p:nvPr/>
            </p:nvSpPr>
            <p:spPr bwMode="auto">
              <a:xfrm>
                <a:off x="398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95" name="Line 47"/>
              <p:cNvSpPr>
                <a:spLocks noChangeShapeType="1"/>
              </p:cNvSpPr>
              <p:nvPr/>
            </p:nvSpPr>
            <p:spPr bwMode="auto">
              <a:xfrm>
                <a:off x="417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96" name="Line 48"/>
              <p:cNvSpPr>
                <a:spLocks noChangeShapeType="1"/>
              </p:cNvSpPr>
              <p:nvPr/>
            </p:nvSpPr>
            <p:spPr bwMode="auto">
              <a:xfrm>
                <a:off x="436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97" name="Line 49"/>
              <p:cNvSpPr>
                <a:spLocks noChangeShapeType="1"/>
              </p:cNvSpPr>
              <p:nvPr/>
            </p:nvSpPr>
            <p:spPr bwMode="auto">
              <a:xfrm>
                <a:off x="456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98" name="Line 50"/>
              <p:cNvSpPr>
                <a:spLocks noChangeShapeType="1"/>
              </p:cNvSpPr>
              <p:nvPr/>
            </p:nvSpPr>
            <p:spPr bwMode="auto">
              <a:xfrm>
                <a:off x="475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499" name="Line 51"/>
              <p:cNvSpPr>
                <a:spLocks noChangeShapeType="1"/>
              </p:cNvSpPr>
              <p:nvPr/>
            </p:nvSpPr>
            <p:spPr bwMode="auto">
              <a:xfrm>
                <a:off x="494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500" name="Line 52"/>
              <p:cNvSpPr>
                <a:spLocks noChangeShapeType="1"/>
              </p:cNvSpPr>
              <p:nvPr/>
            </p:nvSpPr>
            <p:spPr bwMode="auto">
              <a:xfrm>
                <a:off x="513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501" name="Line 53"/>
              <p:cNvSpPr>
                <a:spLocks noChangeShapeType="1"/>
              </p:cNvSpPr>
              <p:nvPr/>
            </p:nvSpPr>
            <p:spPr bwMode="auto">
              <a:xfrm>
                <a:off x="532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502" name="Line 54"/>
              <p:cNvSpPr>
                <a:spLocks noChangeShapeType="1"/>
              </p:cNvSpPr>
              <p:nvPr/>
            </p:nvSpPr>
            <p:spPr bwMode="auto">
              <a:xfrm>
                <a:off x="552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0503" name="Line 55"/>
              <p:cNvSpPr>
                <a:spLocks noChangeShapeType="1"/>
              </p:cNvSpPr>
              <p:nvPr/>
            </p:nvSpPr>
            <p:spPr bwMode="auto">
              <a:xfrm>
                <a:off x="571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pic>
          <p:nvPicPr>
            <p:cNvPr id="4105" name="Picture 56"/>
            <p:cNvPicPr>
              <a:picLocks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5079" y="0"/>
              <a:ext cx="68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099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00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605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605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605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fld id="{CA27C328-E0FE-419D-A9ED-511E9F8E89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2" r:id="rId1"/>
    <p:sldLayoutId id="2147484073" r:id="rId2"/>
    <p:sldLayoutId id="2147484074" r:id="rId3"/>
    <p:sldLayoutId id="2147484075" r:id="rId4"/>
    <p:sldLayoutId id="2147484076" r:id="rId5"/>
    <p:sldLayoutId id="2147484077" r:id="rId6"/>
    <p:sldLayoutId id="2147484078" r:id="rId7"/>
    <p:sldLayoutId id="2147484079" r:id="rId8"/>
    <p:sldLayoutId id="2147484080" r:id="rId9"/>
    <p:sldLayoutId id="2147484081" r:id="rId10"/>
    <p:sldLayoutId id="2147484082" r:id="rId11"/>
    <p:sldLayoutId id="2147484083" r:id="rId12"/>
  </p:sldLayoutIdLst>
  <p:transition>
    <p:strips dir="l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5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10.wmf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&#1055;&#1088;&#1080;&#1083;&#1086;&#1078;&#1077;&#1085;&#1080;&#1077;2.ppt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3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9" name="WordArt 5"/>
          <p:cNvSpPr>
            <a:spLocks noChangeArrowheads="1" noChangeShapeType="1" noTextEdit="1"/>
          </p:cNvSpPr>
          <p:nvPr/>
        </p:nvSpPr>
        <p:spPr bwMode="auto">
          <a:xfrm>
            <a:off x="468313" y="692150"/>
            <a:ext cx="4608512" cy="30972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kern="10" dirty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chemeClr val="bg1"/>
                    </a:gs>
                    <a:gs pos="50000">
                      <a:schemeClr val="tx1"/>
                    </a:gs>
                    <a:gs pos="100000">
                      <a:schemeClr val="bg1"/>
                    </a:gs>
                  </a:gsLst>
                  <a:lin ang="2700000" scaled="1"/>
                </a:gradFill>
                <a:latin typeface="Arial"/>
                <a:cs typeface="Arial"/>
              </a:rPr>
              <a:t> </a:t>
            </a:r>
          </a:p>
          <a:p>
            <a:pPr algn="ctr">
              <a:defRPr/>
            </a:pPr>
            <a:r>
              <a:rPr lang="ru-RU" sz="3600" kern="10" dirty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chemeClr val="bg1"/>
                    </a:gs>
                    <a:gs pos="50000">
                      <a:schemeClr val="tx1"/>
                    </a:gs>
                    <a:gs pos="100000">
                      <a:schemeClr val="bg1"/>
                    </a:gs>
                  </a:gsLst>
                  <a:lin ang="2700000" scaled="1"/>
                </a:gradFill>
                <a:latin typeface="Arial"/>
                <a:cs typeface="Arial"/>
              </a:rPr>
              <a:t> </a:t>
            </a:r>
          </a:p>
        </p:txBody>
      </p:sp>
      <p:pic>
        <p:nvPicPr>
          <p:cNvPr id="3993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4000" contrast="36000"/>
          </a:blip>
          <a:srcRect/>
          <a:stretch>
            <a:fillRect/>
          </a:stretch>
        </p:blipFill>
        <p:spPr bwMode="auto">
          <a:xfrm>
            <a:off x="4357688" y="642938"/>
            <a:ext cx="328612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28596" y="2714620"/>
            <a:ext cx="4857420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rgbClr val="D6B19C"/>
                    </a:gs>
                    <a:gs pos="30000">
                      <a:srgbClr val="D49E6C"/>
                    </a:gs>
                    <a:gs pos="70000">
                      <a:srgbClr val="A65528"/>
                    </a:gs>
                    <a:gs pos="100000">
                      <a:srgbClr val="663012"/>
                    </a:gs>
                  </a:gsLst>
                  <a:lin ang="5400000" scaled="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Теорема</a:t>
            </a:r>
          </a:p>
          <a:p>
            <a:pPr algn="ctr">
              <a:defRPr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Пифагора</a:t>
            </a:r>
          </a:p>
        </p:txBody>
      </p:sp>
      <p:pic>
        <p:nvPicPr>
          <p:cNvPr id="39941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4284663"/>
            <a:ext cx="3294063" cy="25733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ransition>
    <p:strips dir="ld"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title"/>
          </p:nvPr>
        </p:nvSpPr>
        <p:spPr>
          <a:xfrm>
            <a:off x="214313" y="214313"/>
            <a:ext cx="7772400" cy="1600200"/>
          </a:xfrm>
        </p:spPr>
        <p:txBody>
          <a:bodyPr/>
          <a:lstStyle/>
          <a:p>
            <a:pPr eaLnBrk="1" hangingPunct="1"/>
            <a:r>
              <a:rPr lang="ru-RU" sz="2800" b="1" i="1" dirty="0" smtClean="0">
                <a:solidFill>
                  <a:srgbClr val="FF0000"/>
                </a:solidFill>
              </a:rPr>
              <a:t>Причина популярности </a:t>
            </a:r>
            <a:br>
              <a:rPr lang="ru-RU" sz="2800" b="1" i="1" dirty="0" smtClean="0">
                <a:solidFill>
                  <a:srgbClr val="FF0000"/>
                </a:solidFill>
              </a:rPr>
            </a:br>
            <a:r>
              <a:rPr lang="ru-RU" sz="2800" b="1" i="1" dirty="0" smtClean="0">
                <a:solidFill>
                  <a:srgbClr val="FF0000"/>
                </a:solidFill>
              </a:rPr>
              <a:t>теоремы Пифагора триедина – это </a:t>
            </a:r>
            <a:br>
              <a:rPr lang="ru-RU" sz="2800" b="1" i="1" dirty="0" smtClean="0">
                <a:solidFill>
                  <a:srgbClr val="FF0000"/>
                </a:solidFill>
              </a:rPr>
            </a:br>
            <a:r>
              <a:rPr lang="ru-RU" sz="3200" b="1" i="1" dirty="0" smtClean="0">
                <a:ln w="10541" cmpd="sng">
                  <a:solidFill>
                    <a:schemeClr val="bg1">
                      <a:lumMod val="25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красота, простота и значимость!</a:t>
            </a:r>
            <a:r>
              <a:rPr lang="ru-RU" sz="2800" b="1" dirty="0" smtClean="0">
                <a:ln w="10541" cmpd="sng">
                  <a:solidFill>
                    <a:schemeClr val="bg1">
                      <a:lumMod val="25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sz="2800" b="1" dirty="0" smtClean="0">
                <a:ln w="10541" cmpd="sng">
                  <a:solidFill>
                    <a:schemeClr val="bg1">
                      <a:lumMod val="25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sz="2700" b="1" dirty="0" smtClean="0">
              <a:ln w="10541" cmpd="sng">
                <a:solidFill>
                  <a:schemeClr val="bg1">
                    <a:lumMod val="25000"/>
                  </a:schemeClr>
                </a:solidFill>
                <a:prstDash val="solid"/>
              </a:ln>
            </a:endParaRPr>
          </a:p>
        </p:txBody>
      </p:sp>
      <p:pic>
        <p:nvPicPr>
          <p:cNvPr id="71683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4000" contrast="36000"/>
          </a:blip>
          <a:srcRect/>
          <a:stretch>
            <a:fillRect/>
          </a:stretch>
        </p:blipFill>
        <p:spPr bwMode="auto">
          <a:xfrm>
            <a:off x="428596" y="2500306"/>
            <a:ext cx="4360949" cy="3222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84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438" y="2571744"/>
            <a:ext cx="3294063" cy="25733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ransition>
    <p:strips dir="ld"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28596" y="714356"/>
            <a:ext cx="74142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rebuchet MS" pitchFamily="34" charset="0"/>
              </a:rPr>
              <a:t>Домашнее задание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rebuchet MS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2000240"/>
            <a:ext cx="750099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1. Задачи древнекитайского ученого </a:t>
            </a:r>
            <a:r>
              <a:rPr lang="ru-RU" b="1" dirty="0" err="1" smtClean="0"/>
              <a:t>Цзинь</a:t>
            </a:r>
            <a:r>
              <a:rPr lang="ru-RU" b="1" dirty="0" smtClean="0"/>
              <a:t> </a:t>
            </a:r>
            <a:r>
              <a:rPr lang="ru-RU" b="1" dirty="0" err="1" smtClean="0"/>
              <a:t>Киу-чау</a:t>
            </a:r>
            <a:r>
              <a:rPr lang="ru-RU" b="1" dirty="0" smtClean="0"/>
              <a:t>,               1250 лет до н. э.</a:t>
            </a:r>
          </a:p>
          <a:p>
            <a:pPr marL="342900" indent="-342900"/>
            <a:r>
              <a:rPr lang="ru-RU" b="1" dirty="0" smtClean="0"/>
              <a:t>         Бамбуковый ствол 9 футов высотой переломлен бурей так, что если верхнюю часть его нагнуть к земле, то верхушка коснется земли на расстоянии 3 футов от основания ствола. На какой высоте</a:t>
            </a:r>
            <a:br>
              <a:rPr lang="ru-RU" b="1" dirty="0" smtClean="0"/>
            </a:br>
            <a:r>
              <a:rPr lang="ru-RU" b="1" dirty="0" smtClean="0"/>
              <a:t>переломлен ствол?</a:t>
            </a:r>
          </a:p>
          <a:p>
            <a:pPr marL="342900" indent="-342900">
              <a:buAutoNum type="arabicPeriod"/>
            </a:pPr>
            <a:endParaRPr lang="ru-RU" b="1" dirty="0" smtClean="0"/>
          </a:p>
          <a:p>
            <a:pPr marL="342900" indent="-342900">
              <a:buAutoNum type="arabicPeriod"/>
            </a:pPr>
            <a:endParaRPr lang="ru-RU" b="1" dirty="0" smtClean="0"/>
          </a:p>
          <a:p>
            <a:pPr marL="342900" indent="-342900"/>
            <a:r>
              <a:rPr lang="ru-RU" b="1" dirty="0" smtClean="0"/>
              <a:t>2.  № 490, 491(а)</a:t>
            </a:r>
            <a:endParaRPr lang="ru-RU" b="1" dirty="0"/>
          </a:p>
        </p:txBody>
      </p:sp>
    </p:spTree>
  </p:cSld>
  <p:clrMapOvr>
    <a:masterClrMapping/>
  </p:clrMapOvr>
  <p:transition>
    <p:strips dir="ld"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868" y="1357298"/>
            <a:ext cx="4572000" cy="535531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1" dirty="0" smtClean="0">
                <a:latin typeface="Arial" charset="0"/>
              </a:rPr>
              <a:t>Пребудет Вечной истина, как скоро</a:t>
            </a:r>
          </a:p>
          <a:p>
            <a:r>
              <a:rPr lang="ru-RU" b="1" i="1" dirty="0" smtClean="0">
                <a:latin typeface="Arial" charset="0"/>
              </a:rPr>
              <a:t>Её познает слабый человек!</a:t>
            </a:r>
          </a:p>
          <a:p>
            <a:r>
              <a:rPr lang="ru-RU" b="1" i="1" dirty="0" smtClean="0">
                <a:latin typeface="Arial" charset="0"/>
              </a:rPr>
              <a:t>И ныне теорема Пифагора</a:t>
            </a:r>
          </a:p>
          <a:p>
            <a:r>
              <a:rPr lang="ru-RU" b="1" i="1" dirty="0" smtClean="0">
                <a:latin typeface="Arial" charset="0"/>
              </a:rPr>
              <a:t>Верна, как и в его далекий век.</a:t>
            </a:r>
          </a:p>
          <a:p>
            <a:endParaRPr lang="ru-RU" b="1" i="1" dirty="0" smtClean="0">
              <a:latin typeface="Arial" charset="0"/>
            </a:endParaRPr>
          </a:p>
          <a:p>
            <a:r>
              <a:rPr lang="ru-RU" b="1" i="1" dirty="0" smtClean="0">
                <a:latin typeface="Arial" charset="0"/>
              </a:rPr>
              <a:t>Обильно было жертвоприношение</a:t>
            </a:r>
          </a:p>
          <a:p>
            <a:r>
              <a:rPr lang="ru-RU" b="1" i="1" dirty="0" smtClean="0">
                <a:latin typeface="Arial" charset="0"/>
              </a:rPr>
              <a:t>Богам от Пифагора. Сто быков</a:t>
            </a:r>
          </a:p>
          <a:p>
            <a:r>
              <a:rPr lang="ru-RU" b="1" i="1" dirty="0" smtClean="0">
                <a:latin typeface="Arial" charset="0"/>
              </a:rPr>
              <a:t>Он отдал на закланье и сожженье</a:t>
            </a:r>
          </a:p>
          <a:p>
            <a:r>
              <a:rPr lang="ru-RU" b="1" i="1" dirty="0" smtClean="0">
                <a:latin typeface="Arial" charset="0"/>
              </a:rPr>
              <a:t>За свет луча, пришедший с облаков.</a:t>
            </a:r>
          </a:p>
          <a:p>
            <a:endParaRPr lang="ru-RU" b="1" i="1" dirty="0" smtClean="0">
              <a:latin typeface="Arial" charset="0"/>
            </a:endParaRPr>
          </a:p>
          <a:p>
            <a:r>
              <a:rPr lang="ru-RU" b="1" i="1" dirty="0" smtClean="0">
                <a:latin typeface="Arial" charset="0"/>
              </a:rPr>
              <a:t> Поэтому всегда с тех самых пор</a:t>
            </a:r>
          </a:p>
          <a:p>
            <a:r>
              <a:rPr lang="ru-RU" b="1" i="1" dirty="0" smtClean="0">
                <a:latin typeface="Arial" charset="0"/>
              </a:rPr>
              <a:t> Чуть истина рождается на свет,</a:t>
            </a:r>
          </a:p>
          <a:p>
            <a:r>
              <a:rPr lang="ru-RU" b="1" i="1" dirty="0" smtClean="0">
                <a:latin typeface="Arial" charset="0"/>
              </a:rPr>
              <a:t> Быки ревут, ее </a:t>
            </a:r>
            <a:r>
              <a:rPr lang="ru-RU" b="1" i="1" dirty="0" err="1" smtClean="0">
                <a:latin typeface="Arial" charset="0"/>
              </a:rPr>
              <a:t>почуя</a:t>
            </a:r>
            <a:r>
              <a:rPr lang="ru-RU" b="1" i="1" dirty="0" smtClean="0">
                <a:latin typeface="Arial" charset="0"/>
              </a:rPr>
              <a:t>, вслед.</a:t>
            </a:r>
          </a:p>
          <a:p>
            <a:endParaRPr lang="ru-RU" b="1" i="1" dirty="0" smtClean="0">
              <a:latin typeface="Arial" charset="0"/>
            </a:endParaRPr>
          </a:p>
          <a:p>
            <a:r>
              <a:rPr lang="ru-RU" b="1" i="1" dirty="0" smtClean="0">
                <a:latin typeface="Arial" charset="0"/>
              </a:rPr>
              <a:t> Они не в силах свету помешать,</a:t>
            </a:r>
          </a:p>
          <a:p>
            <a:r>
              <a:rPr lang="ru-RU" b="1" i="1" dirty="0" smtClean="0">
                <a:latin typeface="Arial" charset="0"/>
              </a:rPr>
              <a:t> А могут лишь, закрыв глаза, дрожать</a:t>
            </a:r>
          </a:p>
          <a:p>
            <a:r>
              <a:rPr lang="ru-RU" b="1" i="1" dirty="0" smtClean="0">
                <a:latin typeface="Arial" charset="0"/>
              </a:rPr>
              <a:t> От страха, что вселил в них Пифагор.</a:t>
            </a:r>
            <a:endParaRPr lang="ru-RU" b="1" i="1" dirty="0">
              <a:latin typeface="Arial" charset="0"/>
            </a:endParaRPr>
          </a:p>
        </p:txBody>
      </p:sp>
      <p:pic>
        <p:nvPicPr>
          <p:cNvPr id="3" name="Picture 2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143116"/>
            <a:ext cx="2771775" cy="4103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4" name="Прямоугольник 3"/>
          <p:cNvSpPr/>
          <p:nvPr/>
        </p:nvSpPr>
        <p:spPr>
          <a:xfrm>
            <a:off x="1000100" y="214290"/>
            <a:ext cx="6819496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err="1" smtClean="0">
                <a:ln w="11430">
                  <a:solidFill>
                    <a:schemeClr val="tx1">
                      <a:lumMod val="75000"/>
                    </a:schemeClr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Применеие</a:t>
            </a:r>
            <a:r>
              <a:rPr lang="ru-RU" sz="2800" b="1" cap="none" spc="50" dirty="0" smtClean="0">
                <a:ln w="11430">
                  <a:solidFill>
                    <a:schemeClr val="tx1">
                      <a:lumMod val="75000"/>
                    </a:schemeClr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теоремы Пифагора</a:t>
            </a:r>
          </a:p>
          <a:p>
            <a:pPr algn="ctr"/>
            <a:r>
              <a:rPr lang="ru-RU" sz="2800" b="1" cap="none" spc="50" dirty="0" smtClean="0">
                <a:ln w="11430">
                  <a:solidFill>
                    <a:schemeClr val="tx1">
                      <a:lumMod val="75000"/>
                    </a:schemeClr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в литературе</a:t>
            </a:r>
            <a:endParaRPr lang="ru-RU" sz="2800" b="1" cap="none" spc="50" dirty="0">
              <a:ln w="11430">
                <a:solidFill>
                  <a:schemeClr val="tx1">
                    <a:lumMod val="75000"/>
                  </a:schemeClr>
                </a:solidFill>
              </a:ln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5"/>
          <p:cNvSpPr txBox="1">
            <a:spLocks noChangeArrowheads="1"/>
          </p:cNvSpPr>
          <p:nvPr/>
        </p:nvSpPr>
        <p:spPr bwMode="auto">
          <a:xfrm>
            <a:off x="179388" y="549275"/>
            <a:ext cx="7993062" cy="320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100" b="1" i="1" dirty="0">
                <a:latin typeface="Monotype Corsiva" pitchFamily="66" charset="0"/>
              </a:rPr>
              <a:t>«Да, путь познания не гладок.</a:t>
            </a:r>
          </a:p>
          <a:p>
            <a:r>
              <a:rPr lang="ru-RU" sz="5100" b="1" i="1" dirty="0">
                <a:latin typeface="Monotype Corsiva" pitchFamily="66" charset="0"/>
              </a:rPr>
              <a:t>Но знаем мы со школьных лет,</a:t>
            </a:r>
          </a:p>
          <a:p>
            <a:r>
              <a:rPr lang="ru-RU" sz="5100" b="1" i="1" dirty="0">
                <a:latin typeface="Monotype Corsiva" pitchFamily="66" charset="0"/>
              </a:rPr>
              <a:t>Загадок больше, чем разгадок,</a:t>
            </a:r>
          </a:p>
          <a:p>
            <a:r>
              <a:rPr lang="ru-RU" sz="5100" b="1" i="1" dirty="0">
                <a:latin typeface="Monotype Corsiva" pitchFamily="66" charset="0"/>
              </a:rPr>
              <a:t>И поискам предела нет!»</a:t>
            </a:r>
          </a:p>
        </p:txBody>
      </p:sp>
      <p:pic>
        <p:nvPicPr>
          <p:cNvPr id="40963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95513" y="3933825"/>
            <a:ext cx="3559175" cy="246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ld"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10"/>
          <p:cNvSpPr>
            <a:spLocks noChangeArrowheads="1"/>
          </p:cNvSpPr>
          <p:nvPr/>
        </p:nvSpPr>
        <p:spPr bwMode="auto">
          <a:xfrm>
            <a:off x="214282" y="857232"/>
            <a:ext cx="4572032" cy="3786214"/>
          </a:xfrm>
          <a:prstGeom prst="horizontalScroll">
            <a:avLst>
              <a:gd name="adj" fmla="val 12500"/>
            </a:avLst>
          </a:prstGeom>
          <a:blipFill>
            <a:blip r:embed="rId2" cstate="print"/>
            <a:tile tx="0" ty="0" sx="100000" sy="100000" flip="none" algn="tl"/>
          </a:blipFill>
          <a:ln w="254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ru-RU" sz="2400" i="1" dirty="0"/>
              <a:t>«Геометрия владеет </a:t>
            </a:r>
          </a:p>
          <a:p>
            <a:pPr algn="ctr"/>
            <a:r>
              <a:rPr lang="en-US" sz="2400" i="1" dirty="0"/>
              <a:t> </a:t>
            </a:r>
            <a:r>
              <a:rPr lang="ru-RU" sz="2400" i="1" dirty="0"/>
              <a:t>  многими сокровищами: </a:t>
            </a:r>
            <a:endParaRPr lang="en-US" sz="2400" i="1" dirty="0"/>
          </a:p>
          <a:p>
            <a:pPr algn="ctr"/>
            <a:r>
              <a:rPr lang="ru-RU" sz="2400" i="1" dirty="0"/>
              <a:t>одно из них – это </a:t>
            </a:r>
          </a:p>
          <a:p>
            <a:pPr algn="ctr"/>
            <a:r>
              <a:rPr lang="ru-RU" sz="2400" i="1" dirty="0"/>
              <a:t>теорема Пифагора»</a:t>
            </a:r>
          </a:p>
        </p:txBody>
      </p:sp>
      <p:grpSp>
        <p:nvGrpSpPr>
          <p:cNvPr id="43011" name="Group 13"/>
          <p:cNvGrpSpPr>
            <a:grpSpLocks/>
          </p:cNvGrpSpPr>
          <p:nvPr/>
        </p:nvGrpSpPr>
        <p:grpSpPr bwMode="auto">
          <a:xfrm>
            <a:off x="785786" y="4429132"/>
            <a:ext cx="3384550" cy="863600"/>
            <a:chOff x="3334" y="3158"/>
            <a:chExt cx="2132" cy="544"/>
          </a:xfrm>
        </p:grpSpPr>
        <p:sp>
          <p:nvSpPr>
            <p:cNvPr id="43013" name="AutoShape 14"/>
            <p:cNvSpPr>
              <a:spLocks noChangeArrowheads="1"/>
            </p:cNvSpPr>
            <p:nvPr/>
          </p:nvSpPr>
          <p:spPr bwMode="auto">
            <a:xfrm>
              <a:off x="3334" y="3158"/>
              <a:ext cx="2132" cy="544"/>
            </a:xfrm>
            <a:prstGeom prst="ellipseRibbon">
              <a:avLst>
                <a:gd name="adj1" fmla="val 25000"/>
                <a:gd name="adj2" fmla="val 68667"/>
                <a:gd name="adj3" fmla="val 12500"/>
              </a:avLst>
            </a:prstGeom>
            <a:solidFill>
              <a:schemeClr val="folHlink">
                <a:alpha val="0"/>
              </a:scheme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3014" name="Text Box 15"/>
            <p:cNvSpPr txBox="1">
              <a:spLocks noChangeArrowheads="1"/>
            </p:cNvSpPr>
            <p:nvPr/>
          </p:nvSpPr>
          <p:spPr bwMode="auto">
            <a:xfrm>
              <a:off x="3696" y="3339"/>
              <a:ext cx="14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dirty="0">
                  <a:latin typeface="Arial" charset="0"/>
                </a:rPr>
                <a:t>Иоганн Кеплер</a:t>
              </a:r>
            </a:p>
          </p:txBody>
        </p:sp>
      </p:grpSp>
      <p:pic>
        <p:nvPicPr>
          <p:cNvPr id="43012" name="Picture 16" descr="74ee23b2c956cc722e96600845ccc445[1]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12" y="5500702"/>
            <a:ext cx="1366839" cy="117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0000" contrast="6000"/>
            <a:grayscl/>
            <a:biLevel thresh="50000"/>
          </a:blip>
          <a:srcRect/>
          <a:stretch>
            <a:fillRect/>
          </a:stretch>
        </p:blipFill>
        <p:spPr bwMode="auto">
          <a:xfrm>
            <a:off x="4857752" y="571480"/>
            <a:ext cx="3382963" cy="422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6314" y="4786322"/>
            <a:ext cx="3368689" cy="772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hlinkClick r:id="rId3" action="ppaction://hlinkpres?slideindex=1&amp;slidetitle="/>
          </p:cNvPr>
          <p:cNvSpPr/>
          <p:nvPr/>
        </p:nvSpPr>
        <p:spPr>
          <a:xfrm>
            <a:off x="1071538" y="785794"/>
            <a:ext cx="6122189" cy="102797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04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Сообщение </a:t>
            </a:r>
            <a:r>
              <a:rPr lang="ru-RU" sz="304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об истории</a:t>
            </a:r>
          </a:p>
          <a:p>
            <a:pPr algn="ctr">
              <a:defRPr/>
            </a:pPr>
            <a:r>
              <a:rPr lang="ru-RU" sz="304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теоремы  Пифагора</a:t>
            </a:r>
            <a:endParaRPr lang="ru-RU" sz="304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46083" name="Picture 8" descr="art_3_5_clip_image0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0298" y="2357430"/>
            <a:ext cx="3333750" cy="3709987"/>
          </a:xfrm>
          <a:prstGeom prst="rect">
            <a:avLst/>
          </a:prstGeom>
          <a:ln w="228600" cap="sq" cmpd="thickThin">
            <a:solidFill>
              <a:schemeClr val="tx1">
                <a:lumMod val="75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strips dir="ld"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40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5"/>
          <p:cNvSpPr>
            <a:spLocks noGrp="1" noChangeArrowheads="1"/>
          </p:cNvSpPr>
          <p:nvPr>
            <p:ph type="title"/>
          </p:nvPr>
        </p:nvSpPr>
        <p:spPr>
          <a:xfrm>
            <a:off x="-28575" y="115888"/>
            <a:ext cx="9013825" cy="11811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Задача индийского математика </a:t>
            </a:r>
            <a:br>
              <a:rPr lang="ru-RU" sz="3600" b="1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3600" b="1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XII века </a:t>
            </a:r>
            <a:r>
              <a:rPr lang="ru-RU" sz="3600" b="1" dirty="0" err="1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Бхаскары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3357554" y="1643050"/>
            <a:ext cx="5592762" cy="39751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 sz="900" b="1" dirty="0">
              <a:solidFill>
                <a:srgbClr val="6600FF"/>
              </a:solidFill>
              <a:latin typeface="Monotype Corsiva" pitchFamily="66" charset="0"/>
            </a:endParaRPr>
          </a:p>
          <a:p>
            <a:pPr>
              <a:buFont typeface="Wingdings" pitchFamily="2" charset="2"/>
              <a:buNone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На берегу реки рос тополь одинокий.</a:t>
            </a:r>
          </a:p>
          <a:p>
            <a:pPr>
              <a:buFont typeface="Wingdings" pitchFamily="2" charset="2"/>
              <a:buNone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Вдруг ветра порыв его ствол надломал.</a:t>
            </a:r>
          </a:p>
          <a:p>
            <a:pPr>
              <a:buFont typeface="Wingdings" pitchFamily="2" charset="2"/>
              <a:buNone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Бедный тополь упал. И угол прямой</a:t>
            </a:r>
          </a:p>
          <a:p>
            <a:pPr>
              <a:buFont typeface="Wingdings" pitchFamily="2" charset="2"/>
              <a:buNone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С теченьем реки его ствол составлял.                                                        </a:t>
            </a:r>
          </a:p>
          <a:p>
            <a:pPr>
              <a:buFont typeface="Wingdings" pitchFamily="2" charset="2"/>
              <a:buNone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Запомни теперь, что в этом месте река</a:t>
            </a:r>
          </a:p>
          <a:p>
            <a:pPr>
              <a:buFont typeface="Wingdings" pitchFamily="2" charset="2"/>
              <a:buNone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В четыре лишь фута была широка</a:t>
            </a:r>
          </a:p>
          <a:p>
            <a:pPr>
              <a:buFont typeface="Wingdings" pitchFamily="2" charset="2"/>
              <a:buNone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Верхушка склонилась у края реки.</a:t>
            </a:r>
          </a:p>
          <a:p>
            <a:pPr>
              <a:buFont typeface="Wingdings" pitchFamily="2" charset="2"/>
              <a:buNone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Осталось три фута всего от ствола,</a:t>
            </a:r>
          </a:p>
          <a:p>
            <a:pPr>
              <a:buFont typeface="Wingdings" pitchFamily="2" charset="2"/>
              <a:buNone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Прошу тебя, скоро теперь мне скажи:</a:t>
            </a:r>
          </a:p>
          <a:p>
            <a:pPr>
              <a:buFont typeface="Wingdings" pitchFamily="2" charset="2"/>
              <a:buNone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У тополя как велика высота?»</a:t>
            </a:r>
          </a:p>
        </p:txBody>
      </p:sp>
      <p:pic>
        <p:nvPicPr>
          <p:cNvPr id="12296" name="Picture 8" descr="Рисунок19_resize"/>
          <p:cNvPicPr>
            <a:picLocks noChangeAspect="1" noChangeArrowheads="1"/>
          </p:cNvPicPr>
          <p:nvPr/>
        </p:nvPicPr>
        <p:blipFill>
          <a:blip r:embed="rId3" cstate="print"/>
          <a:srcRect l="500" t="354" r="986" b="749"/>
          <a:stretch>
            <a:fillRect/>
          </a:stretch>
        </p:blipFill>
        <p:spPr bwMode="auto">
          <a:xfrm>
            <a:off x="285720" y="1500174"/>
            <a:ext cx="3016250" cy="4268788"/>
          </a:xfrm>
          <a:prstGeom prst="rect">
            <a:avLst/>
          </a:prstGeom>
          <a:ln w="88900" cap="sq" cmpd="thickThin">
            <a:solidFill>
              <a:schemeClr val="tx1">
                <a:lumMod val="75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1928794" y="3786190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?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857356" y="3643314"/>
            <a:ext cx="357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5</a:t>
            </a:r>
            <a:endParaRPr lang="ru-RU" sz="3600" b="1" dirty="0"/>
          </a:p>
        </p:txBody>
      </p:sp>
    </p:spTree>
  </p:cSld>
  <p:clrMapOvr>
    <a:masterClrMapping/>
  </p:clrMapOvr>
  <p:transition>
    <p:strips dir="ld"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2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2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2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2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2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2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2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2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2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2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2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2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2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2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2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2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2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5" grpId="0"/>
      <p:bldP spid="5" grpId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5" name="Picture 2" descr="Человек, лестниц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3" y="2357431"/>
            <a:ext cx="3000396" cy="37862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9636" name="Rectangle 3"/>
          <p:cNvSpPr>
            <a:spLocks noChangeArrowheads="1"/>
          </p:cNvSpPr>
          <p:nvPr/>
        </p:nvSpPr>
        <p:spPr bwMode="auto">
          <a:xfrm>
            <a:off x="3428992" y="2019300"/>
            <a:ext cx="4929196" cy="43624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«</a:t>
            </a:r>
            <a:r>
              <a:rPr lang="ru-RU" sz="2800" dirty="0" err="1">
                <a:solidFill>
                  <a:schemeClr val="accent6">
                    <a:lumMod val="50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Случися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 некому человеку</a:t>
            </a:r>
          </a:p>
          <a:p>
            <a:pPr eaLnBrk="0" hangingPunct="0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 к стене лестницу </a:t>
            </a:r>
            <a:r>
              <a:rPr lang="ru-RU" sz="2800" dirty="0" err="1">
                <a:solidFill>
                  <a:schemeClr val="accent6">
                    <a:lumMod val="50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прибрати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, стены же тоя высота есть </a:t>
            </a:r>
          </a:p>
          <a:p>
            <a:pPr eaLnBrk="0" hangingPunct="0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117 стоп. И обреете </a:t>
            </a:r>
          </a:p>
          <a:p>
            <a:pPr eaLnBrk="0" hangingPunct="0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лестницу </a:t>
            </a:r>
            <a:r>
              <a:rPr lang="ru-RU" sz="2800" dirty="0" err="1">
                <a:solidFill>
                  <a:schemeClr val="accent6">
                    <a:lumMod val="50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долготью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 </a:t>
            </a:r>
          </a:p>
          <a:p>
            <a:pPr eaLnBrk="0" hangingPunct="0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125 стоп. </a:t>
            </a:r>
          </a:p>
          <a:p>
            <a:pPr eaLnBrk="0" hangingPunct="0"/>
            <a:r>
              <a:rPr lang="ru-RU" sz="2800" i="1" dirty="0">
                <a:solidFill>
                  <a:schemeClr val="accent6">
                    <a:lumMod val="50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И </a:t>
            </a:r>
            <a:r>
              <a:rPr lang="ru-RU" sz="2800" i="1" dirty="0" err="1">
                <a:solidFill>
                  <a:schemeClr val="accent6">
                    <a:lumMod val="50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ведати</a:t>
            </a:r>
            <a:r>
              <a:rPr lang="ru-RU" sz="2800" i="1" dirty="0">
                <a:solidFill>
                  <a:schemeClr val="accent6">
                    <a:lumMod val="50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 хочет, </a:t>
            </a:r>
          </a:p>
          <a:p>
            <a:pPr eaLnBrk="0" hangingPunct="0"/>
            <a:r>
              <a:rPr lang="ru-RU" sz="2800" i="1" dirty="0" err="1">
                <a:solidFill>
                  <a:schemeClr val="accent6">
                    <a:lumMod val="50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колико</a:t>
            </a:r>
            <a:r>
              <a:rPr lang="ru-RU" sz="2800" i="1" dirty="0">
                <a:solidFill>
                  <a:schemeClr val="accent6">
                    <a:lumMod val="50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 стоп сея лестницы нижний конец от стены </a:t>
            </a:r>
            <a:r>
              <a:rPr lang="ru-RU" sz="2800" i="1" dirty="0" err="1">
                <a:solidFill>
                  <a:schemeClr val="accent6">
                    <a:lumMod val="50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отстояти</a:t>
            </a:r>
            <a:r>
              <a:rPr lang="ru-RU" sz="2800" i="1" dirty="0">
                <a:solidFill>
                  <a:schemeClr val="accent6">
                    <a:lumMod val="50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ru-RU" sz="2800" i="1" dirty="0" err="1">
                <a:solidFill>
                  <a:schemeClr val="accent6">
                    <a:lumMod val="50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имать</a:t>
            </a:r>
            <a:r>
              <a:rPr lang="ru-RU" sz="2800" i="1" dirty="0">
                <a:solidFill>
                  <a:schemeClr val="accent6">
                    <a:lumMod val="50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."</a:t>
            </a:r>
            <a:endParaRPr lang="ru-RU" sz="2800" i="1" dirty="0">
              <a:solidFill>
                <a:schemeClr val="accent6">
                  <a:lumMod val="50000"/>
                </a:schemeClr>
              </a:solidFill>
              <a:ea typeface="Times New Roman" pitchFamily="18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28728" y="5214950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?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428604"/>
            <a:ext cx="7349383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  <a:ea typeface="Times New Roman" pitchFamily="18" charset="0"/>
                <a:cs typeface="Arial" charset="0"/>
              </a:rPr>
              <a:t>Задача из учебника "Арифметика" </a:t>
            </a:r>
            <a:br>
              <a:rPr lang="ru-RU" sz="32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  <a:ea typeface="Times New Roman" pitchFamily="18" charset="0"/>
                <a:cs typeface="Arial" charset="0"/>
              </a:rPr>
            </a:br>
            <a:r>
              <a:rPr lang="ru-RU" sz="32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  <a:ea typeface="Times New Roman" pitchFamily="18" charset="0"/>
                <a:cs typeface="Arial" charset="0"/>
              </a:rPr>
              <a:t>Леонтия Магницкого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85852" y="5143512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44</a:t>
            </a:r>
            <a:endParaRPr lang="ru-RU" sz="2800" b="1" dirty="0"/>
          </a:p>
        </p:txBody>
      </p:sp>
    </p:spTree>
  </p:cSld>
  <p:clrMapOvr>
    <a:masterClrMapping/>
  </p:clrMapOvr>
  <p:transition>
    <p:strips dir="ld"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69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7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decel="10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3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/>
      <p:bldP spid="6" grpId="0"/>
      <p:bldP spid="6" grpId="1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xfrm>
            <a:off x="50800" y="146050"/>
            <a:ext cx="8780463" cy="1157288"/>
          </a:xfrm>
        </p:spPr>
        <p:txBody>
          <a:bodyPr>
            <a:normAutofit fontScale="90000"/>
          </a:bodyPr>
          <a:lstStyle/>
          <a:p>
            <a:pPr algn="ctr">
              <a:lnSpc>
                <a:spcPct val="80000"/>
              </a:lnSpc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Задача из китайской </a:t>
            </a:r>
            <a:br>
              <a:rPr lang="ru-RU" b="1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«Математики в девяти книгах»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0" y="4572008"/>
            <a:ext cx="7880373" cy="18288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dirty="0"/>
              <a:t>	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Имеется водоем со стороной в 1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</a:rPr>
              <a:t>чжан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 = 10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</a:rPr>
              <a:t>чи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. В центре его растет камыш, который выступает над водой на 1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</a:rPr>
              <a:t>чи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. Если потянуть камыш к берегу, то он как раз коснётся его. Спрашивается: какова глубина воды и какова длина камыша?</a:t>
            </a:r>
          </a:p>
        </p:txBody>
      </p:sp>
      <p:pic>
        <p:nvPicPr>
          <p:cNvPr id="14344" name="Picture 8" descr="Рисунок20_resize"/>
          <p:cNvPicPr>
            <a:picLocks noChangeAspect="1" noChangeArrowheads="1"/>
          </p:cNvPicPr>
          <p:nvPr/>
        </p:nvPicPr>
        <p:blipFill>
          <a:blip r:embed="rId3" cstate="print">
            <a:lum contrast="18000"/>
          </a:blip>
          <a:srcRect t="470"/>
          <a:stretch>
            <a:fillRect/>
          </a:stretch>
        </p:blipFill>
        <p:spPr bwMode="auto">
          <a:xfrm>
            <a:off x="1857356" y="1357298"/>
            <a:ext cx="4600575" cy="307183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TextBox 8"/>
          <p:cNvSpPr txBox="1"/>
          <p:nvPr/>
        </p:nvSpPr>
        <p:spPr>
          <a:xfrm>
            <a:off x="3929058" y="2214554"/>
            <a:ext cx="785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О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57818" y="2143116"/>
            <a:ext cx="785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С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28794" y="2143116"/>
            <a:ext cx="785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А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57158" y="6072206"/>
            <a:ext cx="646362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ylfaen" pitchFamily="18" charset="0"/>
              </a:rPr>
              <a:t>Ответ:  </a:t>
            </a:r>
            <a:r>
              <a:rPr lang="ru-RU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ylfaen" pitchFamily="18" charset="0"/>
              </a:rPr>
              <a:t>12 </a:t>
            </a:r>
            <a:r>
              <a:rPr lang="ru-RU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ylfaen" pitchFamily="18" charset="0"/>
              </a:rPr>
              <a:t>чи</a:t>
            </a:r>
            <a:r>
              <a:rPr lang="ru-RU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ylfaen" pitchFamily="18" charset="0"/>
              </a:rPr>
              <a:t>- глубина,   </a:t>
            </a:r>
            <a:r>
              <a:rPr lang="en-US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ylfaen" pitchFamily="18" charset="0"/>
              </a:rPr>
              <a:t> </a:t>
            </a:r>
            <a:r>
              <a:rPr lang="ru-RU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ylfaen" pitchFamily="18" charset="0"/>
              </a:rPr>
              <a:t>13</a:t>
            </a:r>
            <a:r>
              <a:rPr lang="en-US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ylfaen" pitchFamily="18" charset="0"/>
              </a:rPr>
              <a:t> </a:t>
            </a:r>
            <a:r>
              <a:rPr lang="ru-RU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ylfaen" pitchFamily="18" charset="0"/>
              </a:rPr>
              <a:t>чи</a:t>
            </a:r>
            <a:r>
              <a:rPr lang="ru-RU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ylfaen" pitchFamily="18" charset="0"/>
              </a:rPr>
              <a:t> - длина камыша.</a:t>
            </a:r>
            <a:endParaRPr lang="ru-RU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ylfaen" pitchFamily="18" charset="0"/>
            </a:endParaRPr>
          </a:p>
        </p:txBody>
      </p:sp>
      <p:sp>
        <p:nvSpPr>
          <p:cNvPr id="14" name="Дуга 13"/>
          <p:cNvSpPr/>
          <p:nvPr/>
        </p:nvSpPr>
        <p:spPr bwMode="auto">
          <a:xfrm>
            <a:off x="2500298" y="2143116"/>
            <a:ext cx="1285884" cy="428628"/>
          </a:xfrm>
          <a:prstGeom prst="arc">
            <a:avLst>
              <a:gd name="adj1" fmla="val 10732257"/>
              <a:gd name="adj2" fmla="val 597169"/>
            </a:avLst>
          </a:prstGeom>
          <a:solidFill>
            <a:schemeClr val="accent1">
              <a:alpha val="0"/>
            </a:schemeClr>
          </a:solidFill>
          <a:ln w="38100" cap="sq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29058" y="3000372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 smtClean="0">
                <a:solidFill>
                  <a:srgbClr val="FF0000"/>
                </a:solidFill>
              </a:rPr>
              <a:t>х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 rot="3249630">
            <a:off x="2788559" y="3071810"/>
            <a:ext cx="1024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Х</a:t>
            </a:r>
            <a:r>
              <a:rPr lang="en-US" sz="2800" b="1" dirty="0" smtClean="0">
                <a:solidFill>
                  <a:srgbClr val="FF0000"/>
                </a:solidFill>
              </a:rPr>
              <a:t>+</a:t>
            </a:r>
            <a:r>
              <a:rPr lang="ru-RU" sz="2800" b="1" dirty="0" smtClean="0">
                <a:solidFill>
                  <a:srgbClr val="FF0000"/>
                </a:solidFill>
              </a:rPr>
              <a:t>1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000364" y="2428868"/>
            <a:ext cx="4395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5</a:t>
            </a:r>
            <a:endParaRPr lang="ru-RU" sz="2800" b="1" dirty="0">
              <a:solidFill>
                <a:srgbClr val="FF0000"/>
              </a:solidFill>
            </a:endParaRPr>
          </a:p>
        </p:txBody>
      </p:sp>
      <p:grpSp>
        <p:nvGrpSpPr>
          <p:cNvPr id="32" name="Группа 31"/>
          <p:cNvGrpSpPr/>
          <p:nvPr/>
        </p:nvGrpSpPr>
        <p:grpSpPr>
          <a:xfrm>
            <a:off x="2500298" y="2500306"/>
            <a:ext cx="2714644" cy="1929620"/>
            <a:chOff x="2428860" y="3214686"/>
            <a:chExt cx="2714644" cy="1929620"/>
          </a:xfrm>
        </p:grpSpPr>
        <p:sp>
          <p:nvSpPr>
            <p:cNvPr id="13" name="Равнобедренный треугольник 12"/>
            <p:cNvSpPr/>
            <p:nvPr/>
          </p:nvSpPr>
          <p:spPr bwMode="auto">
            <a:xfrm rot="10800000">
              <a:off x="2428860" y="3214686"/>
              <a:ext cx="2714644" cy="1928826"/>
            </a:xfrm>
            <a:prstGeom prst="triangle">
              <a:avLst/>
            </a:prstGeom>
            <a:solidFill>
              <a:schemeClr val="accent1">
                <a:alpha val="0"/>
              </a:schemeClr>
            </a:solidFill>
            <a:ln w="34925" cap="sq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19" name="Прямая соединительная линия 18"/>
            <p:cNvCxnSpPr>
              <a:stCxn id="13" idx="3"/>
              <a:endCxn id="13" idx="0"/>
            </p:cNvCxnSpPr>
            <p:nvPr/>
          </p:nvCxnSpPr>
          <p:spPr bwMode="auto">
            <a:xfrm rot="16200000" flipH="1">
              <a:off x="2821769" y="4179099"/>
              <a:ext cx="1928826" cy="1588"/>
            </a:xfrm>
            <a:prstGeom prst="line">
              <a:avLst/>
            </a:prstGeom>
            <a:solidFill>
              <a:schemeClr val="accent1"/>
            </a:solidFill>
            <a:ln w="28575" cap="sq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sp>
        <p:nvSpPr>
          <p:cNvPr id="36" name="TextBox 35"/>
          <p:cNvSpPr txBox="1"/>
          <p:nvPr/>
        </p:nvSpPr>
        <p:spPr>
          <a:xfrm>
            <a:off x="3929058" y="4214818"/>
            <a:ext cx="785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В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trips dir="ld"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550"/>
                            </p:stCondLst>
                            <p:childTnLst>
                              <p:par>
                                <p:cTn id="17" presetID="3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342" grpId="0" build="p"/>
      <p:bldP spid="9" grpId="0"/>
      <p:bldP spid="10" grpId="0"/>
      <p:bldP spid="11" grpId="0"/>
      <p:bldP spid="12" grpId="0"/>
      <p:bldP spid="14" grpId="0" animBg="1"/>
      <p:bldP spid="15" grpId="0"/>
      <p:bldP spid="16" grpId="0"/>
      <p:bldP spid="17" grpId="0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42844" y="2000240"/>
            <a:ext cx="7909538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000" b="1" cap="none" spc="0" dirty="0" smtClean="0">
                <a:ln w="11430">
                  <a:solidFill>
                    <a:schemeClr val="tx1">
                      <a:lumMod val="75000"/>
                    </a:schemeClr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Самостоятельная</a:t>
            </a:r>
          </a:p>
          <a:p>
            <a:pPr algn="ctr"/>
            <a:r>
              <a:rPr lang="ru-RU" sz="6000" b="1" cap="none" spc="0" dirty="0" smtClean="0">
                <a:ln w="11430">
                  <a:solidFill>
                    <a:schemeClr val="tx1">
                      <a:lumMod val="75000"/>
                    </a:schemeClr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работа</a:t>
            </a:r>
            <a:endParaRPr lang="ru-RU" sz="6000" b="1" cap="none" spc="0" dirty="0">
              <a:ln w="11430">
                <a:solidFill>
                  <a:schemeClr val="tx1">
                    <a:lumMod val="75000"/>
                  </a:schemeClr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Управляющая кнопка: далее 2">
            <a:hlinkClick r:id="rId2" action="ppaction://hlinksldjump" highlightClick="1"/>
          </p:cNvPr>
          <p:cNvSpPr/>
          <p:nvPr/>
        </p:nvSpPr>
        <p:spPr bwMode="auto">
          <a:xfrm>
            <a:off x="8429652" y="6286520"/>
            <a:ext cx="357190" cy="357190"/>
          </a:xfrm>
          <a:prstGeom prst="actionButtonForwardNext">
            <a:avLst/>
          </a:prstGeom>
          <a:solidFill>
            <a:schemeClr val="accent2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0" name="Rectangle 20"/>
          <p:cNvSpPr>
            <a:spLocks noGrp="1" noChangeArrowheads="1"/>
          </p:cNvSpPr>
          <p:nvPr>
            <p:ph type="title"/>
          </p:nvPr>
        </p:nvSpPr>
        <p:spPr>
          <a:xfrm>
            <a:off x="192088" y="115888"/>
            <a:ext cx="8229600" cy="1143000"/>
          </a:xfrm>
          <a:solidFill>
            <a:schemeClr val="tx2">
              <a:lumMod val="75000"/>
            </a:schemeClr>
          </a:solidFill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ru-RU" sz="2900" b="1" dirty="0">
                <a:solidFill>
                  <a:srgbClr val="FF0000"/>
                </a:solidFill>
                <a:latin typeface="Monotype Corsiva" pitchFamily="66" charset="0"/>
              </a:rPr>
              <a:t>Задача.</a:t>
            </a:r>
            <a:r>
              <a:rPr lang="ru-RU" sz="2900" b="1" dirty="0">
                <a:latin typeface="Monotype Corsiva" pitchFamily="66" charset="0"/>
              </a:rPr>
              <a:t> </a:t>
            </a:r>
            <a:r>
              <a:rPr lang="ru-RU" sz="2900" b="1" dirty="0">
                <a:solidFill>
                  <a:srgbClr val="FFFFCC"/>
                </a:solidFill>
                <a:latin typeface="Monotype Corsiva" pitchFamily="66" charset="0"/>
              </a:rPr>
              <a:t>Высота, опущенная из вершины В  </a:t>
            </a:r>
            <a:r>
              <a:rPr lang="ru-RU" sz="2900" b="1" dirty="0">
                <a:solidFill>
                  <a:srgbClr val="FFFFCC"/>
                </a:solidFill>
                <a:latin typeface="Monotype Corsiva" pitchFamily="66" charset="0"/>
                <a:sym typeface="Symbol" pitchFamily="18" charset="2"/>
              </a:rPr>
              <a:t></a:t>
            </a:r>
            <a:r>
              <a:rPr lang="ru-RU" sz="2900" b="1" dirty="0">
                <a:solidFill>
                  <a:srgbClr val="FFFFCC"/>
                </a:solidFill>
                <a:latin typeface="Monotype Corsiva" pitchFamily="66" charset="0"/>
              </a:rPr>
              <a:t>АВС, делит сторону АС</a:t>
            </a:r>
            <a:r>
              <a:rPr lang="ru-RU" sz="2900" b="1" i="1" dirty="0">
                <a:solidFill>
                  <a:srgbClr val="FFFFCC"/>
                </a:solidFill>
                <a:latin typeface="Monotype Corsiva" pitchFamily="66" charset="0"/>
              </a:rPr>
              <a:t> </a:t>
            </a:r>
            <a:r>
              <a:rPr lang="ru-RU" sz="2900" b="1" dirty="0">
                <a:solidFill>
                  <a:srgbClr val="FFFFCC"/>
                </a:solidFill>
                <a:latin typeface="Monotype Corsiva" pitchFamily="66" charset="0"/>
              </a:rPr>
              <a:t>на отрезки, равные 16 см</a:t>
            </a:r>
            <a:r>
              <a:rPr lang="ru-RU" sz="2900" b="1" i="1" dirty="0">
                <a:solidFill>
                  <a:srgbClr val="FFFFCC"/>
                </a:solidFill>
                <a:latin typeface="Monotype Corsiva" pitchFamily="66" charset="0"/>
              </a:rPr>
              <a:t> </a:t>
            </a:r>
            <a:r>
              <a:rPr lang="ru-RU" sz="2900" b="1" dirty="0">
                <a:solidFill>
                  <a:srgbClr val="FFFFCC"/>
                </a:solidFill>
                <a:latin typeface="Monotype Corsiva" pitchFamily="66" charset="0"/>
              </a:rPr>
              <a:t>и</a:t>
            </a:r>
            <a:r>
              <a:rPr lang="ru-RU" sz="2900" b="1" i="1" dirty="0">
                <a:solidFill>
                  <a:srgbClr val="FFFFCC"/>
                </a:solidFill>
                <a:latin typeface="Monotype Corsiva" pitchFamily="66" charset="0"/>
              </a:rPr>
              <a:t> </a:t>
            </a:r>
            <a:r>
              <a:rPr lang="ru-RU" sz="2900" b="1" dirty="0">
                <a:solidFill>
                  <a:srgbClr val="FFFFCC"/>
                </a:solidFill>
                <a:latin typeface="Monotype Corsiva" pitchFamily="66" charset="0"/>
              </a:rPr>
              <a:t>9 см. Найдите сторону ВС, если сторона АВ равна 20 см.</a:t>
            </a:r>
            <a:endParaRPr lang="ru-RU" sz="2900" b="1" dirty="0">
              <a:solidFill>
                <a:srgbClr val="FFFFCC"/>
              </a:solidFill>
            </a:endParaRPr>
          </a:p>
        </p:txBody>
      </p:sp>
      <p:sp useBgFill="1">
        <p:nvSpPr>
          <p:cNvPr id="10262" name="Rectangle 22"/>
          <p:cNvSpPr>
            <a:spLocks noGrp="1" noChangeArrowheads="1"/>
          </p:cNvSpPr>
          <p:nvPr>
            <p:ph type="body" sz="half" idx="2"/>
          </p:nvPr>
        </p:nvSpPr>
        <p:spPr>
          <a:xfrm>
            <a:off x="3643306" y="1428736"/>
            <a:ext cx="4329112" cy="3155950"/>
          </a:xfrm>
        </p:spPr>
        <p:txBody>
          <a:bodyPr>
            <a:normAutofit lnSpcReduction="10000"/>
          </a:bodyPr>
          <a:lstStyle/>
          <a:p>
            <a:pPr marL="87313" indent="0"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dirty="0">
                <a:solidFill>
                  <a:srgbClr val="FF0000"/>
                </a:solidFill>
              </a:rPr>
              <a:t>Д а </a:t>
            </a:r>
            <a:r>
              <a:rPr lang="ru-RU" sz="1600" b="1" dirty="0" err="1">
                <a:solidFill>
                  <a:srgbClr val="FF0000"/>
                </a:solidFill>
              </a:rPr>
              <a:t>н</a:t>
            </a:r>
            <a:r>
              <a:rPr lang="ru-RU" sz="1600" b="1" dirty="0">
                <a:solidFill>
                  <a:srgbClr val="FF0000"/>
                </a:solidFill>
              </a:rPr>
              <a:t> о: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6600FF"/>
                </a:solidFill>
                <a:sym typeface="Symbol" pitchFamily="18" charset="2"/>
              </a:rPr>
              <a:t></a:t>
            </a:r>
            <a:r>
              <a:rPr lang="ru-RU" sz="1600" b="1" dirty="0">
                <a:solidFill>
                  <a:srgbClr val="6600FF"/>
                </a:solidFill>
              </a:rPr>
              <a:t> АВС, </a:t>
            </a:r>
            <a:r>
              <a:rPr lang="en-US" sz="1600" b="1" dirty="0">
                <a:solidFill>
                  <a:srgbClr val="6600FF"/>
                </a:solidFill>
              </a:rPr>
              <a:t>BD </a:t>
            </a:r>
            <a:r>
              <a:rPr lang="en-US" sz="1600" b="1" dirty="0">
                <a:solidFill>
                  <a:srgbClr val="6600FF"/>
                </a:solidFill>
                <a:sym typeface="Symbol" pitchFamily="18" charset="2"/>
              </a:rPr>
              <a:t></a:t>
            </a:r>
            <a:r>
              <a:rPr lang="ru-RU" sz="1600" b="1" dirty="0">
                <a:solidFill>
                  <a:srgbClr val="6600FF"/>
                </a:solidFill>
              </a:rPr>
              <a:t> АС, АВ = 20 см,</a:t>
            </a:r>
          </a:p>
          <a:p>
            <a:pPr marL="87313" indent="0"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dirty="0">
                <a:solidFill>
                  <a:srgbClr val="6600FF"/>
                </a:solidFill>
              </a:rPr>
              <a:t>              </a:t>
            </a:r>
            <a:r>
              <a:rPr lang="en-US" sz="1600" b="1" dirty="0">
                <a:solidFill>
                  <a:srgbClr val="6600FF"/>
                </a:solidFill>
              </a:rPr>
              <a:t>AD</a:t>
            </a:r>
            <a:r>
              <a:rPr lang="ru-RU" sz="1600" b="1" dirty="0">
                <a:solidFill>
                  <a:srgbClr val="6600FF"/>
                </a:solidFill>
              </a:rPr>
              <a:t> = 16 см, </a:t>
            </a:r>
            <a:r>
              <a:rPr lang="en-US" sz="1600" b="1" dirty="0">
                <a:solidFill>
                  <a:srgbClr val="6600FF"/>
                </a:solidFill>
              </a:rPr>
              <a:t>DC</a:t>
            </a:r>
            <a:r>
              <a:rPr lang="ru-RU" sz="1600" b="1" dirty="0">
                <a:solidFill>
                  <a:srgbClr val="6600FF"/>
                </a:solidFill>
              </a:rPr>
              <a:t> = 9 см.</a:t>
            </a:r>
          </a:p>
          <a:p>
            <a:pPr marL="87313" indent="0"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dirty="0">
                <a:solidFill>
                  <a:srgbClr val="FF0000"/>
                </a:solidFill>
              </a:rPr>
              <a:t>Н а </a:t>
            </a:r>
            <a:r>
              <a:rPr lang="ru-RU" sz="1600" b="1" dirty="0" err="1">
                <a:solidFill>
                  <a:srgbClr val="FF0000"/>
                </a:solidFill>
              </a:rPr>
              <a:t>й</a:t>
            </a:r>
            <a:r>
              <a:rPr lang="ru-RU" sz="1600" b="1" dirty="0">
                <a:solidFill>
                  <a:srgbClr val="FF0000"/>
                </a:solidFill>
              </a:rPr>
              <a:t> т и: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6600FF"/>
                </a:solidFill>
              </a:rPr>
              <a:t>ВС.</a:t>
            </a:r>
            <a:r>
              <a:rPr lang="ru-RU" sz="1600" b="1" dirty="0"/>
              <a:t>                                                                                                                                                                        </a:t>
            </a:r>
          </a:p>
          <a:p>
            <a:pPr marL="87313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dirty="0">
                <a:solidFill>
                  <a:srgbClr val="FF0000"/>
                </a:solidFill>
              </a:rPr>
              <a:t>Р е </a:t>
            </a:r>
            <a:r>
              <a:rPr lang="ru-RU" sz="1600" b="1" dirty="0" err="1">
                <a:solidFill>
                  <a:srgbClr val="FF0000"/>
                </a:solidFill>
              </a:rPr>
              <a:t>ш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 err="1">
                <a:solidFill>
                  <a:srgbClr val="FF0000"/>
                </a:solidFill>
              </a:rPr>
              <a:t>е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 err="1">
                <a:solidFill>
                  <a:srgbClr val="FF0000"/>
                </a:solidFill>
              </a:rPr>
              <a:t>н</a:t>
            </a:r>
            <a:r>
              <a:rPr lang="ru-RU" sz="1600" b="1" dirty="0">
                <a:solidFill>
                  <a:srgbClr val="FF0000"/>
                </a:solidFill>
              </a:rPr>
              <a:t> и е</a:t>
            </a:r>
            <a:r>
              <a:rPr lang="ru-RU" sz="1600" b="1" dirty="0">
                <a:solidFill>
                  <a:srgbClr val="6600FF"/>
                </a:solidFill>
              </a:rPr>
              <a:t> </a:t>
            </a:r>
          </a:p>
          <a:p>
            <a:pPr marL="87313" indent="0"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dirty="0">
                <a:solidFill>
                  <a:srgbClr val="6600FF"/>
                </a:solidFill>
              </a:rPr>
              <a:t>1) По условию задачи </a:t>
            </a:r>
            <a:r>
              <a:rPr lang="en-US" sz="1600" b="1" dirty="0">
                <a:solidFill>
                  <a:srgbClr val="6600FF"/>
                </a:solidFill>
              </a:rPr>
              <a:t>BD </a:t>
            </a:r>
            <a:r>
              <a:rPr lang="en-US" sz="1600" b="1" dirty="0">
                <a:solidFill>
                  <a:srgbClr val="6600FF"/>
                </a:solidFill>
                <a:sym typeface="Symbol" pitchFamily="18" charset="2"/>
              </a:rPr>
              <a:t></a:t>
            </a:r>
            <a:r>
              <a:rPr lang="ru-RU" sz="1600" b="1" dirty="0">
                <a:solidFill>
                  <a:srgbClr val="6600FF"/>
                </a:solidFill>
              </a:rPr>
              <a:t> АС, значит,               </a:t>
            </a:r>
          </a:p>
          <a:p>
            <a:pPr marL="87313" indent="0">
              <a:lnSpc>
                <a:spcPct val="80000"/>
              </a:lnSpc>
              <a:buFontTx/>
              <a:buNone/>
            </a:pPr>
            <a:r>
              <a:rPr lang="ru-RU" sz="1600" b="1" dirty="0">
                <a:solidFill>
                  <a:srgbClr val="6600FF"/>
                </a:solidFill>
                <a:sym typeface="Symbol" pitchFamily="18" charset="2"/>
              </a:rPr>
              <a:t>    </a:t>
            </a:r>
            <a:r>
              <a:rPr lang="ru-RU" sz="1600" b="1" dirty="0">
                <a:solidFill>
                  <a:srgbClr val="6600FF"/>
                </a:solidFill>
              </a:rPr>
              <a:t> </a:t>
            </a:r>
            <a:r>
              <a:rPr lang="en-US" sz="1600" b="1" dirty="0">
                <a:solidFill>
                  <a:srgbClr val="6600FF"/>
                </a:solidFill>
              </a:rPr>
              <a:t>ABD</a:t>
            </a:r>
            <a:r>
              <a:rPr lang="ru-RU" sz="1600" b="1" dirty="0">
                <a:solidFill>
                  <a:srgbClr val="6600FF"/>
                </a:solidFill>
              </a:rPr>
              <a:t> и </a:t>
            </a:r>
            <a:r>
              <a:rPr lang="ru-RU" sz="1600" b="1" dirty="0">
                <a:solidFill>
                  <a:srgbClr val="6600FF"/>
                </a:solidFill>
                <a:sym typeface="Symbol" pitchFamily="18" charset="2"/>
              </a:rPr>
              <a:t></a:t>
            </a:r>
            <a:r>
              <a:rPr lang="ru-RU" sz="1600" b="1" dirty="0">
                <a:solidFill>
                  <a:srgbClr val="6600FF"/>
                </a:solidFill>
              </a:rPr>
              <a:t> </a:t>
            </a:r>
            <a:r>
              <a:rPr lang="en-US" sz="1600" b="1" dirty="0">
                <a:solidFill>
                  <a:srgbClr val="6600FF"/>
                </a:solidFill>
              </a:rPr>
              <a:t>CBD</a:t>
            </a:r>
            <a:r>
              <a:rPr lang="ru-RU" sz="1600" b="1" dirty="0">
                <a:solidFill>
                  <a:srgbClr val="6600FF"/>
                </a:solidFill>
              </a:rPr>
              <a:t> – прямоугольные.</a:t>
            </a:r>
          </a:p>
          <a:p>
            <a:pPr marL="87313" indent="0"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dirty="0">
                <a:solidFill>
                  <a:srgbClr val="6600FF"/>
                </a:solidFill>
              </a:rPr>
              <a:t>2) По теореме Пифагора для </a:t>
            </a:r>
            <a:r>
              <a:rPr lang="ru-RU" sz="1600" b="1" dirty="0">
                <a:solidFill>
                  <a:srgbClr val="6600FF"/>
                </a:solidFill>
                <a:sym typeface="Symbol" pitchFamily="18" charset="2"/>
              </a:rPr>
              <a:t></a:t>
            </a:r>
            <a:r>
              <a:rPr lang="ru-RU" sz="1600" b="1" dirty="0">
                <a:solidFill>
                  <a:srgbClr val="6600FF"/>
                </a:solidFill>
              </a:rPr>
              <a:t> </a:t>
            </a:r>
            <a:r>
              <a:rPr lang="en-US" sz="1600" b="1" dirty="0">
                <a:solidFill>
                  <a:srgbClr val="6600FF"/>
                </a:solidFill>
              </a:rPr>
              <a:t>ABD</a:t>
            </a:r>
            <a:r>
              <a:rPr lang="ru-RU" sz="1600" b="1" dirty="0">
                <a:solidFill>
                  <a:srgbClr val="6600FF"/>
                </a:solidFill>
              </a:rPr>
              <a:t>:      </a:t>
            </a:r>
          </a:p>
          <a:p>
            <a:pPr marL="87313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dirty="0">
                <a:solidFill>
                  <a:srgbClr val="6600FF"/>
                </a:solidFill>
              </a:rPr>
              <a:t>    АВ</a:t>
            </a:r>
            <a:r>
              <a:rPr lang="ru-RU" sz="1600" b="1" baseline="30000" dirty="0">
                <a:solidFill>
                  <a:srgbClr val="6600FF"/>
                </a:solidFill>
              </a:rPr>
              <a:t>2</a:t>
            </a:r>
            <a:r>
              <a:rPr lang="ru-RU" sz="1600" b="1" dirty="0">
                <a:solidFill>
                  <a:srgbClr val="6600FF"/>
                </a:solidFill>
              </a:rPr>
              <a:t> = </a:t>
            </a:r>
            <a:r>
              <a:rPr lang="en-US" sz="1600" b="1" dirty="0">
                <a:solidFill>
                  <a:srgbClr val="6600FF"/>
                </a:solidFill>
              </a:rPr>
              <a:t>AD</a:t>
            </a:r>
            <a:r>
              <a:rPr lang="ru-RU" sz="1600" b="1" baseline="30000" dirty="0">
                <a:solidFill>
                  <a:srgbClr val="6600FF"/>
                </a:solidFill>
              </a:rPr>
              <a:t>2</a:t>
            </a:r>
            <a:r>
              <a:rPr lang="ru-RU" sz="1600" b="1" dirty="0">
                <a:solidFill>
                  <a:srgbClr val="6600FF"/>
                </a:solidFill>
              </a:rPr>
              <a:t> + </a:t>
            </a:r>
            <a:r>
              <a:rPr lang="en-US" sz="1600" b="1" dirty="0">
                <a:solidFill>
                  <a:srgbClr val="6600FF"/>
                </a:solidFill>
              </a:rPr>
              <a:t>BD</a:t>
            </a:r>
            <a:r>
              <a:rPr lang="ru-RU" sz="1600" b="1" baseline="30000" dirty="0">
                <a:solidFill>
                  <a:srgbClr val="6600FF"/>
                </a:solidFill>
              </a:rPr>
              <a:t>2</a:t>
            </a:r>
            <a:r>
              <a:rPr lang="ru-RU" sz="1600" b="1" dirty="0">
                <a:solidFill>
                  <a:srgbClr val="6600FF"/>
                </a:solidFill>
              </a:rPr>
              <a:t>, отсюда                 </a:t>
            </a:r>
            <a:endParaRPr lang="ru-RU" sz="1600" b="1" dirty="0" smtClean="0">
              <a:solidFill>
                <a:srgbClr val="6600FF"/>
              </a:solidFill>
            </a:endParaRPr>
          </a:p>
          <a:p>
            <a:pPr marL="87313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dirty="0" smtClean="0">
                <a:solidFill>
                  <a:srgbClr val="6600FF"/>
                </a:solidFill>
              </a:rPr>
              <a:t> </a:t>
            </a:r>
            <a:r>
              <a:rPr lang="en-US" sz="1600" b="1" dirty="0">
                <a:solidFill>
                  <a:srgbClr val="6600FF"/>
                </a:solidFill>
              </a:rPr>
              <a:t>BD</a:t>
            </a:r>
            <a:r>
              <a:rPr lang="en-US" sz="1600" b="1" baseline="30000" dirty="0">
                <a:solidFill>
                  <a:srgbClr val="6600FF"/>
                </a:solidFill>
              </a:rPr>
              <a:t>2</a:t>
            </a:r>
            <a:r>
              <a:rPr lang="en-US" sz="1600" b="1" dirty="0">
                <a:solidFill>
                  <a:srgbClr val="6600FF"/>
                </a:solidFill>
              </a:rPr>
              <a:t> = AB</a:t>
            </a:r>
            <a:r>
              <a:rPr lang="en-US" sz="1600" b="1" baseline="30000" dirty="0">
                <a:solidFill>
                  <a:srgbClr val="6600FF"/>
                </a:solidFill>
              </a:rPr>
              <a:t>2</a:t>
            </a:r>
            <a:r>
              <a:rPr lang="en-US" sz="1600" b="1" dirty="0">
                <a:solidFill>
                  <a:srgbClr val="6600FF"/>
                </a:solidFill>
              </a:rPr>
              <a:t> – AD</a:t>
            </a:r>
            <a:r>
              <a:rPr lang="en-US" sz="1600" b="1" baseline="30000" dirty="0">
                <a:solidFill>
                  <a:srgbClr val="6600FF"/>
                </a:solidFill>
              </a:rPr>
              <a:t>2</a:t>
            </a:r>
            <a:r>
              <a:rPr lang="en-US" sz="1600" b="1" dirty="0">
                <a:solidFill>
                  <a:srgbClr val="6600FF"/>
                </a:solidFill>
              </a:rPr>
              <a:t>,</a:t>
            </a:r>
          </a:p>
          <a:p>
            <a:pPr marL="87313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 dirty="0">
                <a:solidFill>
                  <a:srgbClr val="6600FF"/>
                </a:solidFill>
              </a:rPr>
              <a:t>BD</a:t>
            </a:r>
            <a:r>
              <a:rPr lang="en-US" sz="1600" b="1" baseline="30000" dirty="0">
                <a:solidFill>
                  <a:srgbClr val="6600FF"/>
                </a:solidFill>
              </a:rPr>
              <a:t>2</a:t>
            </a:r>
            <a:r>
              <a:rPr lang="en-US" sz="1600" b="1" dirty="0">
                <a:solidFill>
                  <a:srgbClr val="6600FF"/>
                </a:solidFill>
              </a:rPr>
              <a:t> = 20</a:t>
            </a:r>
            <a:r>
              <a:rPr lang="en-US" sz="1600" b="1" baseline="30000" dirty="0">
                <a:solidFill>
                  <a:srgbClr val="6600FF"/>
                </a:solidFill>
              </a:rPr>
              <a:t>2</a:t>
            </a:r>
            <a:r>
              <a:rPr lang="en-US" sz="1600" b="1" dirty="0">
                <a:solidFill>
                  <a:srgbClr val="6600FF"/>
                </a:solidFill>
              </a:rPr>
              <a:t> – 16</a:t>
            </a:r>
            <a:r>
              <a:rPr lang="en-US" sz="1600" b="1" baseline="30000" dirty="0">
                <a:solidFill>
                  <a:srgbClr val="6600FF"/>
                </a:solidFill>
              </a:rPr>
              <a:t>2</a:t>
            </a:r>
            <a:r>
              <a:rPr lang="en-US" sz="1600" b="1" dirty="0">
                <a:solidFill>
                  <a:srgbClr val="6600FF"/>
                </a:solidFill>
              </a:rPr>
              <a:t>,</a:t>
            </a:r>
          </a:p>
          <a:p>
            <a:pPr marL="87313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dirty="0">
                <a:solidFill>
                  <a:srgbClr val="6600FF"/>
                </a:solidFill>
              </a:rPr>
              <a:t> </a:t>
            </a:r>
            <a:r>
              <a:rPr lang="en-US" sz="1600" b="1" dirty="0">
                <a:solidFill>
                  <a:srgbClr val="6600FF"/>
                </a:solidFill>
              </a:rPr>
              <a:t>BD</a:t>
            </a:r>
            <a:r>
              <a:rPr lang="en-US" sz="1600" b="1" baseline="30000" dirty="0">
                <a:solidFill>
                  <a:srgbClr val="6600FF"/>
                </a:solidFill>
              </a:rPr>
              <a:t>2</a:t>
            </a:r>
            <a:r>
              <a:rPr lang="en-US" sz="1600" b="1" dirty="0">
                <a:solidFill>
                  <a:srgbClr val="6600FF"/>
                </a:solidFill>
              </a:rPr>
              <a:t> = 400 – 256,</a:t>
            </a:r>
            <a:endParaRPr lang="ru-RU" sz="1600" b="1" dirty="0">
              <a:solidFill>
                <a:srgbClr val="6600FF"/>
              </a:solidFill>
            </a:endParaRPr>
          </a:p>
          <a:p>
            <a:pPr marL="87313" indent="0"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dirty="0">
                <a:solidFill>
                  <a:srgbClr val="6600FF"/>
                </a:solidFill>
              </a:rPr>
              <a:t>                           </a:t>
            </a:r>
            <a:r>
              <a:rPr lang="en-US" sz="1600" b="1" dirty="0">
                <a:solidFill>
                  <a:srgbClr val="6600FF"/>
                </a:solidFill>
              </a:rPr>
              <a:t>BD</a:t>
            </a:r>
            <a:r>
              <a:rPr lang="ru-RU" sz="1600" b="1" baseline="30000" dirty="0">
                <a:solidFill>
                  <a:srgbClr val="6600FF"/>
                </a:solidFill>
              </a:rPr>
              <a:t>2 </a:t>
            </a:r>
            <a:r>
              <a:rPr lang="ru-RU" sz="1600" b="1" dirty="0">
                <a:solidFill>
                  <a:srgbClr val="6600FF"/>
                </a:solidFill>
              </a:rPr>
              <a:t>= 144, </a:t>
            </a:r>
            <a:endParaRPr lang="en-US" sz="1600" b="1" u="sng" dirty="0">
              <a:solidFill>
                <a:srgbClr val="6600FF"/>
              </a:solidFill>
            </a:endParaRPr>
          </a:p>
          <a:p>
            <a:pPr marL="87313" indent="0"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dirty="0">
                <a:solidFill>
                  <a:srgbClr val="6600FF"/>
                </a:solidFill>
              </a:rPr>
              <a:t>                           </a:t>
            </a:r>
            <a:r>
              <a:rPr lang="en-US" sz="1600" b="1" u="sng" dirty="0">
                <a:solidFill>
                  <a:srgbClr val="6600FF"/>
                </a:solidFill>
              </a:rPr>
              <a:t>BD</a:t>
            </a:r>
            <a:r>
              <a:rPr lang="ru-RU" sz="1600" b="1" u="sng" dirty="0">
                <a:solidFill>
                  <a:srgbClr val="6600FF"/>
                </a:solidFill>
              </a:rPr>
              <a:t> = 12 см</a:t>
            </a:r>
            <a:r>
              <a:rPr lang="ru-RU" sz="1600" b="1" dirty="0">
                <a:solidFill>
                  <a:srgbClr val="6600FF"/>
                </a:solidFill>
              </a:rPr>
              <a:t>.</a:t>
            </a:r>
          </a:p>
        </p:txBody>
      </p:sp>
      <p:sp>
        <p:nvSpPr>
          <p:cNvPr id="10282" name="Rectangle 42"/>
          <p:cNvSpPr>
            <a:spLocks noChangeArrowheads="1"/>
          </p:cNvSpPr>
          <p:nvPr/>
        </p:nvSpPr>
        <p:spPr bwMode="auto">
          <a:xfrm>
            <a:off x="652463" y="4464050"/>
            <a:ext cx="7793037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ru-RU" sz="1600" b="1">
                <a:solidFill>
                  <a:srgbClr val="6600FF"/>
                </a:solidFill>
              </a:rPr>
              <a:t>3) По теореме Пифагора для </a:t>
            </a:r>
            <a:r>
              <a:rPr lang="ru-RU" sz="1600" b="1">
                <a:solidFill>
                  <a:srgbClr val="6600FF"/>
                </a:solidFill>
                <a:sym typeface="Symbol" pitchFamily="18" charset="2"/>
              </a:rPr>
              <a:t></a:t>
            </a:r>
            <a:r>
              <a:rPr lang="ru-RU" sz="1600" b="1">
                <a:solidFill>
                  <a:srgbClr val="6600FF"/>
                </a:solidFill>
              </a:rPr>
              <a:t> С</a:t>
            </a:r>
            <a:r>
              <a:rPr lang="en-US" sz="1600" b="1">
                <a:solidFill>
                  <a:srgbClr val="6600FF"/>
                </a:solidFill>
              </a:rPr>
              <a:t>BD</a:t>
            </a:r>
            <a:r>
              <a:rPr lang="ru-RU" sz="1600" b="1">
                <a:solidFill>
                  <a:srgbClr val="6600FF"/>
                </a:solidFill>
              </a:rPr>
              <a:t>:  ВС</a:t>
            </a:r>
            <a:r>
              <a:rPr lang="ru-RU" sz="1600" b="1" baseline="30000">
                <a:solidFill>
                  <a:srgbClr val="6600FF"/>
                </a:solidFill>
              </a:rPr>
              <a:t>2</a:t>
            </a:r>
            <a:r>
              <a:rPr lang="ru-RU" sz="1600" b="1">
                <a:solidFill>
                  <a:srgbClr val="6600FF"/>
                </a:solidFill>
              </a:rPr>
              <a:t> = В</a:t>
            </a:r>
            <a:r>
              <a:rPr lang="en-US" sz="1600" b="1">
                <a:solidFill>
                  <a:srgbClr val="6600FF"/>
                </a:solidFill>
              </a:rPr>
              <a:t>D</a:t>
            </a:r>
            <a:r>
              <a:rPr lang="ru-RU" sz="1600" b="1" baseline="30000">
                <a:solidFill>
                  <a:srgbClr val="6600FF"/>
                </a:solidFill>
              </a:rPr>
              <a:t>2</a:t>
            </a:r>
            <a:r>
              <a:rPr lang="ru-RU" sz="1600" b="1">
                <a:solidFill>
                  <a:srgbClr val="6600FF"/>
                </a:solidFill>
              </a:rPr>
              <a:t> + </a:t>
            </a:r>
            <a:r>
              <a:rPr lang="en-US" sz="1600" b="1">
                <a:solidFill>
                  <a:srgbClr val="6600FF"/>
                </a:solidFill>
              </a:rPr>
              <a:t>D</a:t>
            </a:r>
            <a:r>
              <a:rPr lang="ru-RU" sz="1600" b="1">
                <a:solidFill>
                  <a:srgbClr val="6600FF"/>
                </a:solidFill>
              </a:rPr>
              <a:t>С</a:t>
            </a:r>
            <a:r>
              <a:rPr lang="ru-RU" sz="1600" b="1" baseline="30000">
                <a:solidFill>
                  <a:srgbClr val="6600FF"/>
                </a:solidFill>
              </a:rPr>
              <a:t>2</a:t>
            </a:r>
            <a:r>
              <a:rPr lang="ru-RU" sz="1600" b="1">
                <a:solidFill>
                  <a:srgbClr val="6600FF"/>
                </a:solidFill>
              </a:rPr>
              <a:t>, отсюда</a:t>
            </a:r>
            <a:r>
              <a:rPr lang="en-US" sz="1600" b="1">
                <a:solidFill>
                  <a:srgbClr val="6600FF"/>
                </a:solidFill>
              </a:rPr>
              <a:t/>
            </a:r>
            <a:br>
              <a:rPr lang="en-US" sz="1600" b="1">
                <a:solidFill>
                  <a:srgbClr val="6600FF"/>
                </a:solidFill>
              </a:rPr>
            </a:br>
            <a:r>
              <a:rPr lang="ru-RU" sz="1600" b="1">
                <a:solidFill>
                  <a:srgbClr val="6600FF"/>
                </a:solidFill>
              </a:rPr>
              <a:t>                                                         </a:t>
            </a:r>
            <a:r>
              <a:rPr lang="en-US" sz="1600" b="1">
                <a:solidFill>
                  <a:srgbClr val="6600FF"/>
                </a:solidFill>
              </a:rPr>
              <a:t>BC</a:t>
            </a:r>
            <a:r>
              <a:rPr lang="ru-RU" sz="1600" b="1" baseline="30000">
                <a:solidFill>
                  <a:srgbClr val="6600FF"/>
                </a:solidFill>
              </a:rPr>
              <a:t>2</a:t>
            </a:r>
            <a:r>
              <a:rPr lang="ru-RU" sz="1600" b="1">
                <a:solidFill>
                  <a:srgbClr val="6600FF"/>
                </a:solidFill>
              </a:rPr>
              <a:t> = 12</a:t>
            </a:r>
            <a:r>
              <a:rPr lang="ru-RU" sz="1600" b="1" baseline="30000">
                <a:solidFill>
                  <a:srgbClr val="6600FF"/>
                </a:solidFill>
              </a:rPr>
              <a:t>2</a:t>
            </a:r>
            <a:r>
              <a:rPr lang="ru-RU" sz="1600" b="1">
                <a:solidFill>
                  <a:srgbClr val="6600FF"/>
                </a:solidFill>
              </a:rPr>
              <a:t> + 9</a:t>
            </a:r>
            <a:r>
              <a:rPr lang="ru-RU" sz="1600" b="1" baseline="30000">
                <a:solidFill>
                  <a:srgbClr val="6600FF"/>
                </a:solidFill>
              </a:rPr>
              <a:t>2</a:t>
            </a:r>
            <a:r>
              <a:rPr lang="ru-RU" sz="1600" b="1">
                <a:solidFill>
                  <a:srgbClr val="6600FF"/>
                </a:solidFill>
              </a:rPr>
              <a:t>,</a:t>
            </a:r>
            <a:r>
              <a:rPr lang="en-US" sz="1600" b="1">
                <a:solidFill>
                  <a:srgbClr val="6600FF"/>
                </a:solidFill>
              </a:rPr>
              <a:t/>
            </a:r>
            <a:br>
              <a:rPr lang="en-US" sz="1600" b="1">
                <a:solidFill>
                  <a:srgbClr val="6600FF"/>
                </a:solidFill>
              </a:rPr>
            </a:br>
            <a:r>
              <a:rPr lang="ru-RU" sz="1600" b="1">
                <a:solidFill>
                  <a:srgbClr val="6600FF"/>
                </a:solidFill>
              </a:rPr>
              <a:t>                                                          </a:t>
            </a:r>
            <a:r>
              <a:rPr lang="en-US" sz="1600" b="1">
                <a:solidFill>
                  <a:srgbClr val="6600FF"/>
                </a:solidFill>
              </a:rPr>
              <a:t>BC</a:t>
            </a:r>
            <a:r>
              <a:rPr lang="ru-RU" sz="1600" b="1" baseline="30000">
                <a:solidFill>
                  <a:srgbClr val="6600FF"/>
                </a:solidFill>
              </a:rPr>
              <a:t>2</a:t>
            </a:r>
            <a:r>
              <a:rPr lang="ru-RU" sz="1600" b="1">
                <a:solidFill>
                  <a:srgbClr val="6600FF"/>
                </a:solidFill>
              </a:rPr>
              <a:t> = 144 + 81,</a:t>
            </a:r>
            <a:br>
              <a:rPr lang="ru-RU" sz="1600" b="1">
                <a:solidFill>
                  <a:srgbClr val="6600FF"/>
                </a:solidFill>
              </a:rPr>
            </a:br>
            <a:r>
              <a:rPr lang="ru-RU" sz="1600" b="1">
                <a:solidFill>
                  <a:srgbClr val="6600FF"/>
                </a:solidFill>
              </a:rPr>
              <a:t>                                                          </a:t>
            </a:r>
            <a:r>
              <a:rPr lang="en-US" sz="1600" b="1">
                <a:solidFill>
                  <a:srgbClr val="6600FF"/>
                </a:solidFill>
              </a:rPr>
              <a:t>BC</a:t>
            </a:r>
            <a:r>
              <a:rPr lang="ru-RU" sz="1600" b="1" baseline="30000">
                <a:solidFill>
                  <a:srgbClr val="6600FF"/>
                </a:solidFill>
              </a:rPr>
              <a:t>2</a:t>
            </a:r>
            <a:r>
              <a:rPr lang="ru-RU" sz="1600" b="1">
                <a:solidFill>
                  <a:srgbClr val="6600FF"/>
                </a:solidFill>
              </a:rPr>
              <a:t> = 225,</a:t>
            </a:r>
            <a:br>
              <a:rPr lang="ru-RU" sz="1600" b="1">
                <a:solidFill>
                  <a:srgbClr val="6600FF"/>
                </a:solidFill>
              </a:rPr>
            </a:br>
            <a:r>
              <a:rPr lang="ru-RU" sz="1600" b="1">
                <a:solidFill>
                  <a:srgbClr val="6600FF"/>
                </a:solidFill>
              </a:rPr>
              <a:t>                                                          </a:t>
            </a:r>
            <a:r>
              <a:rPr lang="en-US" sz="1600" b="1" u="sng">
                <a:solidFill>
                  <a:srgbClr val="6600FF"/>
                </a:solidFill>
              </a:rPr>
              <a:t>BC</a:t>
            </a:r>
            <a:r>
              <a:rPr lang="ru-RU" sz="1600" b="1" u="sng">
                <a:solidFill>
                  <a:srgbClr val="6600FF"/>
                </a:solidFill>
              </a:rPr>
              <a:t> = 15см</a:t>
            </a:r>
            <a:r>
              <a:rPr lang="ru-RU" sz="1600" b="1">
                <a:solidFill>
                  <a:srgbClr val="6600FF"/>
                </a:solidFill>
              </a:rPr>
              <a:t>.</a:t>
            </a:r>
            <a:br>
              <a:rPr lang="ru-RU" sz="1600" b="1">
                <a:solidFill>
                  <a:srgbClr val="6600FF"/>
                </a:solidFill>
              </a:rPr>
            </a:br>
            <a:r>
              <a:rPr lang="ru-RU" sz="1600" b="1">
                <a:solidFill>
                  <a:srgbClr val="FF0000"/>
                </a:solidFill>
              </a:rPr>
              <a:t>О т в е т:</a:t>
            </a:r>
            <a:r>
              <a:rPr lang="ru-RU" sz="1600" b="1">
                <a:solidFill>
                  <a:schemeClr val="tx2"/>
                </a:solidFill>
              </a:rPr>
              <a:t> </a:t>
            </a:r>
            <a:r>
              <a:rPr lang="ru-RU" sz="1600" b="1">
                <a:solidFill>
                  <a:srgbClr val="6600FF"/>
                </a:solidFill>
              </a:rPr>
              <a:t>ВС = 15 см.</a:t>
            </a:r>
            <a:br>
              <a:rPr lang="ru-RU" sz="1600" b="1">
                <a:solidFill>
                  <a:srgbClr val="6600FF"/>
                </a:solidFill>
              </a:rPr>
            </a:br>
            <a:r>
              <a:rPr lang="ru-RU" sz="1600" b="1">
                <a:solidFill>
                  <a:srgbClr val="FF0000"/>
                </a:solidFill>
              </a:rPr>
              <a:t>З а м е ч а н и е.</a:t>
            </a:r>
            <a:r>
              <a:rPr lang="ru-RU" sz="1600" b="1">
                <a:solidFill>
                  <a:schemeClr val="tx2"/>
                </a:solidFill>
              </a:rPr>
              <a:t> </a:t>
            </a:r>
            <a:r>
              <a:rPr lang="ru-RU" sz="1600" b="1">
                <a:solidFill>
                  <a:srgbClr val="6600FF"/>
                </a:solidFill>
              </a:rPr>
              <a:t>На втором этапе решения достаточно было найти </a:t>
            </a:r>
            <a:r>
              <a:rPr lang="en-US" sz="1600" b="1">
                <a:solidFill>
                  <a:srgbClr val="6600FF"/>
                </a:solidFill>
              </a:rPr>
              <a:t>BD</a:t>
            </a:r>
            <a:r>
              <a:rPr lang="ru-RU" sz="1600" b="1" baseline="30000">
                <a:solidFill>
                  <a:srgbClr val="6600FF"/>
                </a:solidFill>
              </a:rPr>
              <a:t>2</a:t>
            </a:r>
            <a:r>
              <a:rPr lang="ru-RU" sz="1600" b="1">
                <a:solidFill>
                  <a:srgbClr val="6600FF"/>
                </a:solidFill>
              </a:rPr>
              <a:t> и подставить его значение в равенство ВС</a:t>
            </a:r>
            <a:r>
              <a:rPr lang="ru-RU" sz="1600" b="1" baseline="30000">
                <a:solidFill>
                  <a:srgbClr val="6600FF"/>
                </a:solidFill>
              </a:rPr>
              <a:t>2</a:t>
            </a:r>
            <a:r>
              <a:rPr lang="ru-RU" sz="1600" b="1">
                <a:solidFill>
                  <a:srgbClr val="6600FF"/>
                </a:solidFill>
              </a:rPr>
              <a:t> = В</a:t>
            </a:r>
            <a:r>
              <a:rPr lang="en-US" sz="1600" b="1">
                <a:solidFill>
                  <a:srgbClr val="6600FF"/>
                </a:solidFill>
              </a:rPr>
              <a:t>D</a:t>
            </a:r>
            <a:r>
              <a:rPr lang="ru-RU" sz="1600" b="1" baseline="30000">
                <a:solidFill>
                  <a:srgbClr val="6600FF"/>
                </a:solidFill>
              </a:rPr>
              <a:t>2 </a:t>
            </a:r>
            <a:r>
              <a:rPr lang="ru-RU" sz="1600" b="1">
                <a:solidFill>
                  <a:srgbClr val="6600FF"/>
                </a:solidFill>
              </a:rPr>
              <a:t>+ </a:t>
            </a:r>
            <a:r>
              <a:rPr lang="en-US" sz="1600" b="1">
                <a:solidFill>
                  <a:srgbClr val="6600FF"/>
                </a:solidFill>
              </a:rPr>
              <a:t>D</a:t>
            </a:r>
            <a:r>
              <a:rPr lang="ru-RU" sz="1600" b="1">
                <a:solidFill>
                  <a:srgbClr val="6600FF"/>
                </a:solidFill>
              </a:rPr>
              <a:t>С</a:t>
            </a:r>
            <a:r>
              <a:rPr lang="ru-RU" sz="1600" b="1" baseline="30000">
                <a:solidFill>
                  <a:srgbClr val="6600FF"/>
                </a:solidFill>
              </a:rPr>
              <a:t>2</a:t>
            </a:r>
            <a:r>
              <a:rPr lang="ru-RU" sz="1600" b="1">
                <a:solidFill>
                  <a:srgbClr val="6600FF"/>
                </a:solidFill>
              </a:rPr>
              <a:t>.</a:t>
            </a:r>
          </a:p>
        </p:txBody>
      </p:sp>
      <p:pic>
        <p:nvPicPr>
          <p:cNvPr id="10283" name="Picture 43" descr="Рисунок18_resize"/>
          <p:cNvPicPr>
            <a:picLocks noChangeAspect="1" noChangeArrowheads="1"/>
          </p:cNvPicPr>
          <p:nvPr/>
        </p:nvPicPr>
        <p:blipFill>
          <a:blip r:embed="rId3" cstate="print">
            <a:lum contrast="42000"/>
          </a:blip>
          <a:srcRect/>
          <a:stretch>
            <a:fillRect/>
          </a:stretch>
        </p:blipFill>
        <p:spPr bwMode="auto">
          <a:xfrm>
            <a:off x="0" y="1571612"/>
            <a:ext cx="3328555" cy="2252674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ld"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3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0"/>
                                        <p:tgtEl>
                                          <p:spTgt spid="10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300"/>
                            </p:stCondLst>
                            <p:childTnLst>
                              <p:par>
                                <p:cTn id="17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 tmFilter="0,0; .5, 1; 1, 1"/>
                                        <p:tgtEl>
                                          <p:spTgt spid="102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2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2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2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2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2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2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2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2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2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2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2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2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2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2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02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2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0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0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0" grpId="0" animBg="1"/>
    </p:bldLst>
  </p:timing>
</p:sld>
</file>

<file path=ppt/theme/theme1.xml><?xml version="1.0" encoding="utf-8"?>
<a:theme xmlns:a="http://schemas.openxmlformats.org/drawingml/2006/main" name="Шаблон оформления с зеркальными зданиями">
  <a:themeElements>
    <a:clrScheme name="Шаблон оформления с зеркальными зданиями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Шаблон оформления с зеркальными зданиями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Шаблон оформления с зеркальными зданиям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с зеркальными зданиям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с зеркальными зданиям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с зеркальными зданиям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с зеркальными зданиям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с зеркальными зданиям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с зеркальными зданиям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с зеркальными зданиям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с зеркальными зданиям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с зеркальными зданиям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с зеркальными зданиям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с зеркальными зданиям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Шаблон схемы книгохранилища">
  <a:themeElements>
    <a:clrScheme name="Шаблон схемы книгохранилища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Шаблон схемы книгохранилища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Шаблон схемы книгохранилища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схемы книгохранилища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схемы книгохранилища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схемы книгохранилища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схемы книгохранилища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схемы книгохранилища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схемы книгохранилища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схемы книгохранилища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схемы книгохранилища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схемы книгохранилища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схемы книгохранилища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схемы книгохранилища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Шаблон оформления «Тетрадь в клетку»">
  <a:themeElements>
    <a:clrScheme name="Шаблон оформления «Тетрадь в клетку» 1">
      <a:dk1>
        <a:srgbClr val="663300"/>
      </a:dk1>
      <a:lt1>
        <a:srgbClr val="FFF8E2"/>
      </a:lt1>
      <a:dk2>
        <a:srgbClr val="996600"/>
      </a:dk2>
      <a:lt2>
        <a:srgbClr val="DDDDDD"/>
      </a:lt2>
      <a:accent1>
        <a:srgbClr val="92D0A4"/>
      </a:accent1>
      <a:accent2>
        <a:srgbClr val="BDAB71"/>
      </a:accent2>
      <a:accent3>
        <a:srgbClr val="FFFBEE"/>
      </a:accent3>
      <a:accent4>
        <a:srgbClr val="562A00"/>
      </a:accent4>
      <a:accent5>
        <a:srgbClr val="C7E4CF"/>
      </a:accent5>
      <a:accent6>
        <a:srgbClr val="AB9B66"/>
      </a:accent6>
      <a:hlink>
        <a:srgbClr val="FF9999"/>
      </a:hlink>
      <a:folHlink>
        <a:srgbClr val="E5DF94"/>
      </a:folHlink>
    </a:clrScheme>
    <a:fontScheme name="Шаблон оформления «Тетрадь в клетку»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Шаблон оформления «Тетрадь в клетку» 1">
        <a:dk1>
          <a:srgbClr val="663300"/>
        </a:dk1>
        <a:lt1>
          <a:srgbClr val="FFF8E2"/>
        </a:lt1>
        <a:dk2>
          <a:srgbClr val="996600"/>
        </a:dk2>
        <a:lt2>
          <a:srgbClr val="DDDDDD"/>
        </a:lt2>
        <a:accent1>
          <a:srgbClr val="92D0A4"/>
        </a:accent1>
        <a:accent2>
          <a:srgbClr val="BDAB71"/>
        </a:accent2>
        <a:accent3>
          <a:srgbClr val="FFFBEE"/>
        </a:accent3>
        <a:accent4>
          <a:srgbClr val="562A00"/>
        </a:accent4>
        <a:accent5>
          <a:srgbClr val="C7E4CF"/>
        </a:accent5>
        <a:accent6>
          <a:srgbClr val="AB9B66"/>
        </a:accent6>
        <a:hlink>
          <a:srgbClr val="FF9999"/>
        </a:hlink>
        <a:folHlink>
          <a:srgbClr val="E5DF9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«Тетрадь в клетку» 2">
        <a:dk1>
          <a:srgbClr val="663300"/>
        </a:dk1>
        <a:lt1>
          <a:srgbClr val="F8F8F8"/>
        </a:lt1>
        <a:dk2>
          <a:srgbClr val="3366CC"/>
        </a:dk2>
        <a:lt2>
          <a:srgbClr val="CCECFF"/>
        </a:lt2>
        <a:accent1>
          <a:srgbClr val="93C4D0"/>
        </a:accent1>
        <a:accent2>
          <a:srgbClr val="BDAB71"/>
        </a:accent2>
        <a:accent3>
          <a:srgbClr val="FBFBFB"/>
        </a:accent3>
        <a:accent4>
          <a:srgbClr val="562A00"/>
        </a:accent4>
        <a:accent5>
          <a:srgbClr val="C8DEE4"/>
        </a:accent5>
        <a:accent6>
          <a:srgbClr val="AB9B66"/>
        </a:accent6>
        <a:hlink>
          <a:srgbClr val="E6B2BE"/>
        </a:hlink>
        <a:folHlink>
          <a:srgbClr val="E5DF9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«Тетрадь в клетку»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555555"/>
        </a:accent6>
        <a:hlink>
          <a:srgbClr val="96969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'Служба работы с покупателями'</Template>
  <TotalTime>3024</TotalTime>
  <Words>484</Words>
  <Application>Microsoft Office PowerPoint</Application>
  <PresentationFormat>Экран (4:3)</PresentationFormat>
  <Paragraphs>92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Шаблон оформления с зеркальными зданиями</vt:lpstr>
      <vt:lpstr>Шаблон схемы книгохранилища</vt:lpstr>
      <vt:lpstr>Шаблон оформления «Тетрадь в клетку»</vt:lpstr>
      <vt:lpstr>Слайд 1</vt:lpstr>
      <vt:lpstr>Слайд 2</vt:lpstr>
      <vt:lpstr>Слайд 3</vt:lpstr>
      <vt:lpstr>Слайд 4</vt:lpstr>
      <vt:lpstr>Задача индийского математика  XII века Бхаскары</vt:lpstr>
      <vt:lpstr>Слайд 6</vt:lpstr>
      <vt:lpstr>Задача из китайской  «Математики в девяти книгах»</vt:lpstr>
      <vt:lpstr>Слайд 8</vt:lpstr>
      <vt:lpstr>Задача. Высота, опущенная из вершины В  АВС, делит сторону АС на отрезки, равные 16 см и 9 см. Найдите сторону ВС, если сторона АВ равна 20 см.</vt:lpstr>
      <vt:lpstr>Причина популярности  теоремы Пифагора триедина – это  красота, простота и значимость! </vt:lpstr>
      <vt:lpstr>Слайд 11</vt:lpstr>
      <vt:lpstr>Слайд 12</vt:lpstr>
    </vt:vector>
  </TitlesOfParts>
  <Manager/>
  <Company>AEA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Game</dc:creator>
  <cp:keywords/>
  <dc:description/>
  <cp:lastModifiedBy>revaz</cp:lastModifiedBy>
  <cp:revision>170</cp:revision>
  <dcterms:created xsi:type="dcterms:W3CDTF">2007-10-17T18:09:05Z</dcterms:created>
  <dcterms:modified xsi:type="dcterms:W3CDTF">2012-05-20T18:44:18Z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TC011408241049</vt:lpwstr>
  </property>
</Properties>
</file>