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9"/>
  </p:notesMasterIdLst>
  <p:handoutMasterIdLst>
    <p:handoutMasterId r:id="rId30"/>
  </p:handoutMasterIdLst>
  <p:sldIdLst>
    <p:sldId id="372" r:id="rId2"/>
    <p:sldId id="262" r:id="rId3"/>
    <p:sldId id="377" r:id="rId4"/>
    <p:sldId id="378" r:id="rId5"/>
    <p:sldId id="285" r:id="rId6"/>
    <p:sldId id="344" r:id="rId7"/>
    <p:sldId id="345" r:id="rId8"/>
    <p:sldId id="386" r:id="rId9"/>
    <p:sldId id="320" r:id="rId10"/>
    <p:sldId id="358" r:id="rId11"/>
    <p:sldId id="381" r:id="rId12"/>
    <p:sldId id="383" r:id="rId13"/>
    <p:sldId id="301" r:id="rId14"/>
    <p:sldId id="313" r:id="rId15"/>
    <p:sldId id="314" r:id="rId16"/>
    <p:sldId id="315" r:id="rId17"/>
    <p:sldId id="316" r:id="rId18"/>
    <p:sldId id="366" r:id="rId19"/>
    <p:sldId id="384" r:id="rId20"/>
    <p:sldId id="385" r:id="rId21"/>
    <p:sldId id="308" r:id="rId22"/>
    <p:sldId id="310" r:id="rId23"/>
    <p:sldId id="312" r:id="rId24"/>
    <p:sldId id="317" r:id="rId25"/>
    <p:sldId id="309" r:id="rId26"/>
    <p:sldId id="388" r:id="rId27"/>
    <p:sldId id="34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a" initials="a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 useTimings="0">
    <p:present/>
    <p:sldAll/>
    <p:penClr>
      <a:srgbClr val="FF0000"/>
    </p:penClr>
  </p:showPr>
  <p:clrMru>
    <a:srgbClr val="204D84"/>
    <a:srgbClr val="000000"/>
    <a:srgbClr val="00FFFF"/>
    <a:srgbClr val="FF3300"/>
    <a:srgbClr val="66FFFF"/>
    <a:srgbClr val="FF9933"/>
    <a:srgbClr val="FFFF66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06" autoAdjust="0"/>
    <p:restoredTop sz="86194" autoAdjust="0"/>
  </p:normalViewPr>
  <p:slideViewPr>
    <p:cSldViewPr snapToGrid="0">
      <p:cViewPr>
        <p:scale>
          <a:sx n="66" d="100"/>
          <a:sy n="66" d="100"/>
        </p:scale>
        <p:origin x="-1014" y="-690"/>
      </p:cViewPr>
      <p:guideLst>
        <p:guide orient="horz" pos="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1674" y="-78"/>
      </p:cViewPr>
      <p:guideLst>
        <p:guide orient="horz" pos="2880"/>
        <p:guide pos="2160"/>
      </p:guideLst>
    </p:cSldViewPr>
  </p:notes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0909090909091383E-2"/>
          <c:y val="0.12790697674418605"/>
          <c:w val="0.83471074380165156"/>
          <c:h val="0.76744186046512008"/>
        </c:manualLayout>
      </c:layout>
      <c:barChart>
        <c:barDir val="col"/>
        <c:grouping val="clustered"/>
        <c:axId val="112640768"/>
        <c:axId val="112642304"/>
      </c:barChart>
      <c:catAx>
        <c:axId val="112640768"/>
        <c:scaling>
          <c:orientation val="minMax"/>
        </c:scaling>
        <c:axPos val="b"/>
        <c:majorTickMark val="cross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49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642304"/>
        <c:crosses val="autoZero"/>
        <c:auto val="1"/>
        <c:lblAlgn val="ctr"/>
        <c:lblOffset val="100"/>
        <c:tickMarkSkip val="1"/>
      </c:catAx>
      <c:valAx>
        <c:axId val="112642304"/>
        <c:scaling>
          <c:orientation val="minMax"/>
        </c:scaling>
        <c:axPos val="l"/>
        <c:majorTickMark val="cross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49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640768"/>
        <c:crosses val="autoZero"/>
        <c:crossBetween val="between"/>
      </c:valAx>
      <c:spPr>
        <a:noFill/>
        <a:ln w="2533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549" b="1" i="0" u="none" strike="noStrike" baseline="0">
          <a:solidFill>
            <a:schemeClr val="tx1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0909090909091383E-2"/>
          <c:y val="0.12790697674418605"/>
          <c:w val="0.83471074380165156"/>
          <c:h val="0.76744186046512008"/>
        </c:manualLayout>
      </c:layout>
      <c:barChart>
        <c:barDir val="col"/>
        <c:grouping val="clustered"/>
        <c:axId val="131815296"/>
        <c:axId val="131816832"/>
      </c:barChart>
      <c:catAx>
        <c:axId val="131815296"/>
        <c:scaling>
          <c:orientation val="minMax"/>
        </c:scaling>
        <c:axPos val="b"/>
        <c:majorTickMark val="cross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49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1816832"/>
        <c:crosses val="autoZero"/>
        <c:auto val="1"/>
        <c:lblAlgn val="ctr"/>
        <c:lblOffset val="100"/>
        <c:tickMarkSkip val="1"/>
      </c:catAx>
      <c:valAx>
        <c:axId val="131816832"/>
        <c:scaling>
          <c:orientation val="minMax"/>
        </c:scaling>
        <c:axPos val="l"/>
        <c:majorTickMark val="cross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49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1815296"/>
        <c:crosses val="autoZero"/>
        <c:crossBetween val="between"/>
      </c:valAx>
      <c:spPr>
        <a:noFill/>
        <a:ln w="2533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549" b="1" i="0" u="none" strike="noStrike" baseline="0">
          <a:solidFill>
            <a:schemeClr val="tx1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0909090909091383E-2"/>
          <c:y val="0.12790697674418605"/>
          <c:w val="0.83471074380165156"/>
          <c:h val="0.76744186046512008"/>
        </c:manualLayout>
      </c:layout>
      <c:barChart>
        <c:barDir val="col"/>
        <c:grouping val="clustered"/>
        <c:axId val="111848832"/>
        <c:axId val="111867008"/>
      </c:barChart>
      <c:catAx>
        <c:axId val="111848832"/>
        <c:scaling>
          <c:orientation val="minMax"/>
        </c:scaling>
        <c:axPos val="b"/>
        <c:majorTickMark val="cross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50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1867008"/>
        <c:crosses val="autoZero"/>
        <c:auto val="1"/>
        <c:lblAlgn val="ctr"/>
        <c:lblOffset val="100"/>
        <c:tickMarkSkip val="1"/>
      </c:catAx>
      <c:valAx>
        <c:axId val="111867008"/>
        <c:scaling>
          <c:orientation val="minMax"/>
        </c:scaling>
        <c:axPos val="l"/>
        <c:majorTickMark val="cross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50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184883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550" b="1" i="0" u="none" strike="noStrike" baseline="0">
          <a:solidFill>
            <a:schemeClr val="tx1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0909090909091383E-2"/>
          <c:y val="0.12790697674418605"/>
          <c:w val="0.83471074380165156"/>
          <c:h val="0.76744186046512008"/>
        </c:manualLayout>
      </c:layout>
      <c:barChart>
        <c:barDir val="col"/>
        <c:grouping val="clustered"/>
        <c:axId val="111875968"/>
        <c:axId val="111877504"/>
      </c:barChart>
      <c:catAx>
        <c:axId val="111875968"/>
        <c:scaling>
          <c:orientation val="minMax"/>
        </c:scaling>
        <c:axPos val="b"/>
        <c:majorTickMark val="cross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49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1877504"/>
        <c:crosses val="autoZero"/>
        <c:auto val="1"/>
        <c:lblAlgn val="ctr"/>
        <c:lblOffset val="100"/>
        <c:tickMarkSkip val="1"/>
      </c:catAx>
      <c:valAx>
        <c:axId val="111877504"/>
        <c:scaling>
          <c:orientation val="minMax"/>
        </c:scaling>
        <c:axPos val="l"/>
        <c:majorTickMark val="cross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49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1875968"/>
        <c:crosses val="autoZero"/>
        <c:crossBetween val="between"/>
      </c:valAx>
      <c:spPr>
        <a:noFill/>
        <a:ln w="2533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549" b="1" i="0" u="none" strike="noStrike" baseline="0">
          <a:solidFill>
            <a:schemeClr val="tx1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2884615384615578E-2"/>
          <c:y val="0.12790697674418605"/>
          <c:w val="0.90384615384615352"/>
          <c:h val="0.76744186046512008"/>
        </c:manualLayout>
      </c:layout>
      <c:barChart>
        <c:barDir val="col"/>
        <c:grouping val="clustered"/>
        <c:axId val="137957760"/>
        <c:axId val="137959296"/>
      </c:barChart>
      <c:catAx>
        <c:axId val="137957760"/>
        <c:scaling>
          <c:orientation val="minMax"/>
        </c:scaling>
        <c:axPos val="b"/>
        <c:majorTickMark val="cross"/>
        <c:tickLblPos val="nextTo"/>
        <c:spPr>
          <a:ln w="11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7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7959296"/>
        <c:crosses val="autoZero"/>
        <c:auto val="1"/>
        <c:lblAlgn val="ctr"/>
        <c:lblOffset val="100"/>
        <c:tickMarkSkip val="1"/>
      </c:catAx>
      <c:valAx>
        <c:axId val="137959296"/>
        <c:scaling>
          <c:orientation val="minMax"/>
        </c:scaling>
        <c:axPos val="l"/>
        <c:majorTickMark val="cross"/>
        <c:tickLblPos val="nextTo"/>
        <c:spPr>
          <a:ln w="11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7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7957760"/>
        <c:crosses val="autoZero"/>
        <c:crossBetween val="between"/>
      </c:valAx>
      <c:spPr>
        <a:noFill/>
        <a:ln w="251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7" b="1" i="0" u="none" strike="noStrike" baseline="0">
          <a:solidFill>
            <a:schemeClr val="tx1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2-23T20:35:38.351" idx="29">
    <p:pos x="5072" y="-46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2-23T20:35:38.351" idx="28">
    <p:pos x="5072" y="-460"/>
    <p:text/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3734C72-12C4-4F0E-B1CE-1851A70CF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5226515-A7DA-4844-A07E-576219D8F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66718-D08E-46C3-BA16-6237E273A10C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8545D-EF5D-411A-BAB5-83A55EC5F652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2E51A-82F9-42B7-89ED-75660798E0E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4AE44-F98F-4470-B410-16BC17C6247B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6F8A2-7BCB-4AF5-9988-C5B754D46834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F4392-C24F-4C4F-B6E8-FEC6D4739530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A85B-CAC9-44B3-8F72-A9842B700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057A-F777-496C-949D-B0E4FE1B4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8872-09B4-4299-895C-4FA402028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BD17-E8B2-4A78-9260-8867768FE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2CB8-BEC1-4704-AE50-8A6901BDD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05000"/>
            <a:ext cx="4038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9D4B-DE88-44FD-8C61-6667C11FD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58387-A64C-4AD9-982B-FA1D16B3D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3C538-588A-487D-854B-45037BCCD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175E3-DE69-4035-9A75-275290D02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3B5AF-8B78-4396-8BFC-F283DA9E5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45A6-9742-4C6F-B432-0FA182C8E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0FC8C-453D-4BBB-AB52-39C3897F6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66590-8DFF-4963-A5EE-572143A2F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71DE-9B6C-4DEF-BB46-8C2DC68EE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674B-CEC7-4C44-AFD3-9D236CC56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6BAB1F-491D-4C71-8356-F4693D53D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ru-RU" sz="7200" b="1" i="1" dirty="0" smtClean="0">
                <a:latin typeface="Times New Roman" pitchFamily="18" charset="0"/>
              </a:rPr>
              <a:t/>
            </a:r>
            <a:br>
              <a:rPr lang="ru-RU" sz="7200" b="1" i="1" dirty="0" smtClean="0">
                <a:latin typeface="Times New Roman" pitchFamily="18" charset="0"/>
              </a:rPr>
            </a:br>
            <a:r>
              <a:rPr lang="ru-RU" sz="7200" b="1" i="1" dirty="0" smtClean="0">
                <a:latin typeface="Times New Roman" pitchFamily="18" charset="0"/>
              </a:rPr>
              <a:t>Линейные функции </a:t>
            </a:r>
            <a:br>
              <a:rPr lang="ru-RU" sz="7200" b="1" i="1" dirty="0" smtClean="0">
                <a:latin typeface="Times New Roman" pitchFamily="18" charset="0"/>
              </a:rPr>
            </a:br>
            <a:r>
              <a:rPr lang="ru-RU" sz="7200" b="1" i="1" dirty="0" smtClean="0">
                <a:latin typeface="Times New Roman" pitchFamily="18" charset="0"/>
              </a:rPr>
              <a:t>в физических процессах.</a:t>
            </a:r>
            <a:br>
              <a:rPr lang="ru-RU" sz="7200" b="1" i="1" dirty="0" smtClean="0">
                <a:latin typeface="Times New Roman" pitchFamily="18" charset="0"/>
              </a:rPr>
            </a:br>
            <a:r>
              <a:rPr lang="ru-RU" sz="7200" b="1" i="1" smtClean="0">
                <a:latin typeface="Times New Roman" pitchFamily="18" charset="0"/>
              </a:rPr>
              <a:t/>
            </a:r>
            <a:br>
              <a:rPr lang="ru-RU" sz="7200" b="1" i="1" smtClean="0">
                <a:latin typeface="Times New Roman" pitchFamily="18" charset="0"/>
              </a:rPr>
            </a:br>
            <a:r>
              <a:rPr lang="ru-RU" sz="7200" b="1" i="1" smtClean="0">
                <a:latin typeface="Times New Roman" pitchFamily="18" charset="0"/>
              </a:rPr>
              <a:t>	</a:t>
            </a:r>
            <a:r>
              <a:rPr lang="ru-RU" sz="2800" smtClean="0"/>
              <a:t>Н.А</a:t>
            </a:r>
            <a:r>
              <a:rPr lang="ru-RU" sz="2800" dirty="0" smtClean="0"/>
              <a:t>. Борисова – учитель математики (105 –180 -726),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Е</a:t>
            </a:r>
            <a:r>
              <a:rPr lang="ru-RU" sz="2800" dirty="0" smtClean="0"/>
              <a:t>. А. Никитина – учитель физики (240 – 107 -729)</a:t>
            </a:r>
            <a:br>
              <a:rPr lang="ru-RU" sz="2800" dirty="0" smtClean="0"/>
            </a:br>
            <a:endParaRPr lang="ru-RU" sz="2800" b="1" i="1" dirty="0" smtClean="0">
              <a:latin typeface="Times New Roman" pitchFamily="18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974975" y="5370286"/>
            <a:ext cx="442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61938" y="188913"/>
            <a:ext cx="8680450" cy="14097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 «</a:t>
            </a:r>
            <a:r>
              <a:rPr lang="en-US" sz="3600" b="1" smtClean="0">
                <a:latin typeface="Times New Roman" pitchFamily="18" charset="0"/>
              </a:rPr>
              <a:t>ut tensio, sic vic</a:t>
            </a:r>
            <a:r>
              <a:rPr lang="ru-RU" sz="3600" b="1" smtClean="0">
                <a:latin typeface="Times New Roman" pitchFamily="18" charset="0"/>
              </a:rPr>
              <a:t>»</a:t>
            </a:r>
            <a:br>
              <a:rPr lang="ru-RU" sz="3600" b="1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 (каково удлинение, такова и сила)</a:t>
            </a:r>
          </a:p>
        </p:txBody>
      </p:sp>
      <p:graphicFrame>
        <p:nvGraphicFramePr>
          <p:cNvPr id="58" name="Object 1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828800" y="2438400"/>
          <a:ext cx="1295400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52" name="AutoShape 3"/>
          <p:cNvCxnSpPr>
            <a:cxnSpLocks noChangeShapeType="1"/>
          </p:cNvCxnSpPr>
          <p:nvPr/>
        </p:nvCxnSpPr>
        <p:spPr bwMode="auto">
          <a:xfrm flipH="1">
            <a:off x="231775" y="2025650"/>
            <a:ext cx="36513" cy="3600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053" name="AutoShape 4"/>
          <p:cNvCxnSpPr>
            <a:cxnSpLocks noChangeShapeType="1"/>
          </p:cNvCxnSpPr>
          <p:nvPr/>
        </p:nvCxnSpPr>
        <p:spPr bwMode="auto">
          <a:xfrm flipH="1">
            <a:off x="250825" y="5589588"/>
            <a:ext cx="4321175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395288" y="2708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323850" y="242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4295775" y="5054600"/>
            <a:ext cx="827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Arial" charset="0"/>
              </a:rPr>
              <a:t>Х, м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81025" y="1943100"/>
            <a:ext cx="798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Arial" charset="0"/>
              </a:rPr>
              <a:t>F</a:t>
            </a:r>
            <a:r>
              <a:rPr lang="ru-RU" sz="2000" b="1" baseline="-25000">
                <a:solidFill>
                  <a:schemeClr val="tx2"/>
                </a:solidFill>
                <a:latin typeface="Arial" charset="0"/>
              </a:rPr>
              <a:t>у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,</a:t>
            </a:r>
            <a:r>
              <a:rPr lang="ru-RU" sz="20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H</a:t>
            </a:r>
            <a:endParaRPr lang="ru-RU" sz="2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58" name="Rectangle 14"/>
          <p:cNvSpPr>
            <a:spLocks noChangeArrowheads="1"/>
          </p:cNvSpPr>
          <p:nvPr/>
        </p:nvSpPr>
        <p:spPr bwMode="auto">
          <a:xfrm>
            <a:off x="4976813" y="1938338"/>
            <a:ext cx="3992562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  <a:p>
            <a:pPr algn="ctr"/>
            <a:r>
              <a:rPr lang="ru-RU" sz="2800" b="1">
                <a:solidFill>
                  <a:srgbClr val="FF3300"/>
                </a:solidFill>
                <a:latin typeface="Arial" charset="0"/>
              </a:rPr>
              <a:t>чем больше жесткость резины, тем выше график 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F</a:t>
            </a:r>
            <a:r>
              <a:rPr lang="ru-RU" sz="2800" b="1" baseline="-25000">
                <a:solidFill>
                  <a:srgbClr val="FF3300"/>
                </a:solidFill>
                <a:latin typeface="Arial" charset="0"/>
              </a:rPr>
              <a:t>у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(x)</a:t>
            </a:r>
            <a:endParaRPr lang="ru-RU" sz="2800" b="1">
              <a:solidFill>
                <a:srgbClr val="FF3300"/>
              </a:solidFill>
              <a:latin typeface="Arial" charset="0"/>
            </a:endParaRPr>
          </a:p>
          <a:p>
            <a:r>
              <a:rPr lang="ru-RU" sz="2000">
                <a:latin typeface="Arial" charset="0"/>
              </a:rPr>
              <a:t>            </a:t>
            </a:r>
            <a:r>
              <a:rPr lang="ru-RU" sz="2000" b="1">
                <a:solidFill>
                  <a:schemeClr val="tx2"/>
                </a:solidFill>
                <a:latin typeface="Arial" charset="0"/>
              </a:rPr>
              <a:t>К</a:t>
            </a:r>
            <a:r>
              <a:rPr lang="ru-RU" sz="2000" b="1" baseline="-25000">
                <a:solidFill>
                  <a:schemeClr val="tx2"/>
                </a:solidFill>
                <a:latin typeface="Arial" charset="0"/>
              </a:rPr>
              <a:t>2</a:t>
            </a:r>
            <a:r>
              <a:rPr lang="ru-RU" sz="2000" b="1">
                <a:solidFill>
                  <a:schemeClr val="tx2"/>
                </a:solidFill>
                <a:latin typeface="Arial" charset="0"/>
              </a:rPr>
              <a:t>=20Н:0,4м=50Н/м</a:t>
            </a:r>
          </a:p>
          <a:p>
            <a:endParaRPr lang="ru-RU" sz="2000" b="1">
              <a:solidFill>
                <a:schemeClr val="tx2"/>
              </a:solidFill>
              <a:latin typeface="Arial" charset="0"/>
            </a:endParaRPr>
          </a:p>
          <a:p>
            <a:r>
              <a:rPr lang="ru-RU" sz="2000" b="1">
                <a:solidFill>
                  <a:schemeClr val="tx2"/>
                </a:solidFill>
                <a:latin typeface="Arial" charset="0"/>
              </a:rPr>
              <a:t>           К</a:t>
            </a:r>
            <a:r>
              <a:rPr lang="ru-RU" sz="2000" b="1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ru-RU" sz="2000" b="1">
                <a:solidFill>
                  <a:schemeClr val="tx2"/>
                </a:solidFill>
                <a:latin typeface="Arial" charset="0"/>
              </a:rPr>
              <a:t>=5Н:0,4м=12,5Н/м</a:t>
            </a:r>
          </a:p>
          <a:p>
            <a:endParaRPr lang="ru-RU" sz="2000" b="1">
              <a:solidFill>
                <a:schemeClr val="tx2"/>
              </a:solidFill>
              <a:latin typeface="Arial" charset="0"/>
            </a:endParaRPr>
          </a:p>
          <a:p>
            <a:r>
              <a:rPr lang="ru-RU" sz="2000" b="1">
                <a:solidFill>
                  <a:schemeClr val="tx2"/>
                </a:solidFill>
                <a:latin typeface="Arial" charset="0"/>
              </a:rPr>
              <a:t>                       К</a:t>
            </a:r>
            <a:r>
              <a:rPr lang="ru-RU" sz="2000" b="1" baseline="-2500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&gt;</a:t>
            </a:r>
            <a:r>
              <a:rPr lang="ru-RU" sz="2000" b="1">
                <a:solidFill>
                  <a:schemeClr val="tx2"/>
                </a:solidFill>
                <a:latin typeface="Arial" charset="0"/>
              </a:rPr>
              <a:t>К</a:t>
            </a:r>
            <a:r>
              <a:rPr lang="ru-RU" sz="2000" b="1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2059" name="Line 15"/>
          <p:cNvSpPr>
            <a:spLocks noChangeShapeType="1"/>
          </p:cNvSpPr>
          <p:nvPr/>
        </p:nvSpPr>
        <p:spPr bwMode="auto">
          <a:xfrm>
            <a:off x="-46831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0" name="Rectangle 16"/>
          <p:cNvSpPr>
            <a:spLocks noChangeArrowheads="1"/>
          </p:cNvSpPr>
          <p:nvPr/>
        </p:nvSpPr>
        <p:spPr bwMode="auto">
          <a:xfrm>
            <a:off x="1150938" y="5229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2061" name="Rectangle 17"/>
          <p:cNvSpPr>
            <a:spLocks noChangeArrowheads="1"/>
          </p:cNvSpPr>
          <p:nvPr/>
        </p:nvSpPr>
        <p:spPr bwMode="auto">
          <a:xfrm>
            <a:off x="1150938" y="5229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cxnSp>
        <p:nvCxnSpPr>
          <p:cNvPr id="2062" name="AutoShape 18"/>
          <p:cNvCxnSpPr>
            <a:cxnSpLocks noChangeShapeType="1"/>
          </p:cNvCxnSpPr>
          <p:nvPr/>
        </p:nvCxnSpPr>
        <p:spPr bwMode="auto">
          <a:xfrm>
            <a:off x="431800" y="55895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3" name="AutoShape 20"/>
          <p:cNvCxnSpPr>
            <a:cxnSpLocks noChangeShapeType="1"/>
          </p:cNvCxnSpPr>
          <p:nvPr/>
        </p:nvCxnSpPr>
        <p:spPr bwMode="auto">
          <a:xfrm>
            <a:off x="1063625" y="5408613"/>
            <a:ext cx="158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4" name="AutoShape 21"/>
          <p:cNvCxnSpPr>
            <a:cxnSpLocks noChangeShapeType="1"/>
          </p:cNvCxnSpPr>
          <p:nvPr/>
        </p:nvCxnSpPr>
        <p:spPr bwMode="auto">
          <a:xfrm flipV="1">
            <a:off x="1692275" y="5408613"/>
            <a:ext cx="1588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5" name="AutoShape 22"/>
          <p:cNvCxnSpPr>
            <a:cxnSpLocks noChangeShapeType="1"/>
          </p:cNvCxnSpPr>
          <p:nvPr/>
        </p:nvCxnSpPr>
        <p:spPr bwMode="auto">
          <a:xfrm flipV="1">
            <a:off x="971550" y="5408613"/>
            <a:ext cx="0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6" name="AutoShape 23"/>
          <p:cNvCxnSpPr>
            <a:cxnSpLocks noChangeShapeType="1"/>
          </p:cNvCxnSpPr>
          <p:nvPr/>
        </p:nvCxnSpPr>
        <p:spPr bwMode="auto">
          <a:xfrm flipV="1">
            <a:off x="2411413" y="5408613"/>
            <a:ext cx="1587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7" name="AutoShape 24"/>
          <p:cNvCxnSpPr>
            <a:cxnSpLocks noChangeShapeType="1"/>
          </p:cNvCxnSpPr>
          <p:nvPr/>
        </p:nvCxnSpPr>
        <p:spPr bwMode="auto">
          <a:xfrm flipV="1">
            <a:off x="3132138" y="5408613"/>
            <a:ext cx="1587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8" name="AutoShape 25"/>
          <p:cNvCxnSpPr>
            <a:cxnSpLocks noChangeShapeType="1"/>
          </p:cNvCxnSpPr>
          <p:nvPr/>
        </p:nvCxnSpPr>
        <p:spPr bwMode="auto">
          <a:xfrm flipV="1">
            <a:off x="3851275" y="5408613"/>
            <a:ext cx="1588" cy="18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69" name="Rectangle 26"/>
          <p:cNvSpPr>
            <a:spLocks noChangeArrowheads="1"/>
          </p:cNvSpPr>
          <p:nvPr/>
        </p:nvSpPr>
        <p:spPr bwMode="auto">
          <a:xfrm>
            <a:off x="611188" y="48688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2070" name="Line 27"/>
          <p:cNvSpPr>
            <a:spLocks noChangeShapeType="1"/>
          </p:cNvSpPr>
          <p:nvPr/>
        </p:nvSpPr>
        <p:spPr bwMode="auto">
          <a:xfrm flipV="1">
            <a:off x="250825" y="48688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071" name="AutoShape 28"/>
          <p:cNvCxnSpPr>
            <a:cxnSpLocks noChangeShapeType="1"/>
          </p:cNvCxnSpPr>
          <p:nvPr/>
        </p:nvCxnSpPr>
        <p:spPr bwMode="auto">
          <a:xfrm>
            <a:off x="973138" y="52292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2" name="AutoShape 29"/>
          <p:cNvCxnSpPr>
            <a:cxnSpLocks noChangeShapeType="1"/>
          </p:cNvCxnSpPr>
          <p:nvPr/>
        </p:nvCxnSpPr>
        <p:spPr bwMode="auto">
          <a:xfrm>
            <a:off x="431800" y="5229225"/>
            <a:ext cx="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3" name="AutoShape 30"/>
          <p:cNvCxnSpPr>
            <a:cxnSpLocks noChangeShapeType="1"/>
          </p:cNvCxnSpPr>
          <p:nvPr/>
        </p:nvCxnSpPr>
        <p:spPr bwMode="auto">
          <a:xfrm>
            <a:off x="250825" y="5229225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74" name="Rectangle 31"/>
          <p:cNvSpPr>
            <a:spLocks noChangeArrowheads="1"/>
          </p:cNvSpPr>
          <p:nvPr/>
        </p:nvSpPr>
        <p:spPr bwMode="auto">
          <a:xfrm>
            <a:off x="792163" y="37893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2075" name="Line 32"/>
          <p:cNvSpPr>
            <a:spLocks noChangeShapeType="1"/>
          </p:cNvSpPr>
          <p:nvPr/>
        </p:nvSpPr>
        <p:spPr bwMode="auto">
          <a:xfrm flipV="1">
            <a:off x="250825" y="45085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076" name="AutoShape 33"/>
          <p:cNvCxnSpPr>
            <a:cxnSpLocks noChangeShapeType="1"/>
          </p:cNvCxnSpPr>
          <p:nvPr/>
        </p:nvCxnSpPr>
        <p:spPr bwMode="auto">
          <a:xfrm>
            <a:off x="1154113" y="41497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7" name="AutoShape 34"/>
          <p:cNvCxnSpPr>
            <a:cxnSpLocks noChangeShapeType="1"/>
          </p:cNvCxnSpPr>
          <p:nvPr/>
        </p:nvCxnSpPr>
        <p:spPr bwMode="auto">
          <a:xfrm>
            <a:off x="612775" y="4149725"/>
            <a:ext cx="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8" name="AutoShape 35"/>
          <p:cNvCxnSpPr>
            <a:cxnSpLocks noChangeShapeType="1"/>
          </p:cNvCxnSpPr>
          <p:nvPr/>
        </p:nvCxnSpPr>
        <p:spPr bwMode="auto">
          <a:xfrm>
            <a:off x="214313" y="4151313"/>
            <a:ext cx="1809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9" name="AutoShape 36"/>
          <p:cNvCxnSpPr>
            <a:cxnSpLocks noChangeShapeType="1"/>
          </p:cNvCxnSpPr>
          <p:nvPr/>
        </p:nvCxnSpPr>
        <p:spPr bwMode="auto">
          <a:xfrm flipH="1">
            <a:off x="250825" y="3789363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0" name="AutoShape 37"/>
          <p:cNvCxnSpPr>
            <a:cxnSpLocks noChangeShapeType="1"/>
          </p:cNvCxnSpPr>
          <p:nvPr/>
        </p:nvCxnSpPr>
        <p:spPr bwMode="auto">
          <a:xfrm flipH="1">
            <a:off x="250825" y="3429000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1" name="AutoShape 38"/>
          <p:cNvCxnSpPr>
            <a:cxnSpLocks noChangeShapeType="1"/>
          </p:cNvCxnSpPr>
          <p:nvPr/>
        </p:nvCxnSpPr>
        <p:spPr bwMode="auto">
          <a:xfrm flipH="1">
            <a:off x="250825" y="3068638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2" name="AutoShape 39"/>
          <p:cNvCxnSpPr>
            <a:cxnSpLocks noChangeShapeType="1"/>
          </p:cNvCxnSpPr>
          <p:nvPr/>
        </p:nvCxnSpPr>
        <p:spPr bwMode="auto">
          <a:xfrm flipH="1">
            <a:off x="250825" y="4508500"/>
            <a:ext cx="4321175" cy="1081088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2083" name="AutoShape 40"/>
          <p:cNvCxnSpPr>
            <a:cxnSpLocks noChangeShapeType="1"/>
          </p:cNvCxnSpPr>
          <p:nvPr/>
        </p:nvCxnSpPr>
        <p:spPr bwMode="auto">
          <a:xfrm flipH="1">
            <a:off x="250825" y="3068638"/>
            <a:ext cx="1809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4" name="AutoShape 41"/>
          <p:cNvCxnSpPr>
            <a:cxnSpLocks noChangeShapeType="1"/>
          </p:cNvCxnSpPr>
          <p:nvPr/>
        </p:nvCxnSpPr>
        <p:spPr bwMode="auto">
          <a:xfrm>
            <a:off x="250825" y="3068638"/>
            <a:ext cx="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5" name="AutoShape 42"/>
          <p:cNvCxnSpPr>
            <a:cxnSpLocks noChangeShapeType="1"/>
          </p:cNvCxnSpPr>
          <p:nvPr/>
        </p:nvCxnSpPr>
        <p:spPr bwMode="auto">
          <a:xfrm flipH="1">
            <a:off x="214313" y="2565400"/>
            <a:ext cx="3009900" cy="30194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086" name="AutoShape 43"/>
          <p:cNvCxnSpPr>
            <a:cxnSpLocks noChangeShapeType="1"/>
          </p:cNvCxnSpPr>
          <p:nvPr/>
        </p:nvCxnSpPr>
        <p:spPr bwMode="auto">
          <a:xfrm>
            <a:off x="431800" y="1989138"/>
            <a:ext cx="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087" name="AutoShape 44"/>
          <p:cNvCxnSpPr>
            <a:cxnSpLocks noChangeShapeType="1"/>
          </p:cNvCxnSpPr>
          <p:nvPr/>
        </p:nvCxnSpPr>
        <p:spPr bwMode="auto">
          <a:xfrm>
            <a:off x="431800" y="32496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8" name="AutoShape 45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9" name="AutoShape 46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90" name="AutoShape 47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91" name="AutoShape 48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92" name="AutoShape 49"/>
          <p:cNvCxnSpPr>
            <a:cxnSpLocks noChangeShapeType="1"/>
          </p:cNvCxnSpPr>
          <p:nvPr/>
        </p:nvCxnSpPr>
        <p:spPr bwMode="auto">
          <a:xfrm flipH="1">
            <a:off x="250825" y="2349500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93" name="Rectangle 52"/>
          <p:cNvSpPr>
            <a:spLocks noChangeArrowheads="1"/>
          </p:cNvSpPr>
          <p:nvPr/>
        </p:nvSpPr>
        <p:spPr bwMode="auto">
          <a:xfrm>
            <a:off x="88900" y="5738813"/>
            <a:ext cx="250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</a:t>
            </a:r>
          </a:p>
        </p:txBody>
      </p:sp>
      <p:sp>
        <p:nvSpPr>
          <p:cNvPr id="2094" name="Rectangle 53"/>
          <p:cNvSpPr>
            <a:spLocks noChangeArrowheads="1"/>
          </p:cNvSpPr>
          <p:nvPr/>
        </p:nvSpPr>
        <p:spPr bwMode="auto">
          <a:xfrm>
            <a:off x="792163" y="5748338"/>
            <a:ext cx="630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0,2</a:t>
            </a:r>
          </a:p>
        </p:txBody>
      </p:sp>
      <p:sp>
        <p:nvSpPr>
          <p:cNvPr id="2095" name="Text Box 54"/>
          <p:cNvSpPr txBox="1">
            <a:spLocks noChangeArrowheads="1"/>
          </p:cNvSpPr>
          <p:nvPr/>
        </p:nvSpPr>
        <p:spPr bwMode="auto">
          <a:xfrm>
            <a:off x="1524000" y="5791200"/>
            <a:ext cx="708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0,4</a:t>
            </a:r>
          </a:p>
        </p:txBody>
      </p:sp>
      <p:sp>
        <p:nvSpPr>
          <p:cNvPr id="2096" name="Text Box 55"/>
          <p:cNvSpPr txBox="1">
            <a:spLocks noChangeArrowheads="1"/>
          </p:cNvSpPr>
          <p:nvPr/>
        </p:nvSpPr>
        <p:spPr bwMode="auto">
          <a:xfrm>
            <a:off x="2232025" y="5768975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0,6</a:t>
            </a:r>
            <a:endParaRPr lang="ru-RU" sz="1600" b="1"/>
          </a:p>
        </p:txBody>
      </p:sp>
      <p:sp>
        <p:nvSpPr>
          <p:cNvPr id="2097" name="Text Box 56"/>
          <p:cNvSpPr txBox="1">
            <a:spLocks noChangeArrowheads="1"/>
          </p:cNvSpPr>
          <p:nvPr/>
        </p:nvSpPr>
        <p:spPr bwMode="auto">
          <a:xfrm>
            <a:off x="2951163" y="5768975"/>
            <a:ext cx="614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0,8</a:t>
            </a:r>
          </a:p>
        </p:txBody>
      </p:sp>
      <p:sp>
        <p:nvSpPr>
          <p:cNvPr id="2098" name="Text Box 57"/>
          <p:cNvSpPr txBox="1">
            <a:spLocks noChangeArrowheads="1"/>
          </p:cNvSpPr>
          <p:nvPr/>
        </p:nvSpPr>
        <p:spPr bwMode="auto">
          <a:xfrm>
            <a:off x="382588" y="3954463"/>
            <a:ext cx="118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20</a:t>
            </a:r>
          </a:p>
        </p:txBody>
      </p:sp>
      <p:sp>
        <p:nvSpPr>
          <p:cNvPr id="2099" name="Text Box 58"/>
          <p:cNvSpPr txBox="1">
            <a:spLocks noChangeArrowheads="1"/>
          </p:cNvSpPr>
          <p:nvPr/>
        </p:nvSpPr>
        <p:spPr bwMode="auto">
          <a:xfrm>
            <a:off x="396875" y="3236913"/>
            <a:ext cx="67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30</a:t>
            </a:r>
          </a:p>
        </p:txBody>
      </p:sp>
      <p:sp>
        <p:nvSpPr>
          <p:cNvPr id="2100" name="Rectangle 59"/>
          <p:cNvSpPr>
            <a:spLocks noChangeArrowheads="1"/>
          </p:cNvSpPr>
          <p:nvPr/>
        </p:nvSpPr>
        <p:spPr bwMode="auto">
          <a:xfrm>
            <a:off x="374650" y="4670425"/>
            <a:ext cx="77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10</a:t>
            </a:r>
          </a:p>
        </p:txBody>
      </p:sp>
      <p:sp>
        <p:nvSpPr>
          <p:cNvPr id="2101" name="Text Box 61"/>
          <p:cNvSpPr txBox="1">
            <a:spLocks noChangeArrowheads="1"/>
          </p:cNvSpPr>
          <p:nvPr/>
        </p:nvSpPr>
        <p:spPr bwMode="auto">
          <a:xfrm>
            <a:off x="395288" y="2417763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40</a:t>
            </a:r>
          </a:p>
        </p:txBody>
      </p:sp>
      <p:sp>
        <p:nvSpPr>
          <p:cNvPr id="2102" name="Text Box 62"/>
          <p:cNvSpPr txBox="1">
            <a:spLocks noChangeArrowheads="1"/>
          </p:cNvSpPr>
          <p:nvPr/>
        </p:nvSpPr>
        <p:spPr bwMode="auto">
          <a:xfrm>
            <a:off x="3851275" y="3924300"/>
            <a:ext cx="55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I</a:t>
            </a:r>
            <a:endParaRPr lang="ru-RU" sz="2400"/>
          </a:p>
        </p:txBody>
      </p:sp>
      <p:sp>
        <p:nvSpPr>
          <p:cNvPr id="2103" name="Text Box 63"/>
          <p:cNvSpPr txBox="1">
            <a:spLocks noChangeArrowheads="1"/>
          </p:cNvSpPr>
          <p:nvPr/>
        </p:nvSpPr>
        <p:spPr bwMode="auto">
          <a:xfrm>
            <a:off x="2679700" y="2189163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II</a:t>
            </a:r>
            <a:endParaRPr lang="ru-RU" sz="2400" b="1"/>
          </a:p>
        </p:txBody>
      </p:sp>
      <p:sp>
        <p:nvSpPr>
          <p:cNvPr id="2104" name="Text Box 65"/>
          <p:cNvSpPr txBox="1">
            <a:spLocks noChangeArrowheads="1"/>
          </p:cNvSpPr>
          <p:nvPr/>
        </p:nvSpPr>
        <p:spPr bwMode="auto">
          <a:xfrm>
            <a:off x="5016500" y="56784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2105" name="Text Box 66"/>
          <p:cNvSpPr txBox="1">
            <a:spLocks noChangeArrowheads="1"/>
          </p:cNvSpPr>
          <p:nvPr/>
        </p:nvSpPr>
        <p:spPr bwMode="auto">
          <a:xfrm>
            <a:off x="0" y="6137275"/>
            <a:ext cx="914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/>
              <a:t>УГОЛ  НАКЛОНА  ДАННЫХ  ЛУЧЕЙ  К ОСИ  АБСЦИСС  ХАРАКТЕРИЗУЕТ  КОЭФФИЦИЕНТЫ  ЖЁСТКОСТИ  ПРУЖИН,  РЕЗИНЫ.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smtClean="0">
                <a:latin typeface="Times New Roman" pitchFamily="18" charset="0"/>
              </a:rPr>
              <a:t>Первый, кто  описал клетки растений.</a:t>
            </a:r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4292600" y="2192338"/>
            <a:ext cx="4648200" cy="3846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/>
              <a:t>Роберт Гук</a:t>
            </a:r>
            <a:r>
              <a:rPr lang="ru-RU" sz="2400" b="1"/>
              <a:t>  (1635-1703)- английский физик ,известный трудами по теплоте, оптике, </a:t>
            </a:r>
          </a:p>
          <a:p>
            <a:r>
              <a:rPr lang="ru-RU" sz="2400" b="1"/>
              <a:t>небесной механике. Открыл закон упругости твёрдых тел. Усовершенствовал микроскоп, первым с его помощью описал клетки растений. Изобрел барометр, дождемер, ватерпас, один из видов телескопов.</a:t>
            </a:r>
          </a:p>
        </p:txBody>
      </p:sp>
      <p:pic>
        <p:nvPicPr>
          <p:cNvPr id="1741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930400"/>
            <a:ext cx="3444875" cy="4600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5007" name="Group 159"/>
          <p:cNvGraphicFramePr>
            <a:graphicFrameLocks noGrp="1"/>
          </p:cNvGraphicFramePr>
          <p:nvPr>
            <p:ph sz="quarter" idx="1"/>
          </p:nvPr>
        </p:nvGraphicFramePr>
        <p:xfrm>
          <a:off x="4921250" y="3352800"/>
          <a:ext cx="3845604" cy="1045029"/>
        </p:xfrm>
        <a:graphic>
          <a:graphicData uri="http://schemas.openxmlformats.org/drawingml/2006/table">
            <a:tbl>
              <a:tblPr/>
              <a:tblGrid>
                <a:gridCol w="1003273"/>
                <a:gridCol w="608613"/>
                <a:gridCol w="740167"/>
                <a:gridCol w="832688"/>
                <a:gridCol w="660863"/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5005" name="Group 157"/>
          <p:cNvGraphicFramePr>
            <a:graphicFrameLocks noGrp="1"/>
          </p:cNvGraphicFramePr>
          <p:nvPr>
            <p:ph sz="quarter" idx="2"/>
          </p:nvPr>
        </p:nvGraphicFramePr>
        <p:xfrm>
          <a:off x="4905375" y="1524000"/>
          <a:ext cx="3860801" cy="963613"/>
        </p:xfrm>
        <a:graphic>
          <a:graphicData uri="http://schemas.openxmlformats.org/drawingml/2006/table">
            <a:tbl>
              <a:tblPr/>
              <a:tblGrid>
                <a:gridCol w="979825"/>
                <a:gridCol w="600289"/>
                <a:gridCol w="715893"/>
                <a:gridCol w="804334"/>
                <a:gridCol w="760460"/>
              </a:tblGrid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5009" name="Group 161"/>
          <p:cNvGraphicFramePr>
            <a:graphicFrameLocks noGrp="1"/>
          </p:cNvGraphicFramePr>
          <p:nvPr>
            <p:ph sz="quarter" idx="3"/>
          </p:nvPr>
        </p:nvGraphicFramePr>
        <p:xfrm>
          <a:off x="4905375" y="5297488"/>
          <a:ext cx="3889375" cy="1016226"/>
        </p:xfrm>
        <a:graphic>
          <a:graphicData uri="http://schemas.openxmlformats.org/drawingml/2006/table">
            <a:tbl>
              <a:tblPr/>
              <a:tblGrid>
                <a:gridCol w="922630"/>
                <a:gridCol w="600952"/>
                <a:gridCol w="708526"/>
                <a:gridCol w="775369"/>
                <a:gridCol w="881898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Object 7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019800" y="4572000"/>
          <a:ext cx="1295400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135" name="AutoShape 62"/>
          <p:cNvCxnSpPr>
            <a:cxnSpLocks noChangeShapeType="1"/>
          </p:cNvCxnSpPr>
          <p:nvPr/>
        </p:nvCxnSpPr>
        <p:spPr bwMode="auto">
          <a:xfrm flipH="1">
            <a:off x="250825" y="1138238"/>
            <a:ext cx="1588" cy="45005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136" name="AutoShape 63"/>
          <p:cNvCxnSpPr>
            <a:cxnSpLocks noChangeShapeType="1"/>
          </p:cNvCxnSpPr>
          <p:nvPr/>
        </p:nvCxnSpPr>
        <p:spPr bwMode="auto">
          <a:xfrm flipH="1">
            <a:off x="250825" y="5589588"/>
            <a:ext cx="4321175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3137" name="Line 64"/>
          <p:cNvSpPr>
            <a:spLocks noChangeShapeType="1"/>
          </p:cNvSpPr>
          <p:nvPr/>
        </p:nvSpPr>
        <p:spPr bwMode="auto">
          <a:xfrm>
            <a:off x="395288" y="2708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38" name="Line 65"/>
          <p:cNvSpPr>
            <a:spLocks noChangeShapeType="1"/>
          </p:cNvSpPr>
          <p:nvPr/>
        </p:nvSpPr>
        <p:spPr bwMode="auto">
          <a:xfrm>
            <a:off x="323850" y="242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39" name="Rectangle 66"/>
          <p:cNvSpPr>
            <a:spLocks noChangeArrowheads="1"/>
          </p:cNvSpPr>
          <p:nvPr/>
        </p:nvSpPr>
        <p:spPr bwMode="auto">
          <a:xfrm>
            <a:off x="446088" y="1239838"/>
            <a:ext cx="900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Arial" charset="0"/>
              </a:rPr>
              <a:t>Х, см</a:t>
            </a:r>
          </a:p>
        </p:txBody>
      </p:sp>
      <p:sp>
        <p:nvSpPr>
          <p:cNvPr id="3140" name="Rectangle 67"/>
          <p:cNvSpPr>
            <a:spLocks noChangeArrowheads="1"/>
          </p:cNvSpPr>
          <p:nvPr/>
        </p:nvSpPr>
        <p:spPr bwMode="auto">
          <a:xfrm>
            <a:off x="4122738" y="5773738"/>
            <a:ext cx="73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>
                <a:latin typeface="Arial" charset="0"/>
              </a:rPr>
              <a:t>F,</a:t>
            </a:r>
            <a:r>
              <a:rPr lang="ru-RU" sz="2000" b="1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H</a:t>
            </a:r>
            <a:endParaRPr lang="ru-RU" sz="2000" b="1">
              <a:latin typeface="Arial" charset="0"/>
            </a:endParaRPr>
          </a:p>
        </p:txBody>
      </p:sp>
      <p:sp>
        <p:nvSpPr>
          <p:cNvPr id="3141" name="Rectangle 68"/>
          <p:cNvSpPr>
            <a:spLocks noChangeArrowheads="1"/>
          </p:cNvSpPr>
          <p:nvPr/>
        </p:nvSpPr>
        <p:spPr bwMode="auto">
          <a:xfrm>
            <a:off x="4262438" y="32226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3142" name="Rectangle 69"/>
          <p:cNvSpPr>
            <a:spLocks noChangeArrowheads="1"/>
          </p:cNvSpPr>
          <p:nvPr/>
        </p:nvSpPr>
        <p:spPr bwMode="auto">
          <a:xfrm>
            <a:off x="4611688" y="3608388"/>
            <a:ext cx="16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3143" name="Rectangle 70"/>
          <p:cNvSpPr>
            <a:spLocks noChangeArrowheads="1"/>
          </p:cNvSpPr>
          <p:nvPr/>
        </p:nvSpPr>
        <p:spPr bwMode="auto">
          <a:xfrm>
            <a:off x="3298825" y="454818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/>
              <a:t>I</a:t>
            </a:r>
            <a:endParaRPr lang="ru-RU" sz="2400" b="1"/>
          </a:p>
        </p:txBody>
      </p:sp>
      <p:sp>
        <p:nvSpPr>
          <p:cNvPr id="3144" name="Line 71"/>
          <p:cNvSpPr>
            <a:spLocks noChangeShapeType="1"/>
          </p:cNvSpPr>
          <p:nvPr/>
        </p:nvSpPr>
        <p:spPr bwMode="auto">
          <a:xfrm>
            <a:off x="-46831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45" name="Rectangle 72"/>
          <p:cNvSpPr>
            <a:spLocks noChangeArrowheads="1"/>
          </p:cNvSpPr>
          <p:nvPr/>
        </p:nvSpPr>
        <p:spPr bwMode="auto">
          <a:xfrm>
            <a:off x="1150938" y="5229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3146" name="Rectangle 73"/>
          <p:cNvSpPr>
            <a:spLocks noChangeArrowheads="1"/>
          </p:cNvSpPr>
          <p:nvPr/>
        </p:nvSpPr>
        <p:spPr bwMode="auto">
          <a:xfrm>
            <a:off x="1150938" y="5229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cxnSp>
        <p:nvCxnSpPr>
          <p:cNvPr id="3147" name="AutoShape 74"/>
          <p:cNvCxnSpPr>
            <a:cxnSpLocks noChangeShapeType="1"/>
          </p:cNvCxnSpPr>
          <p:nvPr/>
        </p:nvCxnSpPr>
        <p:spPr bwMode="auto">
          <a:xfrm>
            <a:off x="431800" y="55895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48" name="AutoShape 76"/>
          <p:cNvCxnSpPr>
            <a:cxnSpLocks noChangeShapeType="1"/>
          </p:cNvCxnSpPr>
          <p:nvPr/>
        </p:nvCxnSpPr>
        <p:spPr bwMode="auto">
          <a:xfrm>
            <a:off x="1063625" y="5408613"/>
            <a:ext cx="158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49" name="AutoShape 77"/>
          <p:cNvCxnSpPr>
            <a:cxnSpLocks noChangeShapeType="1"/>
          </p:cNvCxnSpPr>
          <p:nvPr/>
        </p:nvCxnSpPr>
        <p:spPr bwMode="auto">
          <a:xfrm flipV="1">
            <a:off x="1692275" y="5408613"/>
            <a:ext cx="1588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50" name="AutoShape 78"/>
          <p:cNvCxnSpPr>
            <a:cxnSpLocks noChangeShapeType="1"/>
          </p:cNvCxnSpPr>
          <p:nvPr/>
        </p:nvCxnSpPr>
        <p:spPr bwMode="auto">
          <a:xfrm flipV="1">
            <a:off x="971550" y="5408613"/>
            <a:ext cx="0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51" name="AutoShape 79"/>
          <p:cNvCxnSpPr>
            <a:cxnSpLocks noChangeShapeType="1"/>
          </p:cNvCxnSpPr>
          <p:nvPr/>
        </p:nvCxnSpPr>
        <p:spPr bwMode="auto">
          <a:xfrm flipV="1">
            <a:off x="2411413" y="5408613"/>
            <a:ext cx="1587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52" name="AutoShape 80"/>
          <p:cNvCxnSpPr>
            <a:cxnSpLocks noChangeShapeType="1"/>
          </p:cNvCxnSpPr>
          <p:nvPr/>
        </p:nvCxnSpPr>
        <p:spPr bwMode="auto">
          <a:xfrm flipV="1">
            <a:off x="3132138" y="5408613"/>
            <a:ext cx="1587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53" name="AutoShape 81"/>
          <p:cNvCxnSpPr>
            <a:cxnSpLocks noChangeShapeType="1"/>
          </p:cNvCxnSpPr>
          <p:nvPr/>
        </p:nvCxnSpPr>
        <p:spPr bwMode="auto">
          <a:xfrm flipV="1">
            <a:off x="3851275" y="5408613"/>
            <a:ext cx="1588" cy="18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54" name="Rectangle 82"/>
          <p:cNvSpPr>
            <a:spLocks noChangeArrowheads="1"/>
          </p:cNvSpPr>
          <p:nvPr/>
        </p:nvSpPr>
        <p:spPr bwMode="auto">
          <a:xfrm>
            <a:off x="611188" y="48688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 flipV="1">
            <a:off x="250825" y="481965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156" name="AutoShape 84"/>
          <p:cNvCxnSpPr>
            <a:cxnSpLocks noChangeShapeType="1"/>
          </p:cNvCxnSpPr>
          <p:nvPr/>
        </p:nvCxnSpPr>
        <p:spPr bwMode="auto">
          <a:xfrm>
            <a:off x="973138" y="52292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57" name="AutoShape 85"/>
          <p:cNvCxnSpPr>
            <a:cxnSpLocks noChangeShapeType="1"/>
          </p:cNvCxnSpPr>
          <p:nvPr/>
        </p:nvCxnSpPr>
        <p:spPr bwMode="auto">
          <a:xfrm>
            <a:off x="431800" y="5229225"/>
            <a:ext cx="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58" name="AutoShape 86"/>
          <p:cNvCxnSpPr>
            <a:cxnSpLocks noChangeShapeType="1"/>
          </p:cNvCxnSpPr>
          <p:nvPr/>
        </p:nvCxnSpPr>
        <p:spPr bwMode="auto">
          <a:xfrm>
            <a:off x="250825" y="5229225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59" name="Rectangle 87"/>
          <p:cNvSpPr>
            <a:spLocks noChangeArrowheads="1"/>
          </p:cNvSpPr>
          <p:nvPr/>
        </p:nvSpPr>
        <p:spPr bwMode="auto">
          <a:xfrm>
            <a:off x="792163" y="37893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250825" y="45085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161" name="AutoShape 89"/>
          <p:cNvCxnSpPr>
            <a:cxnSpLocks noChangeShapeType="1"/>
          </p:cNvCxnSpPr>
          <p:nvPr/>
        </p:nvCxnSpPr>
        <p:spPr bwMode="auto">
          <a:xfrm>
            <a:off x="1154113" y="41497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62" name="AutoShape 90"/>
          <p:cNvCxnSpPr>
            <a:cxnSpLocks noChangeShapeType="1"/>
          </p:cNvCxnSpPr>
          <p:nvPr/>
        </p:nvCxnSpPr>
        <p:spPr bwMode="auto">
          <a:xfrm>
            <a:off x="612775" y="4149725"/>
            <a:ext cx="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63" name="AutoShape 91"/>
          <p:cNvCxnSpPr>
            <a:cxnSpLocks noChangeShapeType="1"/>
          </p:cNvCxnSpPr>
          <p:nvPr/>
        </p:nvCxnSpPr>
        <p:spPr bwMode="auto">
          <a:xfrm>
            <a:off x="250825" y="4148138"/>
            <a:ext cx="1809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64" name="AutoShape 92"/>
          <p:cNvCxnSpPr>
            <a:cxnSpLocks noChangeShapeType="1"/>
          </p:cNvCxnSpPr>
          <p:nvPr/>
        </p:nvCxnSpPr>
        <p:spPr bwMode="auto">
          <a:xfrm flipH="1">
            <a:off x="250825" y="3789363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65" name="AutoShape 93"/>
          <p:cNvCxnSpPr>
            <a:cxnSpLocks noChangeShapeType="1"/>
          </p:cNvCxnSpPr>
          <p:nvPr/>
        </p:nvCxnSpPr>
        <p:spPr bwMode="auto">
          <a:xfrm flipH="1">
            <a:off x="250825" y="3429000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66" name="AutoShape 94"/>
          <p:cNvCxnSpPr>
            <a:cxnSpLocks noChangeShapeType="1"/>
          </p:cNvCxnSpPr>
          <p:nvPr/>
        </p:nvCxnSpPr>
        <p:spPr bwMode="auto">
          <a:xfrm flipH="1">
            <a:off x="250825" y="3068638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67" name="AutoShape 95"/>
          <p:cNvCxnSpPr>
            <a:cxnSpLocks noChangeShapeType="1"/>
          </p:cNvCxnSpPr>
          <p:nvPr/>
        </p:nvCxnSpPr>
        <p:spPr bwMode="auto">
          <a:xfrm flipH="1">
            <a:off x="250825" y="5121275"/>
            <a:ext cx="4151313" cy="460375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3168" name="AutoShape 96"/>
          <p:cNvCxnSpPr>
            <a:cxnSpLocks noChangeShapeType="1"/>
          </p:cNvCxnSpPr>
          <p:nvPr/>
        </p:nvCxnSpPr>
        <p:spPr bwMode="auto">
          <a:xfrm flipH="1">
            <a:off x="250825" y="3068638"/>
            <a:ext cx="1809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69" name="AutoShape 97"/>
          <p:cNvCxnSpPr>
            <a:cxnSpLocks noChangeShapeType="1"/>
          </p:cNvCxnSpPr>
          <p:nvPr/>
        </p:nvCxnSpPr>
        <p:spPr bwMode="auto">
          <a:xfrm flipH="1">
            <a:off x="250825" y="1628775"/>
            <a:ext cx="1981200" cy="3960813"/>
          </a:xfrm>
          <a:prstGeom prst="straightConnector1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</p:cxnSp>
      <p:cxnSp>
        <p:nvCxnSpPr>
          <p:cNvPr id="3170" name="AutoShape 98"/>
          <p:cNvCxnSpPr>
            <a:cxnSpLocks noChangeShapeType="1"/>
          </p:cNvCxnSpPr>
          <p:nvPr/>
        </p:nvCxnSpPr>
        <p:spPr bwMode="auto">
          <a:xfrm>
            <a:off x="250825" y="3068638"/>
            <a:ext cx="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1" name="AutoShape 99"/>
          <p:cNvCxnSpPr>
            <a:cxnSpLocks noChangeShapeType="1"/>
          </p:cNvCxnSpPr>
          <p:nvPr/>
        </p:nvCxnSpPr>
        <p:spPr bwMode="auto">
          <a:xfrm flipH="1">
            <a:off x="250825" y="2528888"/>
            <a:ext cx="3060700" cy="30607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172" name="AutoShape 100"/>
          <p:cNvCxnSpPr>
            <a:cxnSpLocks noChangeShapeType="1"/>
          </p:cNvCxnSpPr>
          <p:nvPr/>
        </p:nvCxnSpPr>
        <p:spPr bwMode="auto">
          <a:xfrm>
            <a:off x="431800" y="1989138"/>
            <a:ext cx="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173" name="AutoShape 101"/>
          <p:cNvCxnSpPr>
            <a:cxnSpLocks noChangeShapeType="1"/>
          </p:cNvCxnSpPr>
          <p:nvPr/>
        </p:nvCxnSpPr>
        <p:spPr bwMode="auto">
          <a:xfrm>
            <a:off x="431800" y="32496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4" name="AutoShape 102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" name="AutoShape 103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6" name="AutoShape 104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7" name="AutoShape 105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8" name="AutoShape 106"/>
          <p:cNvCxnSpPr>
            <a:cxnSpLocks noChangeShapeType="1"/>
          </p:cNvCxnSpPr>
          <p:nvPr/>
        </p:nvCxnSpPr>
        <p:spPr bwMode="auto">
          <a:xfrm flipH="1">
            <a:off x="250825" y="2349500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9" name="Rectangle 110"/>
          <p:cNvSpPr>
            <a:spLocks noChangeArrowheads="1"/>
          </p:cNvSpPr>
          <p:nvPr/>
        </p:nvSpPr>
        <p:spPr bwMode="auto">
          <a:xfrm>
            <a:off x="792163" y="576897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2</a:t>
            </a:r>
          </a:p>
        </p:txBody>
      </p:sp>
      <p:sp>
        <p:nvSpPr>
          <p:cNvPr id="3180" name="Rectangle 111"/>
          <p:cNvSpPr>
            <a:spLocks noChangeArrowheads="1"/>
          </p:cNvSpPr>
          <p:nvPr/>
        </p:nvSpPr>
        <p:spPr bwMode="auto">
          <a:xfrm flipH="1">
            <a:off x="203200" y="5762625"/>
            <a:ext cx="393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</a:t>
            </a:r>
          </a:p>
        </p:txBody>
      </p:sp>
      <p:sp>
        <p:nvSpPr>
          <p:cNvPr id="3181" name="Text Box 112"/>
          <p:cNvSpPr txBox="1">
            <a:spLocks noChangeArrowheads="1"/>
          </p:cNvSpPr>
          <p:nvPr/>
        </p:nvSpPr>
        <p:spPr bwMode="auto">
          <a:xfrm>
            <a:off x="1482725" y="5783263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4</a:t>
            </a:r>
          </a:p>
        </p:txBody>
      </p:sp>
      <p:sp>
        <p:nvSpPr>
          <p:cNvPr id="3182" name="Text Box 113"/>
          <p:cNvSpPr txBox="1">
            <a:spLocks noChangeArrowheads="1"/>
          </p:cNvSpPr>
          <p:nvPr/>
        </p:nvSpPr>
        <p:spPr bwMode="auto">
          <a:xfrm>
            <a:off x="2232025" y="5768975"/>
            <a:ext cx="363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6</a:t>
            </a:r>
            <a:endParaRPr lang="ru-RU" sz="1600" b="1"/>
          </a:p>
        </p:txBody>
      </p:sp>
      <p:sp>
        <p:nvSpPr>
          <p:cNvPr id="3183" name="Text Box 114"/>
          <p:cNvSpPr txBox="1">
            <a:spLocks noChangeArrowheads="1"/>
          </p:cNvSpPr>
          <p:nvPr/>
        </p:nvSpPr>
        <p:spPr bwMode="auto">
          <a:xfrm>
            <a:off x="2951163" y="57689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8</a:t>
            </a:r>
          </a:p>
        </p:txBody>
      </p:sp>
      <p:sp>
        <p:nvSpPr>
          <p:cNvPr id="3184" name="Text Box 115"/>
          <p:cNvSpPr txBox="1">
            <a:spLocks noChangeArrowheads="1"/>
          </p:cNvSpPr>
          <p:nvPr/>
        </p:nvSpPr>
        <p:spPr bwMode="auto">
          <a:xfrm>
            <a:off x="431800" y="3968750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0,2</a:t>
            </a:r>
          </a:p>
        </p:txBody>
      </p:sp>
      <p:sp>
        <p:nvSpPr>
          <p:cNvPr id="3185" name="Rectangle 117"/>
          <p:cNvSpPr>
            <a:spLocks noChangeArrowheads="1"/>
          </p:cNvSpPr>
          <p:nvPr/>
        </p:nvSpPr>
        <p:spPr bwMode="auto">
          <a:xfrm>
            <a:off x="252413" y="4606925"/>
            <a:ext cx="77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 0,1 </a:t>
            </a:r>
          </a:p>
        </p:txBody>
      </p:sp>
      <p:sp>
        <p:nvSpPr>
          <p:cNvPr id="3186" name="Text Box 118"/>
          <p:cNvSpPr txBox="1">
            <a:spLocks noChangeArrowheads="1"/>
          </p:cNvSpPr>
          <p:nvPr/>
        </p:nvSpPr>
        <p:spPr bwMode="auto">
          <a:xfrm>
            <a:off x="293688" y="2330450"/>
            <a:ext cx="769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0,4   </a:t>
            </a:r>
          </a:p>
        </p:txBody>
      </p:sp>
      <p:sp>
        <p:nvSpPr>
          <p:cNvPr id="3187" name="Text Box 119"/>
          <p:cNvSpPr txBox="1">
            <a:spLocks noChangeArrowheads="1"/>
          </p:cNvSpPr>
          <p:nvPr/>
        </p:nvSpPr>
        <p:spPr bwMode="auto">
          <a:xfrm>
            <a:off x="431800" y="17224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0,5</a:t>
            </a:r>
          </a:p>
        </p:txBody>
      </p:sp>
      <p:cxnSp>
        <p:nvCxnSpPr>
          <p:cNvPr id="3188" name="AutoShape 120"/>
          <p:cNvCxnSpPr>
            <a:cxnSpLocks noChangeShapeType="1"/>
            <a:endCxn id="3187" idx="1"/>
          </p:cNvCxnSpPr>
          <p:nvPr/>
        </p:nvCxnSpPr>
        <p:spPr bwMode="auto">
          <a:xfrm>
            <a:off x="250825" y="1890713"/>
            <a:ext cx="180975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89" name="Text Box 121"/>
          <p:cNvSpPr txBox="1">
            <a:spLocks noChangeArrowheads="1"/>
          </p:cNvSpPr>
          <p:nvPr/>
        </p:nvSpPr>
        <p:spPr bwMode="auto">
          <a:xfrm>
            <a:off x="2679700" y="2189163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II</a:t>
            </a:r>
            <a:endParaRPr lang="ru-RU" sz="2400" b="1"/>
          </a:p>
        </p:txBody>
      </p:sp>
      <p:sp>
        <p:nvSpPr>
          <p:cNvPr id="3190" name="Text Box 122"/>
          <p:cNvSpPr txBox="1">
            <a:spLocks noChangeArrowheads="1"/>
          </p:cNvSpPr>
          <p:nvPr/>
        </p:nvSpPr>
        <p:spPr bwMode="auto">
          <a:xfrm>
            <a:off x="1419225" y="1289050"/>
            <a:ext cx="54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III</a:t>
            </a:r>
            <a:endParaRPr lang="ru-RU" sz="2400" b="1"/>
          </a:p>
        </p:txBody>
      </p:sp>
      <p:sp>
        <p:nvSpPr>
          <p:cNvPr id="3191" name="Text Box 123"/>
          <p:cNvSpPr txBox="1">
            <a:spLocks noChangeArrowheads="1"/>
          </p:cNvSpPr>
          <p:nvPr/>
        </p:nvSpPr>
        <p:spPr bwMode="auto">
          <a:xfrm>
            <a:off x="6732588" y="922338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I</a:t>
            </a:r>
            <a:endParaRPr lang="ru-RU" sz="2400" b="1"/>
          </a:p>
        </p:txBody>
      </p:sp>
      <p:sp>
        <p:nvSpPr>
          <p:cNvPr id="3192" name="Text Box 124"/>
          <p:cNvSpPr txBox="1">
            <a:spLocks noChangeArrowheads="1"/>
          </p:cNvSpPr>
          <p:nvPr/>
        </p:nvSpPr>
        <p:spPr bwMode="auto">
          <a:xfrm>
            <a:off x="6640513" y="2720975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II</a:t>
            </a:r>
            <a:endParaRPr lang="ru-RU" sz="2400" b="1"/>
          </a:p>
        </p:txBody>
      </p:sp>
      <p:sp>
        <p:nvSpPr>
          <p:cNvPr id="3193" name="Text Box 125"/>
          <p:cNvSpPr txBox="1">
            <a:spLocks noChangeArrowheads="1"/>
          </p:cNvSpPr>
          <p:nvPr/>
        </p:nvSpPr>
        <p:spPr bwMode="auto">
          <a:xfrm>
            <a:off x="6551613" y="462280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III</a:t>
            </a:r>
            <a:endParaRPr lang="ru-RU" sz="2400" b="1"/>
          </a:p>
        </p:txBody>
      </p:sp>
      <p:sp>
        <p:nvSpPr>
          <p:cNvPr id="3194" name="Text Box 126"/>
          <p:cNvSpPr txBox="1">
            <a:spLocks noChangeArrowheads="1"/>
          </p:cNvSpPr>
          <p:nvPr/>
        </p:nvSpPr>
        <p:spPr bwMode="auto">
          <a:xfrm rot="10800000" flipV="1">
            <a:off x="217488" y="0"/>
            <a:ext cx="8751887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i="1"/>
              <a:t>Графики зависимости  удлинения пружины  от внешней силы.</a:t>
            </a:r>
          </a:p>
        </p:txBody>
      </p:sp>
      <p:sp>
        <p:nvSpPr>
          <p:cNvPr id="3195" name="Text Box 127"/>
          <p:cNvSpPr txBox="1">
            <a:spLocks noChangeArrowheads="1"/>
          </p:cNvSpPr>
          <p:nvPr/>
        </p:nvSpPr>
        <p:spPr bwMode="auto">
          <a:xfrm>
            <a:off x="3638550" y="5772150"/>
            <a:ext cx="466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" charset="0"/>
              </a:rPr>
              <a:t>10</a:t>
            </a:r>
          </a:p>
        </p:txBody>
      </p:sp>
      <p:sp>
        <p:nvSpPr>
          <p:cNvPr id="334976" name="Rectangle 128"/>
          <p:cNvSpPr>
            <a:spLocks noChangeArrowheads="1"/>
          </p:cNvSpPr>
          <p:nvPr/>
        </p:nvSpPr>
        <p:spPr bwMode="auto">
          <a:xfrm rot="-10800000">
            <a:off x="3222625" y="4572000"/>
            <a:ext cx="717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>
              <a:defRPr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197" name="Text Box 131"/>
          <p:cNvSpPr txBox="1">
            <a:spLocks noChangeArrowheads="1"/>
          </p:cNvSpPr>
          <p:nvPr/>
        </p:nvSpPr>
        <p:spPr bwMode="auto">
          <a:xfrm>
            <a:off x="430213" y="3236913"/>
            <a:ext cx="517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0,3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9" name="AutoShape 63"/>
          <p:cNvCxnSpPr>
            <a:cxnSpLocks noChangeShapeType="1"/>
          </p:cNvCxnSpPr>
          <p:nvPr/>
        </p:nvCxnSpPr>
        <p:spPr bwMode="auto">
          <a:xfrm flipH="1">
            <a:off x="250825" y="1123950"/>
            <a:ext cx="1588" cy="45005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4100" name="AutoShape 64"/>
          <p:cNvCxnSpPr>
            <a:cxnSpLocks noChangeShapeType="1"/>
          </p:cNvCxnSpPr>
          <p:nvPr/>
        </p:nvCxnSpPr>
        <p:spPr bwMode="auto">
          <a:xfrm flipH="1">
            <a:off x="250825" y="5589588"/>
            <a:ext cx="4321175" cy="158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4101" name="Line 65"/>
          <p:cNvSpPr>
            <a:spLocks noChangeShapeType="1"/>
          </p:cNvSpPr>
          <p:nvPr/>
        </p:nvSpPr>
        <p:spPr bwMode="auto">
          <a:xfrm>
            <a:off x="395288" y="2708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2" name="Line 66"/>
          <p:cNvSpPr>
            <a:spLocks noChangeShapeType="1"/>
          </p:cNvSpPr>
          <p:nvPr/>
        </p:nvSpPr>
        <p:spPr bwMode="auto">
          <a:xfrm>
            <a:off x="323850" y="242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3" name="Rectangle 67"/>
          <p:cNvSpPr>
            <a:spLocks noChangeArrowheads="1"/>
          </p:cNvSpPr>
          <p:nvPr/>
        </p:nvSpPr>
        <p:spPr bwMode="auto">
          <a:xfrm>
            <a:off x="431800" y="1268413"/>
            <a:ext cx="900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Arial" charset="0"/>
              </a:rPr>
              <a:t>Х</a:t>
            </a:r>
            <a:r>
              <a:rPr lang="ru-RU" sz="2000">
                <a:latin typeface="Arial" charset="0"/>
              </a:rPr>
              <a:t>, см</a:t>
            </a:r>
          </a:p>
        </p:txBody>
      </p:sp>
      <p:sp>
        <p:nvSpPr>
          <p:cNvPr id="4104" name="Rectangle 68"/>
          <p:cNvSpPr>
            <a:spLocks noChangeArrowheads="1"/>
          </p:cNvSpPr>
          <p:nvPr/>
        </p:nvSpPr>
        <p:spPr bwMode="auto">
          <a:xfrm>
            <a:off x="4313238" y="5114925"/>
            <a:ext cx="636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>
                <a:latin typeface="Arial" charset="0"/>
              </a:rPr>
              <a:t>F</a:t>
            </a:r>
            <a:r>
              <a:rPr lang="en-US" sz="2000">
                <a:latin typeface="Arial" charset="0"/>
              </a:rPr>
              <a:t>,H</a:t>
            </a:r>
            <a:endParaRPr lang="ru-RU" sz="2000">
              <a:latin typeface="Arial" charset="0"/>
            </a:endParaRPr>
          </a:p>
        </p:txBody>
      </p:sp>
      <p:sp>
        <p:nvSpPr>
          <p:cNvPr id="4105" name="Rectangle 70"/>
          <p:cNvSpPr>
            <a:spLocks noChangeArrowheads="1"/>
          </p:cNvSpPr>
          <p:nvPr/>
        </p:nvSpPr>
        <p:spPr bwMode="auto">
          <a:xfrm>
            <a:off x="4262438" y="32226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4106" name="Rectangle 73"/>
          <p:cNvSpPr>
            <a:spLocks noChangeArrowheads="1"/>
          </p:cNvSpPr>
          <p:nvPr/>
        </p:nvSpPr>
        <p:spPr bwMode="auto">
          <a:xfrm>
            <a:off x="4611688" y="3608388"/>
            <a:ext cx="16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4107" name="Rectangle 83"/>
          <p:cNvSpPr>
            <a:spLocks noChangeArrowheads="1"/>
          </p:cNvSpPr>
          <p:nvPr/>
        </p:nvSpPr>
        <p:spPr bwMode="auto">
          <a:xfrm>
            <a:off x="3298825" y="4548188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/>
              <a:t>I</a:t>
            </a:r>
            <a:endParaRPr lang="ru-RU" sz="2400" b="1"/>
          </a:p>
        </p:txBody>
      </p:sp>
      <p:sp>
        <p:nvSpPr>
          <p:cNvPr id="4108" name="Line 91"/>
          <p:cNvSpPr>
            <a:spLocks noChangeShapeType="1"/>
          </p:cNvSpPr>
          <p:nvPr/>
        </p:nvSpPr>
        <p:spPr bwMode="auto">
          <a:xfrm>
            <a:off x="-46831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9" name="Rectangle 93"/>
          <p:cNvSpPr>
            <a:spLocks noChangeArrowheads="1"/>
          </p:cNvSpPr>
          <p:nvPr/>
        </p:nvSpPr>
        <p:spPr bwMode="auto">
          <a:xfrm>
            <a:off x="1150938" y="5229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4110" name="Rectangle 94"/>
          <p:cNvSpPr>
            <a:spLocks noChangeArrowheads="1"/>
          </p:cNvSpPr>
          <p:nvPr/>
        </p:nvSpPr>
        <p:spPr bwMode="auto">
          <a:xfrm>
            <a:off x="1150938" y="5229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cxnSp>
        <p:nvCxnSpPr>
          <p:cNvPr id="4111" name="AutoShape 96"/>
          <p:cNvCxnSpPr>
            <a:cxnSpLocks noChangeShapeType="1"/>
          </p:cNvCxnSpPr>
          <p:nvPr/>
        </p:nvCxnSpPr>
        <p:spPr bwMode="auto">
          <a:xfrm>
            <a:off x="431800" y="55895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77" name="Object 34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828800" y="2438400"/>
          <a:ext cx="1295400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112" name="AutoShape 341"/>
          <p:cNvCxnSpPr>
            <a:cxnSpLocks noChangeShapeType="1"/>
          </p:cNvCxnSpPr>
          <p:nvPr/>
        </p:nvCxnSpPr>
        <p:spPr bwMode="auto">
          <a:xfrm>
            <a:off x="1063625" y="5408613"/>
            <a:ext cx="158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13" name="AutoShape 344"/>
          <p:cNvCxnSpPr>
            <a:cxnSpLocks noChangeShapeType="1"/>
          </p:cNvCxnSpPr>
          <p:nvPr/>
        </p:nvCxnSpPr>
        <p:spPr bwMode="auto">
          <a:xfrm flipV="1">
            <a:off x="1692275" y="5408613"/>
            <a:ext cx="1588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14" name="AutoShape 345"/>
          <p:cNvCxnSpPr>
            <a:cxnSpLocks noChangeShapeType="1"/>
          </p:cNvCxnSpPr>
          <p:nvPr/>
        </p:nvCxnSpPr>
        <p:spPr bwMode="auto">
          <a:xfrm flipV="1">
            <a:off x="971550" y="5408613"/>
            <a:ext cx="0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15" name="AutoShape 346"/>
          <p:cNvCxnSpPr>
            <a:cxnSpLocks noChangeShapeType="1"/>
          </p:cNvCxnSpPr>
          <p:nvPr/>
        </p:nvCxnSpPr>
        <p:spPr bwMode="auto">
          <a:xfrm flipV="1">
            <a:off x="2411413" y="5408613"/>
            <a:ext cx="1587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16" name="AutoShape 347"/>
          <p:cNvCxnSpPr>
            <a:cxnSpLocks noChangeShapeType="1"/>
          </p:cNvCxnSpPr>
          <p:nvPr/>
        </p:nvCxnSpPr>
        <p:spPr bwMode="auto">
          <a:xfrm flipV="1">
            <a:off x="3132138" y="5408613"/>
            <a:ext cx="1587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17" name="AutoShape 348"/>
          <p:cNvCxnSpPr>
            <a:cxnSpLocks noChangeShapeType="1"/>
          </p:cNvCxnSpPr>
          <p:nvPr/>
        </p:nvCxnSpPr>
        <p:spPr bwMode="auto">
          <a:xfrm flipV="1">
            <a:off x="3851275" y="5408613"/>
            <a:ext cx="1588" cy="18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18" name="Rectangle 351"/>
          <p:cNvSpPr>
            <a:spLocks noChangeArrowheads="1"/>
          </p:cNvSpPr>
          <p:nvPr/>
        </p:nvSpPr>
        <p:spPr bwMode="auto">
          <a:xfrm>
            <a:off x="611188" y="48688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4119" name="Line 352"/>
          <p:cNvSpPr>
            <a:spLocks noChangeShapeType="1"/>
          </p:cNvSpPr>
          <p:nvPr/>
        </p:nvSpPr>
        <p:spPr bwMode="auto">
          <a:xfrm flipV="1">
            <a:off x="250825" y="481965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4120" name="AutoShape 353"/>
          <p:cNvCxnSpPr>
            <a:cxnSpLocks noChangeShapeType="1"/>
          </p:cNvCxnSpPr>
          <p:nvPr/>
        </p:nvCxnSpPr>
        <p:spPr bwMode="auto">
          <a:xfrm>
            <a:off x="973138" y="52292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1" name="AutoShape 354"/>
          <p:cNvCxnSpPr>
            <a:cxnSpLocks noChangeShapeType="1"/>
          </p:cNvCxnSpPr>
          <p:nvPr/>
        </p:nvCxnSpPr>
        <p:spPr bwMode="auto">
          <a:xfrm>
            <a:off x="431800" y="5229225"/>
            <a:ext cx="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2" name="AutoShape 355"/>
          <p:cNvCxnSpPr>
            <a:cxnSpLocks noChangeShapeType="1"/>
          </p:cNvCxnSpPr>
          <p:nvPr/>
        </p:nvCxnSpPr>
        <p:spPr bwMode="auto">
          <a:xfrm>
            <a:off x="250825" y="5229225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23" name="Rectangle 356"/>
          <p:cNvSpPr>
            <a:spLocks noChangeArrowheads="1"/>
          </p:cNvSpPr>
          <p:nvPr/>
        </p:nvSpPr>
        <p:spPr bwMode="auto">
          <a:xfrm>
            <a:off x="792163" y="37893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4124" name="Line 357"/>
          <p:cNvSpPr>
            <a:spLocks noChangeShapeType="1"/>
          </p:cNvSpPr>
          <p:nvPr/>
        </p:nvSpPr>
        <p:spPr bwMode="auto">
          <a:xfrm flipV="1">
            <a:off x="250825" y="45085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4125" name="AutoShape 358"/>
          <p:cNvCxnSpPr>
            <a:cxnSpLocks noChangeShapeType="1"/>
          </p:cNvCxnSpPr>
          <p:nvPr/>
        </p:nvCxnSpPr>
        <p:spPr bwMode="auto">
          <a:xfrm>
            <a:off x="1154113" y="41497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6" name="AutoShape 359"/>
          <p:cNvCxnSpPr>
            <a:cxnSpLocks noChangeShapeType="1"/>
          </p:cNvCxnSpPr>
          <p:nvPr/>
        </p:nvCxnSpPr>
        <p:spPr bwMode="auto">
          <a:xfrm>
            <a:off x="612775" y="4149725"/>
            <a:ext cx="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7" name="AutoShape 360"/>
          <p:cNvCxnSpPr>
            <a:cxnSpLocks noChangeShapeType="1"/>
          </p:cNvCxnSpPr>
          <p:nvPr/>
        </p:nvCxnSpPr>
        <p:spPr bwMode="auto">
          <a:xfrm>
            <a:off x="250825" y="4148138"/>
            <a:ext cx="1809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8" name="AutoShape 361"/>
          <p:cNvCxnSpPr>
            <a:cxnSpLocks noChangeShapeType="1"/>
          </p:cNvCxnSpPr>
          <p:nvPr/>
        </p:nvCxnSpPr>
        <p:spPr bwMode="auto">
          <a:xfrm flipH="1">
            <a:off x="250825" y="3789363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9" name="AutoShape 362"/>
          <p:cNvCxnSpPr>
            <a:cxnSpLocks noChangeShapeType="1"/>
          </p:cNvCxnSpPr>
          <p:nvPr/>
        </p:nvCxnSpPr>
        <p:spPr bwMode="auto">
          <a:xfrm flipH="1">
            <a:off x="250825" y="3429000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30" name="AutoShape 363"/>
          <p:cNvCxnSpPr>
            <a:cxnSpLocks noChangeShapeType="1"/>
          </p:cNvCxnSpPr>
          <p:nvPr/>
        </p:nvCxnSpPr>
        <p:spPr bwMode="auto">
          <a:xfrm flipH="1">
            <a:off x="250825" y="3068638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31" name="AutoShape 364"/>
          <p:cNvCxnSpPr>
            <a:cxnSpLocks noChangeShapeType="1"/>
          </p:cNvCxnSpPr>
          <p:nvPr/>
        </p:nvCxnSpPr>
        <p:spPr bwMode="auto">
          <a:xfrm flipH="1">
            <a:off x="250825" y="5121275"/>
            <a:ext cx="4151313" cy="460375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4132" name="AutoShape 365"/>
          <p:cNvCxnSpPr>
            <a:cxnSpLocks noChangeShapeType="1"/>
          </p:cNvCxnSpPr>
          <p:nvPr/>
        </p:nvCxnSpPr>
        <p:spPr bwMode="auto">
          <a:xfrm flipH="1">
            <a:off x="250825" y="3068638"/>
            <a:ext cx="1809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33" name="AutoShape 366"/>
          <p:cNvCxnSpPr>
            <a:cxnSpLocks noChangeShapeType="1"/>
          </p:cNvCxnSpPr>
          <p:nvPr/>
        </p:nvCxnSpPr>
        <p:spPr bwMode="auto">
          <a:xfrm flipH="1">
            <a:off x="250825" y="1628775"/>
            <a:ext cx="1981200" cy="3960813"/>
          </a:xfrm>
          <a:prstGeom prst="straightConnector1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</p:cxnSp>
      <p:cxnSp>
        <p:nvCxnSpPr>
          <p:cNvPr id="4134" name="AutoShape 367"/>
          <p:cNvCxnSpPr>
            <a:cxnSpLocks noChangeShapeType="1"/>
          </p:cNvCxnSpPr>
          <p:nvPr/>
        </p:nvCxnSpPr>
        <p:spPr bwMode="auto">
          <a:xfrm>
            <a:off x="250825" y="3068638"/>
            <a:ext cx="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35" name="AutoShape 368"/>
          <p:cNvCxnSpPr>
            <a:cxnSpLocks noChangeShapeType="1"/>
          </p:cNvCxnSpPr>
          <p:nvPr/>
        </p:nvCxnSpPr>
        <p:spPr bwMode="auto">
          <a:xfrm flipH="1">
            <a:off x="250825" y="2528888"/>
            <a:ext cx="3060700" cy="30607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136" name="AutoShape 370"/>
          <p:cNvCxnSpPr>
            <a:cxnSpLocks noChangeShapeType="1"/>
          </p:cNvCxnSpPr>
          <p:nvPr/>
        </p:nvCxnSpPr>
        <p:spPr bwMode="auto">
          <a:xfrm>
            <a:off x="431800" y="1989138"/>
            <a:ext cx="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4137" name="AutoShape 372"/>
          <p:cNvCxnSpPr>
            <a:cxnSpLocks noChangeShapeType="1"/>
          </p:cNvCxnSpPr>
          <p:nvPr/>
        </p:nvCxnSpPr>
        <p:spPr bwMode="auto">
          <a:xfrm>
            <a:off x="431800" y="32496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38" name="AutoShape 376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39" name="AutoShape 377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40" name="AutoShape 378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41" name="AutoShape 379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42" name="AutoShape 380"/>
          <p:cNvCxnSpPr>
            <a:cxnSpLocks noChangeShapeType="1"/>
          </p:cNvCxnSpPr>
          <p:nvPr/>
        </p:nvCxnSpPr>
        <p:spPr bwMode="auto">
          <a:xfrm flipH="1">
            <a:off x="250825" y="2349500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43" name="AutoShape 384"/>
          <p:cNvCxnSpPr>
            <a:cxnSpLocks noChangeShapeType="1"/>
          </p:cNvCxnSpPr>
          <p:nvPr/>
        </p:nvCxnSpPr>
        <p:spPr bwMode="auto">
          <a:xfrm flipH="1">
            <a:off x="609600" y="3427413"/>
            <a:ext cx="1809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44" name="AutoShape 385"/>
          <p:cNvCxnSpPr>
            <a:cxnSpLocks noChangeShapeType="1"/>
          </p:cNvCxnSpPr>
          <p:nvPr/>
        </p:nvCxnSpPr>
        <p:spPr bwMode="auto">
          <a:xfrm flipH="1">
            <a:off x="788988" y="3606800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45" name="Rectangle 386"/>
          <p:cNvSpPr>
            <a:spLocks noChangeArrowheads="1"/>
          </p:cNvSpPr>
          <p:nvPr/>
        </p:nvSpPr>
        <p:spPr bwMode="auto">
          <a:xfrm>
            <a:off x="0" y="5768975"/>
            <a:ext cx="250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</a:t>
            </a:r>
          </a:p>
        </p:txBody>
      </p:sp>
      <p:sp>
        <p:nvSpPr>
          <p:cNvPr id="4146" name="Rectangle 387"/>
          <p:cNvSpPr>
            <a:spLocks noChangeArrowheads="1"/>
          </p:cNvSpPr>
          <p:nvPr/>
        </p:nvSpPr>
        <p:spPr bwMode="auto">
          <a:xfrm>
            <a:off x="792163" y="576897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2</a:t>
            </a:r>
          </a:p>
        </p:txBody>
      </p:sp>
      <p:sp>
        <p:nvSpPr>
          <p:cNvPr id="4147" name="Rectangle 388"/>
          <p:cNvSpPr>
            <a:spLocks noChangeArrowheads="1"/>
          </p:cNvSpPr>
          <p:nvPr/>
        </p:nvSpPr>
        <p:spPr bwMode="auto">
          <a:xfrm>
            <a:off x="0" y="5768975"/>
            <a:ext cx="250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</a:t>
            </a:r>
          </a:p>
        </p:txBody>
      </p:sp>
      <p:sp>
        <p:nvSpPr>
          <p:cNvPr id="4148" name="Text Box 389"/>
          <p:cNvSpPr txBox="1">
            <a:spLocks noChangeArrowheads="1"/>
          </p:cNvSpPr>
          <p:nvPr/>
        </p:nvSpPr>
        <p:spPr bwMode="auto">
          <a:xfrm>
            <a:off x="1482725" y="5756275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4</a:t>
            </a:r>
          </a:p>
        </p:txBody>
      </p:sp>
      <p:sp>
        <p:nvSpPr>
          <p:cNvPr id="4149" name="Text Box 390"/>
          <p:cNvSpPr txBox="1">
            <a:spLocks noChangeArrowheads="1"/>
          </p:cNvSpPr>
          <p:nvPr/>
        </p:nvSpPr>
        <p:spPr bwMode="auto">
          <a:xfrm>
            <a:off x="2232025" y="5768975"/>
            <a:ext cx="363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6</a:t>
            </a:r>
            <a:endParaRPr lang="ru-RU" sz="1600" b="1"/>
          </a:p>
        </p:txBody>
      </p:sp>
      <p:sp>
        <p:nvSpPr>
          <p:cNvPr id="4150" name="Text Box 391"/>
          <p:cNvSpPr txBox="1">
            <a:spLocks noChangeArrowheads="1"/>
          </p:cNvSpPr>
          <p:nvPr/>
        </p:nvSpPr>
        <p:spPr bwMode="auto">
          <a:xfrm>
            <a:off x="2951163" y="57689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8</a:t>
            </a:r>
          </a:p>
        </p:txBody>
      </p:sp>
      <p:sp>
        <p:nvSpPr>
          <p:cNvPr id="4151" name="Text Box 393"/>
          <p:cNvSpPr txBox="1">
            <a:spLocks noChangeArrowheads="1"/>
          </p:cNvSpPr>
          <p:nvPr/>
        </p:nvSpPr>
        <p:spPr bwMode="auto">
          <a:xfrm>
            <a:off x="431800" y="3968750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0,2</a:t>
            </a:r>
          </a:p>
        </p:txBody>
      </p:sp>
      <p:sp>
        <p:nvSpPr>
          <p:cNvPr id="4152" name="Text Box 394"/>
          <p:cNvSpPr txBox="1">
            <a:spLocks noChangeArrowheads="1"/>
          </p:cNvSpPr>
          <p:nvPr/>
        </p:nvSpPr>
        <p:spPr bwMode="auto">
          <a:xfrm>
            <a:off x="250825" y="3249613"/>
            <a:ext cx="162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 0,3</a:t>
            </a:r>
          </a:p>
        </p:txBody>
      </p:sp>
      <p:sp>
        <p:nvSpPr>
          <p:cNvPr id="4153" name="Rectangle 395"/>
          <p:cNvSpPr>
            <a:spLocks noChangeArrowheads="1"/>
          </p:cNvSpPr>
          <p:nvPr/>
        </p:nvSpPr>
        <p:spPr bwMode="auto">
          <a:xfrm>
            <a:off x="252413" y="4606925"/>
            <a:ext cx="77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 0,1 </a:t>
            </a:r>
          </a:p>
        </p:txBody>
      </p:sp>
      <p:sp>
        <p:nvSpPr>
          <p:cNvPr id="4154" name="Text Box 398"/>
          <p:cNvSpPr txBox="1">
            <a:spLocks noChangeArrowheads="1"/>
          </p:cNvSpPr>
          <p:nvPr/>
        </p:nvSpPr>
        <p:spPr bwMode="auto">
          <a:xfrm>
            <a:off x="293688" y="2330450"/>
            <a:ext cx="769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0,4   </a:t>
            </a:r>
          </a:p>
        </p:txBody>
      </p:sp>
      <p:sp>
        <p:nvSpPr>
          <p:cNvPr id="4155" name="Text Box 399"/>
          <p:cNvSpPr txBox="1">
            <a:spLocks noChangeArrowheads="1"/>
          </p:cNvSpPr>
          <p:nvPr/>
        </p:nvSpPr>
        <p:spPr bwMode="auto">
          <a:xfrm>
            <a:off x="431800" y="17224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0,5</a:t>
            </a:r>
          </a:p>
        </p:txBody>
      </p:sp>
      <p:cxnSp>
        <p:nvCxnSpPr>
          <p:cNvPr id="4156" name="AutoShape 400"/>
          <p:cNvCxnSpPr>
            <a:cxnSpLocks noChangeShapeType="1"/>
            <a:endCxn id="4155" idx="1"/>
          </p:cNvCxnSpPr>
          <p:nvPr/>
        </p:nvCxnSpPr>
        <p:spPr bwMode="auto">
          <a:xfrm>
            <a:off x="250825" y="1890713"/>
            <a:ext cx="180975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57" name="Text Box 402"/>
          <p:cNvSpPr txBox="1">
            <a:spLocks noChangeArrowheads="1"/>
          </p:cNvSpPr>
          <p:nvPr/>
        </p:nvSpPr>
        <p:spPr bwMode="auto">
          <a:xfrm>
            <a:off x="2679700" y="2189163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II</a:t>
            </a:r>
            <a:endParaRPr lang="ru-RU" sz="2400" b="1"/>
          </a:p>
        </p:txBody>
      </p:sp>
      <p:sp>
        <p:nvSpPr>
          <p:cNvPr id="4158" name="Text Box 403"/>
          <p:cNvSpPr txBox="1">
            <a:spLocks noChangeArrowheads="1"/>
          </p:cNvSpPr>
          <p:nvPr/>
        </p:nvSpPr>
        <p:spPr bwMode="auto">
          <a:xfrm>
            <a:off x="1419225" y="1289050"/>
            <a:ext cx="54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III</a:t>
            </a:r>
            <a:endParaRPr lang="ru-RU" sz="2400" b="1"/>
          </a:p>
        </p:txBody>
      </p:sp>
      <p:sp>
        <p:nvSpPr>
          <p:cNvPr id="4159" name="Text Box 411"/>
          <p:cNvSpPr txBox="1">
            <a:spLocks noChangeArrowheads="1"/>
          </p:cNvSpPr>
          <p:nvPr/>
        </p:nvSpPr>
        <p:spPr bwMode="auto">
          <a:xfrm rot="10800000" flipV="1">
            <a:off x="204788" y="131763"/>
            <a:ext cx="8715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/>
              <a:t>Графики зависимости удлинения пружин от приложенных </a:t>
            </a:r>
          </a:p>
          <a:p>
            <a:pPr algn="ctr"/>
            <a:r>
              <a:rPr lang="ru-RU" sz="2400" b="1" i="1"/>
              <a:t>внешних сил  для пружин разной жесткости.</a:t>
            </a:r>
          </a:p>
        </p:txBody>
      </p:sp>
      <p:sp>
        <p:nvSpPr>
          <p:cNvPr id="4160" name="Text Box 437"/>
          <p:cNvSpPr txBox="1">
            <a:spLocks noChangeArrowheads="1"/>
          </p:cNvSpPr>
          <p:nvPr/>
        </p:nvSpPr>
        <p:spPr bwMode="auto">
          <a:xfrm>
            <a:off x="3622675" y="5757863"/>
            <a:ext cx="466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" charset="0"/>
              </a:rPr>
              <a:t>10</a:t>
            </a:r>
          </a:p>
        </p:txBody>
      </p:sp>
      <p:sp>
        <p:nvSpPr>
          <p:cNvPr id="105911" name="Rectangle 439"/>
          <p:cNvSpPr>
            <a:spLocks noChangeArrowheads="1"/>
          </p:cNvSpPr>
          <p:nvPr/>
        </p:nvSpPr>
        <p:spPr bwMode="auto">
          <a:xfrm rot="-10800000">
            <a:off x="3222625" y="4572000"/>
            <a:ext cx="717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>
              <a:defRPr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62" name="Text Box 485"/>
          <p:cNvSpPr txBox="1">
            <a:spLocks noChangeArrowheads="1"/>
          </p:cNvSpPr>
          <p:nvPr/>
        </p:nvSpPr>
        <p:spPr bwMode="auto">
          <a:xfrm>
            <a:off x="5772150" y="2143125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63" name="Text Box 493"/>
          <p:cNvSpPr txBox="1">
            <a:spLocks noChangeArrowheads="1"/>
          </p:cNvSpPr>
          <p:nvPr/>
        </p:nvSpPr>
        <p:spPr bwMode="auto">
          <a:xfrm>
            <a:off x="5210175" y="1770063"/>
            <a:ext cx="3541713" cy="157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/>
              <a:t>Чем больше </a:t>
            </a:r>
            <a:r>
              <a:rPr lang="en-US" sz="3200" b="1" i="1"/>
              <a:t>x</a:t>
            </a:r>
            <a:r>
              <a:rPr lang="ru-RU" sz="3200" b="1" i="1"/>
              <a:t>,</a:t>
            </a:r>
            <a:r>
              <a:rPr lang="en-US" sz="3200" b="1" i="1"/>
              <a:t> </a:t>
            </a:r>
            <a:r>
              <a:rPr lang="ru-RU" sz="3200" b="1" i="1"/>
              <a:t>тем больше </a:t>
            </a:r>
            <a:r>
              <a:rPr lang="ru-RU" sz="2800" b="1" i="1">
                <a:solidFill>
                  <a:srgbClr val="FF0000"/>
                </a:solidFill>
              </a:rPr>
              <a:t>1</a:t>
            </a:r>
            <a:r>
              <a:rPr lang="en-US" sz="2800" b="1" i="1">
                <a:solidFill>
                  <a:srgbClr val="FF0000"/>
                </a:solidFill>
              </a:rPr>
              <a:t>/k</a:t>
            </a:r>
            <a:r>
              <a:rPr lang="en-US" sz="3200" b="1" i="1"/>
              <a:t>,</a:t>
            </a:r>
            <a:r>
              <a:rPr lang="ru-RU" sz="3200" b="1" i="1"/>
              <a:t> тем меньше </a:t>
            </a:r>
            <a:r>
              <a:rPr lang="en-US" sz="3200" b="1" i="1">
                <a:solidFill>
                  <a:srgbClr val="FF0000"/>
                </a:solidFill>
              </a:rPr>
              <a:t>k</a:t>
            </a:r>
            <a:r>
              <a:rPr lang="ru-RU" sz="3200" b="1" i="1"/>
              <a:t>.</a:t>
            </a:r>
          </a:p>
        </p:txBody>
      </p:sp>
      <p:sp>
        <p:nvSpPr>
          <p:cNvPr id="4164" name="Line 500"/>
          <p:cNvSpPr>
            <a:spLocks noChangeShapeType="1"/>
          </p:cNvSpPr>
          <p:nvPr/>
        </p:nvSpPr>
        <p:spPr bwMode="auto">
          <a:xfrm flipH="1">
            <a:off x="1682750" y="2568575"/>
            <a:ext cx="58738" cy="30480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65" name="Text Box 501"/>
          <p:cNvSpPr txBox="1">
            <a:spLocks noChangeArrowheads="1"/>
          </p:cNvSpPr>
          <p:nvPr/>
        </p:nvSpPr>
        <p:spPr bwMode="auto">
          <a:xfrm>
            <a:off x="5283200" y="4281488"/>
            <a:ext cx="3527425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/>
              <a:t> </a:t>
            </a:r>
            <a:r>
              <a:rPr lang="ru-RU" sz="2400" b="1" i="1"/>
              <a:t>УГОЛ  НАКЛОНА  ГРАФИКОВ  ХАРАКТЕРИЗУЕТ  ВЕЛИЧИНУ</a:t>
            </a:r>
            <a:r>
              <a:rPr lang="en-US" sz="2400" b="1" i="1"/>
              <a:t> </a:t>
            </a:r>
            <a:r>
              <a:rPr lang="en-US" sz="2800" b="1" i="1">
                <a:solidFill>
                  <a:srgbClr val="FF0000"/>
                </a:solidFill>
              </a:rPr>
              <a:t>1/k</a:t>
            </a:r>
            <a:r>
              <a:rPr lang="ru-RU" sz="2400" b="1" i="1"/>
              <a:t>.         </a:t>
            </a:r>
            <a:endParaRPr lang="ru-RU" sz="2400" b="1" i="1">
              <a:solidFill>
                <a:srgbClr val="FF33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1770063" y="2497138"/>
            <a:ext cx="46037" cy="44450"/>
          </a:xfrm>
          <a:prstGeom prst="ellips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684338" y="4021138"/>
            <a:ext cx="101600" cy="101600"/>
          </a:xfrm>
          <a:prstGeom prst="ellipse">
            <a:avLst/>
          </a:prstGeom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1712913" y="2497138"/>
            <a:ext cx="115887" cy="85725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 flipV="1">
            <a:off x="1611313" y="5326063"/>
            <a:ext cx="144462" cy="131762"/>
          </a:xfrm>
          <a:prstGeom prst="ellipse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987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latin typeface="Times New Roman" pitchFamily="18" charset="0"/>
              </a:rPr>
              <a:t>На Земле еще много всего, что достойно порой удивления и твоего и моего.</a:t>
            </a:r>
          </a:p>
        </p:txBody>
      </p:sp>
      <p:pic>
        <p:nvPicPr>
          <p:cNvPr id="18435" name="Picture 18" descr="7-бжесткость резины 03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1650" y="1509713"/>
            <a:ext cx="3557588" cy="4524375"/>
          </a:xfrm>
        </p:spPr>
      </p:pic>
      <p:pic>
        <p:nvPicPr>
          <p:cNvPr id="18436" name="Picture 13" descr="7-бжесткость резины 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1509713"/>
            <a:ext cx="3498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19"/>
          <p:cNvSpPr txBox="1">
            <a:spLocks noChangeArrowheads="1"/>
          </p:cNvSpPr>
          <p:nvPr/>
        </p:nvSpPr>
        <p:spPr bwMode="auto">
          <a:xfrm>
            <a:off x="261938" y="6037263"/>
            <a:ext cx="8882062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/>
              <a:t>Учимся проводит физический эксперимент и анализировать его результаты.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0"/>
            <a:ext cx="8229600" cy="1449388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Исследование зависимости силы трения скольжения от видов поверхностей соприкосновения и от веса тела. </a:t>
            </a:r>
          </a:p>
        </p:txBody>
      </p:sp>
      <p:sp>
        <p:nvSpPr>
          <p:cNvPr id="131081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4846638" y="1381125"/>
            <a:ext cx="4297362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Цель работы: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	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Выяснить, как зависит сила трения скольжения от вида поверхностей соприкосновения, построить графики данных зависимостей, вычислить коэффициенты трения скольжения и сравнить их.</a:t>
            </a:r>
          </a:p>
          <a:p>
            <a:pPr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   	 </a:t>
            </a:r>
            <a:r>
              <a:rPr lang="ru-RU" sz="2200" b="1" smtClean="0"/>
              <a:t>деревянная доска, металлическая и пластиковая пластины, динамометр, брусок, грузы.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1905000"/>
            <a:ext cx="403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            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19461" name="Picture 21" descr="7класс сообщающиеся сосуды 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1724025"/>
            <a:ext cx="4589462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22"/>
          <p:cNvSpPr txBox="1">
            <a:spLocks noChangeArrowheads="1"/>
          </p:cNvSpPr>
          <p:nvPr/>
        </p:nvSpPr>
        <p:spPr bwMode="auto">
          <a:xfrm>
            <a:off x="174625" y="5819775"/>
            <a:ext cx="47529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/>
              <a:t>Исследователи за работой.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1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1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81" grpId="0" build="p"/>
      <p:bldP spid="1310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686" y="254000"/>
            <a:ext cx="8498114" cy="1422400"/>
          </a:xfrm>
        </p:spPr>
        <p:txBody>
          <a:bodyPr/>
          <a:lstStyle/>
          <a:p>
            <a:pPr eaLnBrk="1" hangingPunct="1"/>
            <a:r>
              <a:rPr lang="ru-RU" sz="3400" b="1" i="1" dirty="0" smtClean="0"/>
              <a:t>Исследование зависимости силы трения скольжения от вида поверхностей соприкосновения  и нагрузки 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3675" y="2902857"/>
            <a:ext cx="8435975" cy="3730172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1.Собрать  установку для проведения эксперимента.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2.Провести три серии  опытов  с пластинами из разных материалов, произведя с каждой по два  измерения  при различных нагрузках на брусок.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3.Занести все результаты в таблицы.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4.Построить графики зависимостей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(P)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для каждой поверхности.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5.Вычислить коэффициенты трения и сравнить их.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495300" y="1808163"/>
            <a:ext cx="6777038" cy="58695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 i="1" u="sng" dirty="0"/>
              <a:t>Указания к </a:t>
            </a:r>
            <a:r>
              <a:rPr lang="ru-RU" sz="3200" b="1" i="1" u="sng" dirty="0" smtClean="0"/>
              <a:t>работе:</a:t>
            </a:r>
            <a:endParaRPr lang="ru-RU" sz="3200" b="1" i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5" name="Rectangle 7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smtClean="0">
                <a:latin typeface="Times New Roman" pitchFamily="18" charset="0"/>
              </a:rPr>
              <a:t>Изучаем вездесущее, мешающее, необходимое</a:t>
            </a:r>
          </a:p>
        </p:txBody>
      </p:sp>
      <p:sp>
        <p:nvSpPr>
          <p:cNvPr id="21507" name="Text Box 17"/>
          <p:cNvSpPr txBox="1">
            <a:spLocks noChangeArrowheads="1"/>
          </p:cNvSpPr>
          <p:nvPr/>
        </p:nvSpPr>
        <p:spPr bwMode="auto">
          <a:xfrm>
            <a:off x="0" y="5710238"/>
            <a:ext cx="9144000" cy="9556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800" b="1"/>
              <a:t>«Знания –дети удивления и любопытства» </a:t>
            </a:r>
          </a:p>
          <a:p>
            <a:pPr algn="ctr"/>
            <a:r>
              <a:rPr lang="ru-RU" sz="2800" b="1"/>
              <a:t>							Луи де Бройль</a:t>
            </a:r>
            <a:r>
              <a:rPr lang="ru-RU" sz="2800"/>
              <a:t>.</a:t>
            </a:r>
          </a:p>
        </p:txBody>
      </p:sp>
      <p:pic>
        <p:nvPicPr>
          <p:cNvPr id="21508" name="Picture 18" descr="давление 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2020888"/>
            <a:ext cx="4414837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1" descr="давление 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88" y="2033588"/>
            <a:ext cx="448151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74625"/>
            <a:ext cx="8763000" cy="6524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latin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</a:rPr>
              <a:t>А знаете ли Вы?</a:t>
            </a:r>
          </a:p>
        </p:txBody>
      </p:sp>
      <p:sp>
        <p:nvSpPr>
          <p:cNvPr id="5129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292225"/>
            <a:ext cx="8723313" cy="5326063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ru-RU" sz="2000" i="1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         При исследовании зависимости силы трения от силы нормального давления (от веса тела), </a:t>
            </a:r>
          </a:p>
          <a:p>
            <a:pPr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     от рода соприкасающихся поверхностей  мы используем формулу </a:t>
            </a:r>
          </a:p>
          <a:p>
            <a:pPr algn="ctr" eaLnBrk="1" hangingPunct="1">
              <a:buFontTx/>
              <a:buNone/>
            </a:pPr>
            <a:r>
              <a:rPr lang="ru-RU" sz="2400" smtClean="0"/>
              <a:t>                         </a:t>
            </a:r>
            <a:endParaRPr lang="ru-RU" sz="4000" b="1" smtClean="0"/>
          </a:p>
          <a:p>
            <a:pPr eaLnBrk="1" hangingPunct="1">
              <a:buFontTx/>
              <a:buNone/>
            </a:pPr>
            <a:r>
              <a:rPr lang="ru-RU" sz="2400" b="1" i="1" smtClean="0">
                <a:latin typeface="Times New Roman" pitchFamily="18" charset="0"/>
              </a:rPr>
              <a:t>                                                       Данную зависимость получили 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latin typeface="Times New Roman" pitchFamily="18" charset="0"/>
              </a:rPr>
              <a:t>                                                                      в разное время 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latin typeface="Times New Roman" pitchFamily="18" charset="0"/>
              </a:rPr>
              <a:t>                                               Гильом Амонтон -фр.физик в 1699г. 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latin typeface="Times New Roman" pitchFamily="18" charset="0"/>
              </a:rPr>
              <a:t>                                                 и Шарль Кулон -фр.физик в 1781г.   </a:t>
            </a:r>
            <a:r>
              <a:rPr lang="ru-RU" sz="2400" b="1" smtClean="0"/>
              <a:t> </a:t>
            </a:r>
          </a:p>
        </p:txBody>
      </p:sp>
      <p:sp>
        <p:nvSpPr>
          <p:cNvPr id="5130" name="Line 5"/>
          <p:cNvSpPr>
            <a:spLocks noChangeShapeType="1"/>
          </p:cNvSpPr>
          <p:nvPr/>
        </p:nvSpPr>
        <p:spPr bwMode="auto">
          <a:xfrm flipV="1">
            <a:off x="1114425" y="4802188"/>
            <a:ext cx="25654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1716088" y="3875088"/>
            <a:ext cx="1455737" cy="8969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 flipV="1">
            <a:off x="2438400" y="3265488"/>
            <a:ext cx="28575" cy="10747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1135" name="Line 15"/>
          <p:cNvSpPr>
            <a:spLocks noChangeShapeType="1"/>
          </p:cNvSpPr>
          <p:nvPr/>
        </p:nvSpPr>
        <p:spPr bwMode="auto">
          <a:xfrm flipH="1">
            <a:off x="1349375" y="4702175"/>
            <a:ext cx="1117600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134" name="Line 17"/>
          <p:cNvSpPr>
            <a:spLocks noChangeShapeType="1"/>
          </p:cNvSpPr>
          <p:nvPr/>
        </p:nvSpPr>
        <p:spPr bwMode="auto">
          <a:xfrm>
            <a:off x="2955925" y="6126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5" name="Line 18"/>
          <p:cNvSpPr>
            <a:spLocks noChangeShapeType="1"/>
          </p:cNvSpPr>
          <p:nvPr/>
        </p:nvSpPr>
        <p:spPr bwMode="auto">
          <a:xfrm flipH="1">
            <a:off x="2409825" y="4935538"/>
            <a:ext cx="0" cy="10445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122" name="Object 34"/>
          <p:cNvGraphicFramePr>
            <a:graphicFrameLocks noChangeAspect="1"/>
          </p:cNvGraphicFramePr>
          <p:nvPr/>
        </p:nvGraphicFramePr>
        <p:xfrm>
          <a:off x="4114800" y="2717800"/>
          <a:ext cx="914400" cy="198438"/>
        </p:xfrm>
        <a:graphic>
          <a:graphicData uri="http://schemas.openxmlformats.org/presentationml/2006/ole">
            <p:oleObj spid="_x0000_s5122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123" name="Object 37"/>
          <p:cNvGraphicFramePr>
            <a:graphicFrameLocks noChangeAspect="1"/>
          </p:cNvGraphicFramePr>
          <p:nvPr/>
        </p:nvGraphicFramePr>
        <p:xfrm>
          <a:off x="4114800" y="2717800"/>
          <a:ext cx="914400" cy="198438"/>
        </p:xfrm>
        <a:graphic>
          <a:graphicData uri="http://schemas.openxmlformats.org/presentationml/2006/ole">
            <p:oleObj spid="_x0000_s5123" name="Equation" r:id="rId4" imgW="914400" imgH="198720" progId="Equation.DSMT4">
              <p:embed/>
            </p:oleObj>
          </a:graphicData>
        </a:graphic>
      </p:graphicFrame>
      <p:graphicFrame>
        <p:nvGraphicFramePr>
          <p:cNvPr id="5124" name="Object 38"/>
          <p:cNvGraphicFramePr>
            <a:graphicFrameLocks noChangeAspect="1"/>
          </p:cNvGraphicFramePr>
          <p:nvPr/>
        </p:nvGraphicFramePr>
        <p:xfrm>
          <a:off x="2574925" y="2879725"/>
          <a:ext cx="598488" cy="738188"/>
        </p:xfrm>
        <a:graphic>
          <a:graphicData uri="http://schemas.openxmlformats.org/presentationml/2006/ole">
            <p:oleObj spid="_x0000_s5124" name="Equation" r:id="rId5" imgW="203040" imgH="241200" progId="Equation.DSMT4">
              <p:embed/>
            </p:oleObj>
          </a:graphicData>
        </a:graphic>
      </p:graphicFrame>
      <p:graphicFrame>
        <p:nvGraphicFramePr>
          <p:cNvPr id="5125" name="Object 39"/>
          <p:cNvGraphicFramePr>
            <a:graphicFrameLocks noChangeAspect="1"/>
          </p:cNvGraphicFramePr>
          <p:nvPr/>
        </p:nvGraphicFramePr>
        <p:xfrm>
          <a:off x="768350" y="3730625"/>
          <a:ext cx="784225" cy="652463"/>
        </p:xfrm>
        <a:graphic>
          <a:graphicData uri="http://schemas.openxmlformats.org/presentationml/2006/ole">
            <p:oleObj spid="_x0000_s5125" name="Equation" r:id="rId6" imgW="368280" imgH="279360" progId="Equation.DSMT4">
              <p:embed/>
            </p:oleObj>
          </a:graphicData>
        </a:graphic>
      </p:graphicFrame>
      <p:graphicFrame>
        <p:nvGraphicFramePr>
          <p:cNvPr id="5126" name="Object 40"/>
          <p:cNvGraphicFramePr>
            <a:graphicFrameLocks noChangeAspect="1"/>
          </p:cNvGraphicFramePr>
          <p:nvPr/>
        </p:nvGraphicFramePr>
        <p:xfrm>
          <a:off x="434975" y="5138738"/>
          <a:ext cx="1785938" cy="754062"/>
        </p:xfrm>
        <a:graphic>
          <a:graphicData uri="http://schemas.openxmlformats.org/presentationml/2006/ole">
            <p:oleObj spid="_x0000_s5126" name="Equation" r:id="rId7" imgW="749160" imgH="253800" progId="Equation.DSMT4">
              <p:embed/>
            </p:oleObj>
          </a:graphicData>
        </a:graphic>
      </p:graphicFrame>
      <p:graphicFrame>
        <p:nvGraphicFramePr>
          <p:cNvPr id="5127" name="Object 41"/>
          <p:cNvGraphicFramePr>
            <a:graphicFrameLocks noChangeAspect="1"/>
          </p:cNvGraphicFramePr>
          <p:nvPr/>
        </p:nvGraphicFramePr>
        <p:xfrm>
          <a:off x="4065588" y="2946400"/>
          <a:ext cx="4305300" cy="850900"/>
        </p:xfrm>
        <a:graphic>
          <a:graphicData uri="http://schemas.openxmlformats.org/presentationml/2006/ole">
            <p:oleObj spid="_x0000_s5127" name="Equation" r:id="rId8" imgW="1218960" imgH="241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188913"/>
            <a:ext cx="8926512" cy="12192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latin typeface="Times New Roman" pitchFamily="18" charset="0"/>
              </a:rPr>
              <a:t>Создатель гигрометров, барометров,</a:t>
            </a:r>
            <a:br>
              <a:rPr lang="ru-RU" sz="3600" b="1" i="1" smtClean="0">
                <a:latin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</a:rPr>
              <a:t>термометров, пирометров,…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8950" y="1987550"/>
            <a:ext cx="3190875" cy="3810000"/>
          </a:xfrm>
        </p:spPr>
      </p:pic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04800" y="1727200"/>
            <a:ext cx="4919663" cy="4891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Гильом Амонтон</a:t>
            </a:r>
          </a:p>
          <a:p>
            <a:pPr eaLnBrk="1" hangingPunct="1">
              <a:buFontTx/>
              <a:buNone/>
            </a:pPr>
            <a:r>
              <a:rPr lang="ru-RU" sz="2200" smtClean="0">
                <a:latin typeface="Times New Roman" pitchFamily="18" charset="0"/>
              </a:rPr>
              <a:t>    </a:t>
            </a:r>
            <a:r>
              <a:rPr lang="ru-RU" sz="2400" smtClean="0">
                <a:latin typeface="Times New Roman" pitchFamily="18" charset="0"/>
              </a:rPr>
              <a:t>(1663-1705</a:t>
            </a:r>
            <a:r>
              <a:rPr lang="ru-RU" sz="2400" smtClean="0"/>
              <a:t>)-французский физик, сконструировал гигрометр, воздушный термометр,  барометр с </a:t>
            </a:r>
            <a:r>
              <a:rPr lang="en-US" sz="2400" smtClean="0"/>
              <a:t>U</a:t>
            </a:r>
            <a:r>
              <a:rPr lang="ru-RU" sz="2400" smtClean="0"/>
              <a:t>-образной трубкой, используемый на кораблях. Изучал трение, открыл(1699) законы внешнего трения твёрдых тел.Известен миру работами в области небесной механики, молекулярной физики, термометрии.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i="1" smtClean="0"/>
              <a:t>Исследование зависимости удлинения пружины от внешней силы.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8763"/>
            <a:ext cx="4843463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/>
              <a:t>	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Цель работы: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  	 Исследовать зависимости удлинения пружин разной жесткости от внешней нагрузки , построить графики этих зависимостей, вычислив коэффициенты жесткости.</a:t>
            </a:r>
            <a:endParaRPr lang="en-US" sz="27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7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7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b="1" u="sng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пружины разной жесткости, штатив, динамометр, набор грузов, линейка.</a:t>
            </a:r>
          </a:p>
          <a:p>
            <a:pPr eaLnBrk="1" hangingPunct="1">
              <a:lnSpc>
                <a:spcPct val="80000"/>
              </a:lnSpc>
            </a:pPr>
            <a:endParaRPr lang="ru-RU" sz="2700" smtClean="0"/>
          </a:p>
        </p:txBody>
      </p:sp>
      <p:pic>
        <p:nvPicPr>
          <p:cNvPr id="10244" name="Picture 11" descr="давление 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1425575"/>
            <a:ext cx="3779838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</a:rPr>
              <a:t>Исследователь электромагнитных и механических явлений.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3" y="1919288"/>
            <a:ext cx="3309937" cy="4699000"/>
          </a:xfrm>
        </p:spPr>
      </p:pic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84663" y="1741488"/>
            <a:ext cx="4540250" cy="4905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   Шарль Огюстен де Кулон</a:t>
            </a:r>
            <a:r>
              <a:rPr lang="ru-RU" sz="2400" smtClean="0"/>
              <a:t> (1736-1806)- французский военный инженер и ученый-физик. Известен работами по электростатике, архитектуре, статике сооружений, теории ветряных мельниц описал опыты по трению скольжения и качения, сформулировал законы сухого трения.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201613" y="203200"/>
            <a:ext cx="8709025" cy="125571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Удивляйся тому, чему люди порой удивляться уже перестали</a:t>
            </a:r>
          </a:p>
        </p:txBody>
      </p:sp>
      <p:pic>
        <p:nvPicPr>
          <p:cNvPr id="24579" name="Picture 9" descr="7класс сообщающиеся сосуды 2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720850"/>
            <a:ext cx="4329113" cy="3232150"/>
          </a:xfrm>
        </p:spPr>
      </p:pic>
      <p:pic>
        <p:nvPicPr>
          <p:cNvPr id="24580" name="Picture 15" descr="7класс сообщающиеся сосуды 2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5263" y="1668463"/>
            <a:ext cx="4114800" cy="3251200"/>
          </a:xfrm>
        </p:spPr>
      </p:pic>
      <p:sp>
        <p:nvSpPr>
          <p:cNvPr id="24581" name="Text Box 14"/>
          <p:cNvSpPr txBox="1">
            <a:spLocks noChangeArrowheads="1"/>
          </p:cNvSpPr>
          <p:nvPr/>
        </p:nvSpPr>
        <p:spPr bwMode="auto">
          <a:xfrm>
            <a:off x="250825" y="5375275"/>
            <a:ext cx="8642350" cy="9556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800" b="1" i="1"/>
              <a:t>Удивление и любопытство – основа научного открытия.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93663" y="0"/>
            <a:ext cx="8904287" cy="1414463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latin typeface="Times New Roman" pitchFamily="18" charset="0"/>
              </a:rPr>
              <a:t>Исследования на факультативных занятиях по физике в 7 классе.</a:t>
            </a:r>
          </a:p>
        </p:txBody>
      </p:sp>
      <p:pic>
        <p:nvPicPr>
          <p:cNvPr id="25603" name="Picture 10" descr="7класс сообщающиеся сосуды 2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913" y="1603375"/>
            <a:ext cx="4306887" cy="3360738"/>
          </a:xfrm>
        </p:spPr>
      </p:pic>
      <p:pic>
        <p:nvPicPr>
          <p:cNvPr id="25604" name="Picture 16" descr="7класс сообщающиеся сосуды 2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35500" y="1595438"/>
            <a:ext cx="4508500" cy="3384550"/>
          </a:xfrm>
        </p:spPr>
      </p:pic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198438" y="5057775"/>
            <a:ext cx="8945562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/>
              <a:t>Учащиеся исследуют зависимость силы трения от силы нормального давления( веса тела) и от рода поверхности (дерево по пластику)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1744663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</a:rPr>
              <a:t>Все известно вокруг, тем не менее…</a:t>
            </a:r>
          </a:p>
        </p:txBody>
      </p:sp>
      <p:pic>
        <p:nvPicPr>
          <p:cNvPr id="26627" name="Picture 7" descr="7класс сообщающиеся сосуды 24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52675"/>
            <a:ext cx="4038600" cy="3021013"/>
          </a:xfrm>
        </p:spPr>
      </p:pic>
      <p:pic>
        <p:nvPicPr>
          <p:cNvPr id="26628" name="Picture 10" descr="7класс сообщающиеся сосуды 2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52675"/>
            <a:ext cx="4038600" cy="3021013"/>
          </a:xfrm>
        </p:spPr>
      </p:pic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457200" y="6018213"/>
            <a:ext cx="8229600" cy="3968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000" b="1"/>
              <a:t>ЗНАКОМЫЕ УЖЕ ЛИЦА И ИСПОЛНИТЕЛИ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015" name="Group 631"/>
          <p:cNvGraphicFramePr>
            <a:graphicFrameLocks noGrp="1"/>
          </p:cNvGraphicFramePr>
          <p:nvPr>
            <p:ph sz="quarter" idx="1"/>
          </p:nvPr>
        </p:nvGraphicFramePr>
        <p:xfrm>
          <a:off x="5153025" y="3629025"/>
          <a:ext cx="2946401" cy="1018494"/>
        </p:xfrm>
        <a:graphic>
          <a:graphicData uri="http://schemas.openxmlformats.org/drawingml/2006/table">
            <a:tbl>
              <a:tblPr/>
              <a:tblGrid>
                <a:gridCol w="914400"/>
                <a:gridCol w="537029"/>
                <a:gridCol w="725714"/>
                <a:gridCol w="769258"/>
              </a:tblGrid>
              <a:tr h="478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Р, 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5008" name="Group 624"/>
          <p:cNvGraphicFramePr>
            <a:graphicFrameLocks noGrp="1"/>
          </p:cNvGraphicFramePr>
          <p:nvPr>
            <p:ph sz="quarter" idx="2"/>
          </p:nvPr>
        </p:nvGraphicFramePr>
        <p:xfrm>
          <a:off x="5153025" y="1858963"/>
          <a:ext cx="2931886" cy="1000806"/>
        </p:xfrm>
        <a:graphic>
          <a:graphicData uri="http://schemas.openxmlformats.org/drawingml/2006/table">
            <a:tbl>
              <a:tblPr/>
              <a:tblGrid>
                <a:gridCol w="805489"/>
                <a:gridCol w="554598"/>
                <a:gridCol w="699851"/>
                <a:gridCol w="871948"/>
              </a:tblGrid>
              <a:tr h="478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Р, 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5016" name="Group 632"/>
          <p:cNvGraphicFramePr>
            <a:graphicFrameLocks noGrp="1"/>
          </p:cNvGraphicFramePr>
          <p:nvPr>
            <p:ph sz="quarter" idx="3"/>
          </p:nvPr>
        </p:nvGraphicFramePr>
        <p:xfrm>
          <a:off x="5195888" y="5443538"/>
          <a:ext cx="2917370" cy="1087067"/>
        </p:xfrm>
        <a:graphic>
          <a:graphicData uri="http://schemas.openxmlformats.org/drawingml/2006/table">
            <a:tbl>
              <a:tblPr/>
              <a:tblGrid>
                <a:gridCol w="817258"/>
                <a:gridCol w="448355"/>
                <a:gridCol w="729104"/>
                <a:gridCol w="922653"/>
              </a:tblGrid>
              <a:tr h="410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Р, 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Object 9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559050" y="6237288"/>
          <a:ext cx="782638" cy="34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198" name="AutoShape 63"/>
          <p:cNvCxnSpPr>
            <a:cxnSpLocks noChangeShapeType="1"/>
          </p:cNvCxnSpPr>
          <p:nvPr/>
        </p:nvCxnSpPr>
        <p:spPr bwMode="auto">
          <a:xfrm flipH="1">
            <a:off x="249238" y="1146175"/>
            <a:ext cx="1587" cy="45005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6199" name="AutoShape 64"/>
          <p:cNvCxnSpPr>
            <a:cxnSpLocks noChangeShapeType="1"/>
          </p:cNvCxnSpPr>
          <p:nvPr/>
        </p:nvCxnSpPr>
        <p:spPr bwMode="auto">
          <a:xfrm flipH="1">
            <a:off x="244475" y="5583238"/>
            <a:ext cx="4321175" cy="158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6200" name="Line 65"/>
          <p:cNvSpPr>
            <a:spLocks noChangeShapeType="1"/>
          </p:cNvSpPr>
          <p:nvPr/>
        </p:nvSpPr>
        <p:spPr bwMode="auto">
          <a:xfrm>
            <a:off x="395288" y="2708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01" name="Line 66"/>
          <p:cNvSpPr>
            <a:spLocks noChangeShapeType="1"/>
          </p:cNvSpPr>
          <p:nvPr/>
        </p:nvSpPr>
        <p:spPr bwMode="auto">
          <a:xfrm>
            <a:off x="323850" y="242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02" name="Rectangle 67"/>
          <p:cNvSpPr>
            <a:spLocks noChangeArrowheads="1"/>
          </p:cNvSpPr>
          <p:nvPr/>
        </p:nvSpPr>
        <p:spPr bwMode="auto">
          <a:xfrm>
            <a:off x="431800" y="1266825"/>
            <a:ext cx="1106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>
                <a:latin typeface="Arial" charset="0"/>
              </a:rPr>
              <a:t>F</a:t>
            </a:r>
            <a:r>
              <a:rPr lang="ru-RU" sz="2000" b="1">
                <a:latin typeface="Arial" charset="0"/>
              </a:rPr>
              <a:t>тр, Н</a:t>
            </a:r>
          </a:p>
        </p:txBody>
      </p:sp>
      <p:sp>
        <p:nvSpPr>
          <p:cNvPr id="6203" name="Rectangle 68"/>
          <p:cNvSpPr>
            <a:spLocks noChangeArrowheads="1"/>
          </p:cNvSpPr>
          <p:nvPr/>
        </p:nvSpPr>
        <p:spPr bwMode="auto">
          <a:xfrm rot="10800000" flipV="1">
            <a:off x="4067175" y="4808538"/>
            <a:ext cx="66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Arial" charset="0"/>
              </a:rPr>
              <a:t>Р</a:t>
            </a:r>
            <a:r>
              <a:rPr lang="en-US" sz="2000" b="1">
                <a:latin typeface="Arial" charset="0"/>
              </a:rPr>
              <a:t>,</a:t>
            </a:r>
            <a:r>
              <a:rPr lang="ru-RU" sz="2000" b="1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H</a:t>
            </a:r>
            <a:endParaRPr lang="ru-RU" sz="2000" b="1">
              <a:latin typeface="Arial" charset="0"/>
            </a:endParaRPr>
          </a:p>
        </p:txBody>
      </p:sp>
      <p:sp>
        <p:nvSpPr>
          <p:cNvPr id="6204" name="Rectangle 72"/>
          <p:cNvSpPr>
            <a:spLocks noChangeArrowheads="1"/>
          </p:cNvSpPr>
          <p:nvPr/>
        </p:nvSpPr>
        <p:spPr bwMode="auto">
          <a:xfrm>
            <a:off x="4208463" y="5665788"/>
            <a:ext cx="630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Arial" charset="0"/>
              </a:rPr>
              <a:t>3,0</a:t>
            </a:r>
          </a:p>
        </p:txBody>
      </p:sp>
      <p:sp>
        <p:nvSpPr>
          <p:cNvPr id="6205" name="Rectangle 83"/>
          <p:cNvSpPr>
            <a:spLocks noChangeArrowheads="1"/>
          </p:cNvSpPr>
          <p:nvPr/>
        </p:nvSpPr>
        <p:spPr bwMode="auto">
          <a:xfrm>
            <a:off x="3910013" y="1509713"/>
            <a:ext cx="50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6206" name="Rectangle 89"/>
          <p:cNvSpPr>
            <a:spLocks noChangeArrowheads="1"/>
          </p:cNvSpPr>
          <p:nvPr/>
        </p:nvSpPr>
        <p:spPr bwMode="auto">
          <a:xfrm>
            <a:off x="4165600" y="2214563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/>
              <a:t>II</a:t>
            </a:r>
            <a:endParaRPr lang="ru-RU" sz="2400" b="1"/>
          </a:p>
        </p:txBody>
      </p:sp>
      <p:sp>
        <p:nvSpPr>
          <p:cNvPr id="6207" name="Line 90"/>
          <p:cNvSpPr>
            <a:spLocks noChangeShapeType="1"/>
          </p:cNvSpPr>
          <p:nvPr/>
        </p:nvSpPr>
        <p:spPr bwMode="auto">
          <a:xfrm>
            <a:off x="-46831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08" name="Rectangle 91"/>
          <p:cNvSpPr>
            <a:spLocks noChangeArrowheads="1"/>
          </p:cNvSpPr>
          <p:nvPr/>
        </p:nvSpPr>
        <p:spPr bwMode="auto">
          <a:xfrm>
            <a:off x="1150938" y="48085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6209" name="Rectangle 92"/>
          <p:cNvSpPr>
            <a:spLocks noChangeArrowheads="1"/>
          </p:cNvSpPr>
          <p:nvPr/>
        </p:nvSpPr>
        <p:spPr bwMode="auto">
          <a:xfrm>
            <a:off x="666750" y="532288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cxnSp>
        <p:nvCxnSpPr>
          <p:cNvPr id="6210" name="AutoShape 93"/>
          <p:cNvCxnSpPr>
            <a:cxnSpLocks noChangeShapeType="1"/>
          </p:cNvCxnSpPr>
          <p:nvPr/>
        </p:nvCxnSpPr>
        <p:spPr bwMode="auto">
          <a:xfrm>
            <a:off x="431800" y="55895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11" name="AutoShape 95"/>
          <p:cNvCxnSpPr>
            <a:cxnSpLocks noChangeShapeType="1"/>
          </p:cNvCxnSpPr>
          <p:nvPr/>
        </p:nvCxnSpPr>
        <p:spPr bwMode="auto">
          <a:xfrm>
            <a:off x="1063625" y="5408613"/>
            <a:ext cx="158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12" name="AutoShape 96"/>
          <p:cNvCxnSpPr>
            <a:cxnSpLocks noChangeShapeType="1"/>
          </p:cNvCxnSpPr>
          <p:nvPr/>
        </p:nvCxnSpPr>
        <p:spPr bwMode="auto">
          <a:xfrm flipV="1">
            <a:off x="1692275" y="5408613"/>
            <a:ext cx="1588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13" name="AutoShape 97"/>
          <p:cNvCxnSpPr>
            <a:cxnSpLocks noChangeShapeType="1"/>
          </p:cNvCxnSpPr>
          <p:nvPr/>
        </p:nvCxnSpPr>
        <p:spPr bwMode="auto">
          <a:xfrm flipV="1">
            <a:off x="971550" y="5408613"/>
            <a:ext cx="0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14" name="AutoShape 98"/>
          <p:cNvCxnSpPr>
            <a:cxnSpLocks noChangeShapeType="1"/>
          </p:cNvCxnSpPr>
          <p:nvPr/>
        </p:nvCxnSpPr>
        <p:spPr bwMode="auto">
          <a:xfrm flipV="1">
            <a:off x="2395538" y="5364163"/>
            <a:ext cx="1587" cy="230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15" name="AutoShape 99"/>
          <p:cNvCxnSpPr>
            <a:cxnSpLocks noChangeShapeType="1"/>
          </p:cNvCxnSpPr>
          <p:nvPr/>
        </p:nvCxnSpPr>
        <p:spPr bwMode="auto">
          <a:xfrm flipV="1">
            <a:off x="3132138" y="5408613"/>
            <a:ext cx="1587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16" name="AutoShape 100"/>
          <p:cNvCxnSpPr>
            <a:cxnSpLocks noChangeShapeType="1"/>
          </p:cNvCxnSpPr>
          <p:nvPr/>
        </p:nvCxnSpPr>
        <p:spPr bwMode="auto">
          <a:xfrm flipV="1">
            <a:off x="3851275" y="5408613"/>
            <a:ext cx="1588" cy="18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217" name="Rectangle 101"/>
          <p:cNvSpPr>
            <a:spLocks noChangeArrowheads="1"/>
          </p:cNvSpPr>
          <p:nvPr/>
        </p:nvSpPr>
        <p:spPr bwMode="auto">
          <a:xfrm>
            <a:off x="611188" y="48688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6218" name="Line 102"/>
          <p:cNvSpPr>
            <a:spLocks noChangeShapeType="1"/>
          </p:cNvSpPr>
          <p:nvPr/>
        </p:nvSpPr>
        <p:spPr bwMode="auto">
          <a:xfrm flipV="1">
            <a:off x="250825" y="48688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6219" name="AutoShape 103"/>
          <p:cNvCxnSpPr>
            <a:cxnSpLocks noChangeShapeType="1"/>
          </p:cNvCxnSpPr>
          <p:nvPr/>
        </p:nvCxnSpPr>
        <p:spPr bwMode="auto">
          <a:xfrm>
            <a:off x="973138" y="52292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20" name="AutoShape 104"/>
          <p:cNvCxnSpPr>
            <a:cxnSpLocks noChangeShapeType="1"/>
          </p:cNvCxnSpPr>
          <p:nvPr/>
        </p:nvCxnSpPr>
        <p:spPr bwMode="auto">
          <a:xfrm>
            <a:off x="431800" y="5229225"/>
            <a:ext cx="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21" name="AutoShape 105"/>
          <p:cNvCxnSpPr>
            <a:cxnSpLocks noChangeShapeType="1"/>
          </p:cNvCxnSpPr>
          <p:nvPr/>
        </p:nvCxnSpPr>
        <p:spPr bwMode="auto">
          <a:xfrm>
            <a:off x="250825" y="5229225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222" name="Rectangle 106"/>
          <p:cNvSpPr>
            <a:spLocks noChangeArrowheads="1"/>
          </p:cNvSpPr>
          <p:nvPr/>
        </p:nvSpPr>
        <p:spPr bwMode="auto">
          <a:xfrm>
            <a:off x="792163" y="37893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6223" name="Line 107"/>
          <p:cNvSpPr>
            <a:spLocks noChangeShapeType="1"/>
          </p:cNvSpPr>
          <p:nvPr/>
        </p:nvSpPr>
        <p:spPr bwMode="auto">
          <a:xfrm flipV="1">
            <a:off x="250825" y="45085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6224" name="AutoShape 108"/>
          <p:cNvCxnSpPr>
            <a:cxnSpLocks noChangeShapeType="1"/>
          </p:cNvCxnSpPr>
          <p:nvPr/>
        </p:nvCxnSpPr>
        <p:spPr bwMode="auto">
          <a:xfrm>
            <a:off x="1154113" y="41497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25" name="AutoShape 109"/>
          <p:cNvCxnSpPr>
            <a:cxnSpLocks noChangeShapeType="1"/>
          </p:cNvCxnSpPr>
          <p:nvPr/>
        </p:nvCxnSpPr>
        <p:spPr bwMode="auto">
          <a:xfrm>
            <a:off x="612775" y="4149725"/>
            <a:ext cx="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26" name="AutoShape 110"/>
          <p:cNvCxnSpPr>
            <a:cxnSpLocks noChangeShapeType="1"/>
          </p:cNvCxnSpPr>
          <p:nvPr/>
        </p:nvCxnSpPr>
        <p:spPr bwMode="auto">
          <a:xfrm>
            <a:off x="250825" y="4148138"/>
            <a:ext cx="1809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27" name="AutoShape 111"/>
          <p:cNvCxnSpPr>
            <a:cxnSpLocks noChangeShapeType="1"/>
          </p:cNvCxnSpPr>
          <p:nvPr/>
        </p:nvCxnSpPr>
        <p:spPr bwMode="auto">
          <a:xfrm flipH="1">
            <a:off x="250825" y="3789363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28" name="AutoShape 112"/>
          <p:cNvCxnSpPr>
            <a:cxnSpLocks noChangeShapeType="1"/>
          </p:cNvCxnSpPr>
          <p:nvPr/>
        </p:nvCxnSpPr>
        <p:spPr bwMode="auto">
          <a:xfrm flipH="1">
            <a:off x="250825" y="3429000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29" name="AutoShape 113"/>
          <p:cNvCxnSpPr>
            <a:cxnSpLocks noChangeShapeType="1"/>
          </p:cNvCxnSpPr>
          <p:nvPr/>
        </p:nvCxnSpPr>
        <p:spPr bwMode="auto">
          <a:xfrm flipH="1">
            <a:off x="250825" y="3068638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30" name="AutoShape 114"/>
          <p:cNvCxnSpPr>
            <a:cxnSpLocks noChangeShapeType="1"/>
          </p:cNvCxnSpPr>
          <p:nvPr/>
        </p:nvCxnSpPr>
        <p:spPr bwMode="auto">
          <a:xfrm flipH="1">
            <a:off x="252413" y="1989138"/>
            <a:ext cx="3490912" cy="3594100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6231" name="AutoShape 115"/>
          <p:cNvCxnSpPr>
            <a:cxnSpLocks noChangeShapeType="1"/>
          </p:cNvCxnSpPr>
          <p:nvPr/>
        </p:nvCxnSpPr>
        <p:spPr bwMode="auto">
          <a:xfrm flipH="1">
            <a:off x="250825" y="3068638"/>
            <a:ext cx="1809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32" name="AutoShape 116"/>
          <p:cNvCxnSpPr>
            <a:cxnSpLocks noChangeShapeType="1"/>
          </p:cNvCxnSpPr>
          <p:nvPr/>
        </p:nvCxnSpPr>
        <p:spPr bwMode="auto">
          <a:xfrm flipH="1">
            <a:off x="250825" y="3176588"/>
            <a:ext cx="4159250" cy="2413000"/>
          </a:xfrm>
          <a:prstGeom prst="straightConnector1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</p:cxnSp>
      <p:cxnSp>
        <p:nvCxnSpPr>
          <p:cNvPr id="6233" name="AutoShape 117"/>
          <p:cNvCxnSpPr>
            <a:cxnSpLocks noChangeShapeType="1"/>
          </p:cNvCxnSpPr>
          <p:nvPr/>
        </p:nvCxnSpPr>
        <p:spPr bwMode="auto">
          <a:xfrm>
            <a:off x="250825" y="3068638"/>
            <a:ext cx="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34" name="AutoShape 118"/>
          <p:cNvCxnSpPr>
            <a:cxnSpLocks noChangeShapeType="1"/>
          </p:cNvCxnSpPr>
          <p:nvPr/>
        </p:nvCxnSpPr>
        <p:spPr bwMode="auto">
          <a:xfrm flipH="1">
            <a:off x="252413" y="2646363"/>
            <a:ext cx="3814762" cy="2936875"/>
          </a:xfrm>
          <a:prstGeom prst="straightConnector1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</p:cxnSp>
      <p:cxnSp>
        <p:nvCxnSpPr>
          <p:cNvPr id="6235" name="AutoShape 119"/>
          <p:cNvCxnSpPr>
            <a:cxnSpLocks noChangeShapeType="1"/>
          </p:cNvCxnSpPr>
          <p:nvPr/>
        </p:nvCxnSpPr>
        <p:spPr bwMode="auto">
          <a:xfrm>
            <a:off x="431800" y="1989138"/>
            <a:ext cx="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6236" name="AutoShape 120"/>
          <p:cNvCxnSpPr>
            <a:cxnSpLocks noChangeShapeType="1"/>
          </p:cNvCxnSpPr>
          <p:nvPr/>
        </p:nvCxnSpPr>
        <p:spPr bwMode="auto">
          <a:xfrm>
            <a:off x="431800" y="32496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37" name="AutoShape 121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38" name="AutoShape 122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39" name="AutoShape 123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40" name="AutoShape 124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41" name="AutoShape 125"/>
          <p:cNvCxnSpPr>
            <a:cxnSpLocks noChangeShapeType="1"/>
          </p:cNvCxnSpPr>
          <p:nvPr/>
        </p:nvCxnSpPr>
        <p:spPr bwMode="auto">
          <a:xfrm flipH="1">
            <a:off x="250825" y="2349500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242" name="Rectangle 128"/>
          <p:cNvSpPr>
            <a:spLocks noChangeArrowheads="1"/>
          </p:cNvSpPr>
          <p:nvPr/>
        </p:nvSpPr>
        <p:spPr bwMode="auto">
          <a:xfrm>
            <a:off x="0" y="5768975"/>
            <a:ext cx="250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</a:t>
            </a:r>
          </a:p>
        </p:txBody>
      </p:sp>
      <p:sp>
        <p:nvSpPr>
          <p:cNvPr id="6243" name="Rectangle 129"/>
          <p:cNvSpPr>
            <a:spLocks noChangeArrowheads="1"/>
          </p:cNvSpPr>
          <p:nvPr/>
        </p:nvSpPr>
        <p:spPr bwMode="auto">
          <a:xfrm>
            <a:off x="666750" y="5629275"/>
            <a:ext cx="595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0,5</a:t>
            </a:r>
          </a:p>
        </p:txBody>
      </p:sp>
      <p:sp>
        <p:nvSpPr>
          <p:cNvPr id="6244" name="Rectangle 130"/>
          <p:cNvSpPr>
            <a:spLocks noChangeArrowheads="1"/>
          </p:cNvSpPr>
          <p:nvPr/>
        </p:nvSpPr>
        <p:spPr bwMode="auto">
          <a:xfrm>
            <a:off x="0" y="5768975"/>
            <a:ext cx="250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</a:t>
            </a:r>
          </a:p>
        </p:txBody>
      </p:sp>
      <p:sp>
        <p:nvSpPr>
          <p:cNvPr id="6245" name="Text Box 131"/>
          <p:cNvSpPr txBox="1">
            <a:spLocks noChangeArrowheads="1"/>
          </p:cNvSpPr>
          <p:nvPr/>
        </p:nvSpPr>
        <p:spPr bwMode="auto">
          <a:xfrm>
            <a:off x="1331913" y="5637213"/>
            <a:ext cx="671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1,0</a:t>
            </a:r>
          </a:p>
        </p:txBody>
      </p:sp>
      <p:sp>
        <p:nvSpPr>
          <p:cNvPr id="6246" name="Text Box 132"/>
          <p:cNvSpPr txBox="1">
            <a:spLocks noChangeArrowheads="1"/>
          </p:cNvSpPr>
          <p:nvPr/>
        </p:nvSpPr>
        <p:spPr bwMode="auto">
          <a:xfrm>
            <a:off x="2160588" y="5638800"/>
            <a:ext cx="796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1,5</a:t>
            </a:r>
            <a:endParaRPr lang="ru-RU" sz="1600" b="1"/>
          </a:p>
        </p:txBody>
      </p:sp>
      <p:sp>
        <p:nvSpPr>
          <p:cNvPr id="6247" name="Text Box 133"/>
          <p:cNvSpPr txBox="1">
            <a:spLocks noChangeArrowheads="1"/>
          </p:cNvSpPr>
          <p:nvPr/>
        </p:nvSpPr>
        <p:spPr bwMode="auto">
          <a:xfrm>
            <a:off x="3529013" y="5630863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2,5</a:t>
            </a:r>
          </a:p>
        </p:txBody>
      </p:sp>
      <p:sp>
        <p:nvSpPr>
          <p:cNvPr id="6248" name="Text Box 134"/>
          <p:cNvSpPr txBox="1">
            <a:spLocks noChangeArrowheads="1"/>
          </p:cNvSpPr>
          <p:nvPr/>
        </p:nvSpPr>
        <p:spPr bwMode="auto">
          <a:xfrm>
            <a:off x="431800" y="3968750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0,2</a:t>
            </a:r>
          </a:p>
        </p:txBody>
      </p:sp>
      <p:sp>
        <p:nvSpPr>
          <p:cNvPr id="6249" name="Text Box 135"/>
          <p:cNvSpPr txBox="1">
            <a:spLocks noChangeArrowheads="1"/>
          </p:cNvSpPr>
          <p:nvPr/>
        </p:nvSpPr>
        <p:spPr bwMode="auto">
          <a:xfrm>
            <a:off x="406400" y="3249613"/>
            <a:ext cx="81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0,3</a:t>
            </a:r>
          </a:p>
        </p:txBody>
      </p:sp>
      <p:sp>
        <p:nvSpPr>
          <p:cNvPr id="6250" name="Rectangle 136"/>
          <p:cNvSpPr>
            <a:spLocks noChangeArrowheads="1"/>
          </p:cNvSpPr>
          <p:nvPr/>
        </p:nvSpPr>
        <p:spPr bwMode="auto">
          <a:xfrm>
            <a:off x="338138" y="4721225"/>
            <a:ext cx="63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0,1</a:t>
            </a:r>
          </a:p>
        </p:txBody>
      </p:sp>
      <p:sp>
        <p:nvSpPr>
          <p:cNvPr id="6251" name="Text Box 138"/>
          <p:cNvSpPr txBox="1">
            <a:spLocks noChangeArrowheads="1"/>
          </p:cNvSpPr>
          <p:nvPr/>
        </p:nvSpPr>
        <p:spPr bwMode="auto">
          <a:xfrm>
            <a:off x="431800" y="2417763"/>
            <a:ext cx="769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0,4</a:t>
            </a:r>
          </a:p>
        </p:txBody>
      </p:sp>
      <p:sp>
        <p:nvSpPr>
          <p:cNvPr id="6252" name="Text Box 139"/>
          <p:cNvSpPr txBox="1">
            <a:spLocks noChangeArrowheads="1"/>
          </p:cNvSpPr>
          <p:nvPr/>
        </p:nvSpPr>
        <p:spPr bwMode="auto">
          <a:xfrm>
            <a:off x="431800" y="17224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0,5</a:t>
            </a:r>
          </a:p>
        </p:txBody>
      </p:sp>
      <p:cxnSp>
        <p:nvCxnSpPr>
          <p:cNvPr id="6253" name="AutoShape 140"/>
          <p:cNvCxnSpPr>
            <a:cxnSpLocks noChangeShapeType="1"/>
            <a:endCxn id="6252" idx="1"/>
          </p:cNvCxnSpPr>
          <p:nvPr/>
        </p:nvCxnSpPr>
        <p:spPr bwMode="auto">
          <a:xfrm>
            <a:off x="250825" y="1890713"/>
            <a:ext cx="180975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254" name="Text Box 141"/>
          <p:cNvSpPr txBox="1">
            <a:spLocks noChangeArrowheads="1"/>
          </p:cNvSpPr>
          <p:nvPr/>
        </p:nvSpPr>
        <p:spPr bwMode="auto">
          <a:xfrm>
            <a:off x="2755900" y="1827213"/>
            <a:ext cx="3841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I</a:t>
            </a:r>
            <a:endParaRPr lang="ru-RU" sz="2400" b="1"/>
          </a:p>
        </p:txBody>
      </p:sp>
      <p:sp>
        <p:nvSpPr>
          <p:cNvPr id="6255" name="Text Box 143"/>
          <p:cNvSpPr txBox="1">
            <a:spLocks noChangeArrowheads="1"/>
          </p:cNvSpPr>
          <p:nvPr/>
        </p:nvSpPr>
        <p:spPr bwMode="auto">
          <a:xfrm>
            <a:off x="3905250" y="3482975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III</a:t>
            </a:r>
            <a:endParaRPr lang="ru-RU" sz="2400" b="1"/>
          </a:p>
        </p:txBody>
      </p:sp>
      <p:sp>
        <p:nvSpPr>
          <p:cNvPr id="6256" name="Text Box 144"/>
          <p:cNvSpPr txBox="1">
            <a:spLocks noChangeArrowheads="1"/>
          </p:cNvSpPr>
          <p:nvPr/>
        </p:nvSpPr>
        <p:spPr bwMode="auto">
          <a:xfrm>
            <a:off x="5297488" y="1481138"/>
            <a:ext cx="2641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I</a:t>
            </a:r>
            <a:r>
              <a:rPr lang="ru-RU" sz="1600" b="1"/>
              <a:t> - дерево по дереву</a:t>
            </a:r>
          </a:p>
        </p:txBody>
      </p:sp>
      <p:sp>
        <p:nvSpPr>
          <p:cNvPr id="6257" name="Text Box 145"/>
          <p:cNvSpPr txBox="1">
            <a:spLocks noChangeArrowheads="1"/>
          </p:cNvSpPr>
          <p:nvPr/>
        </p:nvSpPr>
        <p:spPr bwMode="auto">
          <a:xfrm>
            <a:off x="5443538" y="3175000"/>
            <a:ext cx="2393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II</a:t>
            </a:r>
            <a:r>
              <a:rPr lang="ru-RU" sz="1600" b="1"/>
              <a:t> – дерево по стали</a:t>
            </a:r>
          </a:p>
        </p:txBody>
      </p:sp>
      <p:sp>
        <p:nvSpPr>
          <p:cNvPr id="6258" name="Text Box 147"/>
          <p:cNvSpPr txBox="1">
            <a:spLocks noChangeArrowheads="1"/>
          </p:cNvSpPr>
          <p:nvPr/>
        </p:nvSpPr>
        <p:spPr bwMode="auto">
          <a:xfrm rot="10800000" flipV="1">
            <a:off x="155575" y="0"/>
            <a:ext cx="89884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i="1"/>
              <a:t>Графики зависимости силы трения от силы нормального давления (веса )-частный случай линейной функции в физике</a:t>
            </a:r>
          </a:p>
        </p:txBody>
      </p:sp>
      <p:sp>
        <p:nvSpPr>
          <p:cNvPr id="6259" name="Rectangle 213"/>
          <p:cNvSpPr>
            <a:spLocks noChangeArrowheads="1"/>
          </p:cNvSpPr>
          <p:nvPr/>
        </p:nvSpPr>
        <p:spPr bwMode="auto">
          <a:xfrm>
            <a:off x="5529263" y="5000625"/>
            <a:ext cx="2438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III</a:t>
            </a:r>
            <a:r>
              <a:rPr lang="ru-RU" sz="1600" b="1"/>
              <a:t> – дерево по пластику</a:t>
            </a:r>
          </a:p>
        </p:txBody>
      </p:sp>
      <p:sp>
        <p:nvSpPr>
          <p:cNvPr id="6260" name="Rectangle 535"/>
          <p:cNvSpPr>
            <a:spLocks noChangeArrowheads="1"/>
          </p:cNvSpPr>
          <p:nvPr/>
        </p:nvSpPr>
        <p:spPr bwMode="auto">
          <a:xfrm>
            <a:off x="2800350" y="5626100"/>
            <a:ext cx="666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2,0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" y="174625"/>
            <a:ext cx="8940800" cy="733425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latin typeface="Times New Roman" pitchFamily="18" charset="0"/>
              </a:rPr>
              <a:t>Результаты исследований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6975" y="984250"/>
            <a:ext cx="3948113" cy="49593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     Формула для расчета коэффициента трения скольжения    </a:t>
            </a:r>
            <a:r>
              <a:rPr lang="en-US" sz="2000" b="1" smtClean="0">
                <a:latin typeface="Times New Roman" pitchFamily="18" charset="0"/>
              </a:rPr>
              <a:t>ϻ</a:t>
            </a:r>
            <a:r>
              <a:rPr lang="ru-RU" sz="2000" b="1" baseline="-25000" smtClean="0">
                <a:latin typeface="Times New Roman" pitchFamily="18" charset="0"/>
              </a:rPr>
              <a:t>ск</a:t>
            </a:r>
            <a:r>
              <a:rPr lang="en-US" sz="2000" b="1" smtClean="0">
                <a:latin typeface="Times New Roman" pitchFamily="18" charset="0"/>
              </a:rPr>
              <a:t>=F</a:t>
            </a:r>
            <a:r>
              <a:rPr lang="ru-RU" sz="2000" b="1" smtClean="0">
                <a:latin typeface="Times New Roman" pitchFamily="18" charset="0"/>
              </a:rPr>
              <a:t>тр:Р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u="sng" smtClean="0">
                <a:solidFill>
                  <a:srgbClr val="FF3300"/>
                </a:solidFill>
                <a:latin typeface="Times New Roman" pitchFamily="18" charset="0"/>
              </a:rPr>
              <a:t>Опыт№1 (дерево по дереву)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00FFFF"/>
                </a:solidFill>
                <a:latin typeface="Times New Roman" pitchFamily="18" charset="0"/>
              </a:rPr>
              <a:t>                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</a:rPr>
              <a:t>ϻ</a:t>
            </a:r>
            <a:r>
              <a:rPr lang="ru-RU" sz="2000" b="1" baseline="-25000" smtClean="0">
                <a:solidFill>
                  <a:srgbClr val="FF0000"/>
                </a:solidFill>
                <a:latin typeface="Times New Roman" pitchFamily="18" charset="0"/>
              </a:rPr>
              <a:t>ск1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</a:rPr>
              <a:t>=0,25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u="sng" smtClean="0">
                <a:latin typeface="Times New Roman" pitchFamily="18" charset="0"/>
              </a:rPr>
              <a:t>Опыт№2 (дерево по стали)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                 </a:t>
            </a:r>
            <a:r>
              <a:rPr lang="el-GR" sz="2000" b="1" smtClean="0">
                <a:latin typeface="Times New Roman" pitchFamily="18" charset="0"/>
              </a:rPr>
              <a:t>ϻ</a:t>
            </a:r>
            <a:r>
              <a:rPr lang="ru-RU" sz="2000" b="1" baseline="-25000" smtClean="0">
                <a:latin typeface="Times New Roman" pitchFamily="18" charset="0"/>
              </a:rPr>
              <a:t>ск2</a:t>
            </a:r>
            <a:r>
              <a:rPr lang="ru-RU" sz="2000" b="1" smtClean="0">
                <a:latin typeface="Times New Roman" pitchFamily="18" charset="0"/>
              </a:rPr>
              <a:t>=0,15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u="sng" smtClean="0">
                <a:solidFill>
                  <a:srgbClr val="FFC000"/>
                </a:solidFill>
                <a:latin typeface="Times New Roman" pitchFamily="18" charset="0"/>
              </a:rPr>
              <a:t>Опыт№3 (дерево по пластику)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FF9933"/>
                </a:solidFill>
                <a:latin typeface="Times New Roman" pitchFamily="18" charset="0"/>
              </a:rPr>
              <a:t>                 </a:t>
            </a:r>
            <a:r>
              <a:rPr lang="el-GR" sz="2000" b="1" smtClean="0">
                <a:solidFill>
                  <a:srgbClr val="FF9933"/>
                </a:solidFill>
                <a:latin typeface="Times New Roman" pitchFamily="18" charset="0"/>
              </a:rPr>
              <a:t>ϻ</a:t>
            </a:r>
            <a:r>
              <a:rPr lang="ru-RU" sz="2000" b="1" baseline="-25000" smtClean="0">
                <a:solidFill>
                  <a:srgbClr val="FF9933"/>
                </a:solidFill>
                <a:latin typeface="Times New Roman" pitchFamily="18" charset="0"/>
              </a:rPr>
              <a:t>ск3</a:t>
            </a:r>
            <a:r>
              <a:rPr lang="ru-RU" sz="2000" b="1" smtClean="0">
                <a:solidFill>
                  <a:srgbClr val="FF9933"/>
                </a:solidFill>
                <a:latin typeface="Times New Roman" pitchFamily="18" charset="0"/>
              </a:rPr>
              <a:t>=0,10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rgbClr val="FF3300"/>
                </a:solidFill>
                <a:latin typeface="Times New Roman" pitchFamily="18" charset="0"/>
              </a:rPr>
              <a:t>ϻ</a:t>
            </a:r>
            <a:r>
              <a:rPr lang="ru-RU" b="1" baseline="-25000" smtClean="0">
                <a:solidFill>
                  <a:srgbClr val="FF3300"/>
                </a:solidFill>
                <a:latin typeface="Times New Roman" pitchFamily="18" charset="0"/>
              </a:rPr>
              <a:t>ск1</a:t>
            </a:r>
            <a:r>
              <a:rPr lang="en-US" b="1" smtClean="0">
                <a:solidFill>
                  <a:srgbClr val="FF9933"/>
                </a:solidFill>
                <a:latin typeface="Times New Roman" pitchFamily="18" charset="0"/>
              </a:rPr>
              <a:t>&gt;</a:t>
            </a:r>
            <a:r>
              <a:rPr lang="ru-RU" b="1" smtClean="0">
                <a:latin typeface="Times New Roman" pitchFamily="18" charset="0"/>
              </a:rPr>
              <a:t>ϻ</a:t>
            </a:r>
            <a:r>
              <a:rPr lang="ru-RU" b="1" baseline="-25000" smtClean="0">
                <a:latin typeface="Times New Roman" pitchFamily="18" charset="0"/>
              </a:rPr>
              <a:t>ск2</a:t>
            </a:r>
            <a:r>
              <a:rPr lang="en-US" b="1" smtClean="0">
                <a:solidFill>
                  <a:srgbClr val="FF9933"/>
                </a:solidFill>
                <a:latin typeface="Times New Roman" pitchFamily="18" charset="0"/>
              </a:rPr>
              <a:t>&gt;</a:t>
            </a:r>
            <a:r>
              <a:rPr lang="ru-RU" b="1" smtClean="0">
                <a:solidFill>
                  <a:srgbClr val="FF9933"/>
                </a:solidFill>
                <a:latin typeface="Times New Roman" pitchFamily="18" charset="0"/>
              </a:rPr>
              <a:t>ϻ</a:t>
            </a:r>
            <a:r>
              <a:rPr lang="ru-RU" b="1" baseline="-25000" smtClean="0">
                <a:solidFill>
                  <a:srgbClr val="FF9933"/>
                </a:solidFill>
                <a:latin typeface="Times New Roman" pitchFamily="18" charset="0"/>
              </a:rPr>
              <a:t>ск3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b="1" baseline="-25000" smtClean="0">
              <a:solidFill>
                <a:srgbClr val="FFFF66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Чем больше значение коэффициента трения скольжения </a:t>
            </a:r>
            <a:r>
              <a:rPr lang="el-GR" sz="2400" b="1" smtClean="0">
                <a:solidFill>
                  <a:schemeClr val="tx2"/>
                </a:solidFill>
                <a:latin typeface="Times New Roman" pitchFamily="18" charset="0"/>
              </a:rPr>
              <a:t>ϻ</a:t>
            </a:r>
            <a:r>
              <a:rPr lang="ru-RU" sz="2400" b="1" baseline="-25000" smtClean="0">
                <a:solidFill>
                  <a:schemeClr val="tx2"/>
                </a:solidFill>
                <a:latin typeface="Times New Roman" pitchFamily="18" charset="0"/>
              </a:rPr>
              <a:t>ск</a:t>
            </a: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, тем круче график </a:t>
            </a: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тр (Р).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b="1" baseline="-2500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baseline="-25000" smtClean="0">
              <a:latin typeface="Times New Roman" pitchFamily="18" charset="0"/>
            </a:endParaRPr>
          </a:p>
        </p:txBody>
      </p:sp>
      <p:sp>
        <p:nvSpPr>
          <p:cNvPr id="7173" name="Text Box 55"/>
          <p:cNvSpPr txBox="1">
            <a:spLocks noChangeArrowheads="1"/>
          </p:cNvSpPr>
          <p:nvPr/>
        </p:nvSpPr>
        <p:spPr bwMode="auto">
          <a:xfrm>
            <a:off x="5430838" y="1903413"/>
            <a:ext cx="180975" cy="4572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endParaRPr lang="ru-RU" sz="2400" b="1"/>
          </a:p>
        </p:txBody>
      </p:sp>
      <p:sp>
        <p:nvSpPr>
          <p:cNvPr id="7174" name="Text Box 66"/>
          <p:cNvSpPr txBox="1">
            <a:spLocks noChangeArrowheads="1"/>
          </p:cNvSpPr>
          <p:nvPr/>
        </p:nvSpPr>
        <p:spPr bwMode="auto">
          <a:xfrm>
            <a:off x="5016500" y="56784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cxnSp>
        <p:nvCxnSpPr>
          <p:cNvPr id="7175" name="AutoShape 67"/>
          <p:cNvCxnSpPr>
            <a:cxnSpLocks noChangeShapeType="1"/>
          </p:cNvCxnSpPr>
          <p:nvPr/>
        </p:nvCxnSpPr>
        <p:spPr bwMode="auto">
          <a:xfrm flipH="1">
            <a:off x="250825" y="5589588"/>
            <a:ext cx="4321175" cy="158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7176" name="Line 68"/>
          <p:cNvSpPr>
            <a:spLocks noChangeShapeType="1"/>
          </p:cNvSpPr>
          <p:nvPr/>
        </p:nvSpPr>
        <p:spPr bwMode="auto">
          <a:xfrm>
            <a:off x="395288" y="2708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7" name="Line 69"/>
          <p:cNvSpPr>
            <a:spLocks noChangeShapeType="1"/>
          </p:cNvSpPr>
          <p:nvPr/>
        </p:nvSpPr>
        <p:spPr bwMode="auto">
          <a:xfrm>
            <a:off x="323850" y="242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8" name="Rectangle 70"/>
          <p:cNvSpPr>
            <a:spLocks noChangeArrowheads="1"/>
          </p:cNvSpPr>
          <p:nvPr/>
        </p:nvSpPr>
        <p:spPr bwMode="auto">
          <a:xfrm>
            <a:off x="457200" y="1447800"/>
            <a:ext cx="108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Arial" charset="0"/>
              </a:rPr>
              <a:t>F</a:t>
            </a:r>
            <a:r>
              <a:rPr lang="ru-RU" sz="2000" b="1">
                <a:solidFill>
                  <a:schemeClr val="tx2"/>
                </a:solidFill>
                <a:latin typeface="Arial" charset="0"/>
              </a:rPr>
              <a:t>тр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,</a:t>
            </a:r>
            <a:r>
              <a:rPr lang="ru-RU" sz="20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H</a:t>
            </a:r>
            <a:endParaRPr lang="ru-RU" sz="2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179" name="Rectangle 71"/>
          <p:cNvSpPr>
            <a:spLocks noChangeArrowheads="1"/>
          </p:cNvSpPr>
          <p:nvPr/>
        </p:nvSpPr>
        <p:spPr bwMode="auto">
          <a:xfrm>
            <a:off x="1150938" y="5229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7180" name="Rectangle 72"/>
          <p:cNvSpPr>
            <a:spLocks noChangeArrowheads="1"/>
          </p:cNvSpPr>
          <p:nvPr/>
        </p:nvSpPr>
        <p:spPr bwMode="auto">
          <a:xfrm>
            <a:off x="1150938" y="5229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cxnSp>
        <p:nvCxnSpPr>
          <p:cNvPr id="7181" name="AutoShape 73"/>
          <p:cNvCxnSpPr>
            <a:cxnSpLocks noChangeShapeType="1"/>
          </p:cNvCxnSpPr>
          <p:nvPr/>
        </p:nvCxnSpPr>
        <p:spPr bwMode="auto">
          <a:xfrm>
            <a:off x="431800" y="55895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82" name="AutoShape 74"/>
          <p:cNvCxnSpPr>
            <a:cxnSpLocks noChangeShapeType="1"/>
          </p:cNvCxnSpPr>
          <p:nvPr/>
        </p:nvCxnSpPr>
        <p:spPr bwMode="auto">
          <a:xfrm>
            <a:off x="1063625" y="5408613"/>
            <a:ext cx="158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83" name="AutoShape 75"/>
          <p:cNvCxnSpPr>
            <a:cxnSpLocks noChangeShapeType="1"/>
          </p:cNvCxnSpPr>
          <p:nvPr/>
        </p:nvCxnSpPr>
        <p:spPr bwMode="auto">
          <a:xfrm flipV="1">
            <a:off x="1692275" y="5408613"/>
            <a:ext cx="1588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84" name="AutoShape 76"/>
          <p:cNvCxnSpPr>
            <a:cxnSpLocks noChangeShapeType="1"/>
          </p:cNvCxnSpPr>
          <p:nvPr/>
        </p:nvCxnSpPr>
        <p:spPr bwMode="auto">
          <a:xfrm flipV="1">
            <a:off x="971550" y="5408613"/>
            <a:ext cx="0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85" name="AutoShape 77"/>
          <p:cNvCxnSpPr>
            <a:cxnSpLocks noChangeShapeType="1"/>
          </p:cNvCxnSpPr>
          <p:nvPr/>
        </p:nvCxnSpPr>
        <p:spPr bwMode="auto">
          <a:xfrm flipV="1">
            <a:off x="2411413" y="5408613"/>
            <a:ext cx="1587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86" name="AutoShape 78"/>
          <p:cNvCxnSpPr>
            <a:cxnSpLocks noChangeShapeType="1"/>
          </p:cNvCxnSpPr>
          <p:nvPr/>
        </p:nvCxnSpPr>
        <p:spPr bwMode="auto">
          <a:xfrm flipV="1">
            <a:off x="3132138" y="5408613"/>
            <a:ext cx="1587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87" name="AutoShape 79"/>
          <p:cNvCxnSpPr>
            <a:cxnSpLocks noChangeShapeType="1"/>
          </p:cNvCxnSpPr>
          <p:nvPr/>
        </p:nvCxnSpPr>
        <p:spPr bwMode="auto">
          <a:xfrm flipV="1">
            <a:off x="3851275" y="5408613"/>
            <a:ext cx="1588" cy="18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88" name="Rectangle 80"/>
          <p:cNvSpPr>
            <a:spLocks noChangeArrowheads="1"/>
          </p:cNvSpPr>
          <p:nvPr/>
        </p:nvSpPr>
        <p:spPr bwMode="auto">
          <a:xfrm>
            <a:off x="611188" y="48688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7189" name="Line 81"/>
          <p:cNvSpPr>
            <a:spLocks noChangeShapeType="1"/>
          </p:cNvSpPr>
          <p:nvPr/>
        </p:nvSpPr>
        <p:spPr bwMode="auto">
          <a:xfrm flipV="1">
            <a:off x="250825" y="48688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7190" name="AutoShape 82"/>
          <p:cNvCxnSpPr>
            <a:cxnSpLocks noChangeShapeType="1"/>
          </p:cNvCxnSpPr>
          <p:nvPr/>
        </p:nvCxnSpPr>
        <p:spPr bwMode="auto">
          <a:xfrm>
            <a:off x="973138" y="52292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91" name="AutoShape 83"/>
          <p:cNvCxnSpPr>
            <a:cxnSpLocks noChangeShapeType="1"/>
          </p:cNvCxnSpPr>
          <p:nvPr/>
        </p:nvCxnSpPr>
        <p:spPr bwMode="auto">
          <a:xfrm>
            <a:off x="431800" y="5229225"/>
            <a:ext cx="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92" name="AutoShape 84"/>
          <p:cNvCxnSpPr>
            <a:cxnSpLocks noChangeShapeType="1"/>
          </p:cNvCxnSpPr>
          <p:nvPr/>
        </p:nvCxnSpPr>
        <p:spPr bwMode="auto">
          <a:xfrm>
            <a:off x="250825" y="5229225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93" name="Rectangle 85"/>
          <p:cNvSpPr>
            <a:spLocks noChangeArrowheads="1"/>
          </p:cNvSpPr>
          <p:nvPr/>
        </p:nvSpPr>
        <p:spPr bwMode="auto">
          <a:xfrm>
            <a:off x="792163" y="37893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7194" name="Line 86"/>
          <p:cNvSpPr>
            <a:spLocks noChangeShapeType="1"/>
          </p:cNvSpPr>
          <p:nvPr/>
        </p:nvSpPr>
        <p:spPr bwMode="auto">
          <a:xfrm flipV="1">
            <a:off x="250825" y="45085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7195" name="AutoShape 87"/>
          <p:cNvCxnSpPr>
            <a:cxnSpLocks noChangeShapeType="1"/>
          </p:cNvCxnSpPr>
          <p:nvPr/>
        </p:nvCxnSpPr>
        <p:spPr bwMode="auto">
          <a:xfrm>
            <a:off x="1154113" y="41497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96" name="AutoShape 88"/>
          <p:cNvCxnSpPr>
            <a:cxnSpLocks noChangeShapeType="1"/>
          </p:cNvCxnSpPr>
          <p:nvPr/>
        </p:nvCxnSpPr>
        <p:spPr bwMode="auto">
          <a:xfrm>
            <a:off x="612775" y="4149725"/>
            <a:ext cx="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97" name="AutoShape 89"/>
          <p:cNvCxnSpPr>
            <a:cxnSpLocks noChangeShapeType="1"/>
          </p:cNvCxnSpPr>
          <p:nvPr/>
        </p:nvCxnSpPr>
        <p:spPr bwMode="auto">
          <a:xfrm>
            <a:off x="214313" y="4151313"/>
            <a:ext cx="1809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98" name="AutoShape 90"/>
          <p:cNvCxnSpPr>
            <a:cxnSpLocks noChangeShapeType="1"/>
          </p:cNvCxnSpPr>
          <p:nvPr/>
        </p:nvCxnSpPr>
        <p:spPr bwMode="auto">
          <a:xfrm flipH="1">
            <a:off x="250825" y="3789363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99" name="AutoShape 91"/>
          <p:cNvCxnSpPr>
            <a:cxnSpLocks noChangeShapeType="1"/>
          </p:cNvCxnSpPr>
          <p:nvPr/>
        </p:nvCxnSpPr>
        <p:spPr bwMode="auto">
          <a:xfrm flipH="1">
            <a:off x="250825" y="3429000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00" name="AutoShape 92"/>
          <p:cNvCxnSpPr>
            <a:cxnSpLocks noChangeShapeType="1"/>
          </p:cNvCxnSpPr>
          <p:nvPr/>
        </p:nvCxnSpPr>
        <p:spPr bwMode="auto">
          <a:xfrm flipH="1">
            <a:off x="250825" y="3068638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01" name="AutoShape 93"/>
          <p:cNvCxnSpPr>
            <a:cxnSpLocks noChangeShapeType="1"/>
          </p:cNvCxnSpPr>
          <p:nvPr/>
        </p:nvCxnSpPr>
        <p:spPr bwMode="auto">
          <a:xfrm flipH="1">
            <a:off x="222250" y="3725863"/>
            <a:ext cx="3900488" cy="1863725"/>
          </a:xfrm>
          <a:prstGeom prst="straightConnector1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</p:cxnSp>
      <p:cxnSp>
        <p:nvCxnSpPr>
          <p:cNvPr id="7202" name="AutoShape 94"/>
          <p:cNvCxnSpPr>
            <a:cxnSpLocks noChangeShapeType="1"/>
          </p:cNvCxnSpPr>
          <p:nvPr/>
        </p:nvCxnSpPr>
        <p:spPr bwMode="auto">
          <a:xfrm flipH="1">
            <a:off x="250825" y="3068638"/>
            <a:ext cx="1809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03" name="AutoShape 95"/>
          <p:cNvCxnSpPr>
            <a:cxnSpLocks noChangeShapeType="1"/>
          </p:cNvCxnSpPr>
          <p:nvPr/>
        </p:nvCxnSpPr>
        <p:spPr bwMode="auto">
          <a:xfrm>
            <a:off x="250825" y="3068638"/>
            <a:ext cx="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04" name="AutoShape 96"/>
          <p:cNvCxnSpPr>
            <a:cxnSpLocks noChangeShapeType="1"/>
          </p:cNvCxnSpPr>
          <p:nvPr/>
        </p:nvCxnSpPr>
        <p:spPr bwMode="auto">
          <a:xfrm flipH="1">
            <a:off x="258763" y="2536825"/>
            <a:ext cx="3009900" cy="3019425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7205" name="AutoShape 97"/>
          <p:cNvCxnSpPr>
            <a:cxnSpLocks noChangeShapeType="1"/>
          </p:cNvCxnSpPr>
          <p:nvPr/>
        </p:nvCxnSpPr>
        <p:spPr bwMode="auto">
          <a:xfrm>
            <a:off x="431800" y="32496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06" name="AutoShape 98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07" name="AutoShape 99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08" name="AutoShape 100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09" name="AutoShape 101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10" name="AutoShape 102"/>
          <p:cNvCxnSpPr>
            <a:cxnSpLocks noChangeShapeType="1"/>
          </p:cNvCxnSpPr>
          <p:nvPr/>
        </p:nvCxnSpPr>
        <p:spPr bwMode="auto">
          <a:xfrm flipH="1">
            <a:off x="250825" y="2349500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11" name="Text Box 104"/>
          <p:cNvSpPr txBox="1">
            <a:spLocks noChangeArrowheads="1"/>
          </p:cNvSpPr>
          <p:nvPr/>
        </p:nvSpPr>
        <p:spPr bwMode="auto">
          <a:xfrm>
            <a:off x="382588" y="3954463"/>
            <a:ext cx="118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0,2</a:t>
            </a:r>
          </a:p>
        </p:txBody>
      </p:sp>
      <p:sp>
        <p:nvSpPr>
          <p:cNvPr id="7212" name="Text Box 105"/>
          <p:cNvSpPr txBox="1">
            <a:spLocks noChangeArrowheads="1"/>
          </p:cNvSpPr>
          <p:nvPr/>
        </p:nvSpPr>
        <p:spPr bwMode="auto">
          <a:xfrm>
            <a:off x="396875" y="3236913"/>
            <a:ext cx="67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0,3</a:t>
            </a:r>
          </a:p>
        </p:txBody>
      </p:sp>
      <p:sp>
        <p:nvSpPr>
          <p:cNvPr id="7213" name="Rectangle 106"/>
          <p:cNvSpPr>
            <a:spLocks noChangeArrowheads="1"/>
          </p:cNvSpPr>
          <p:nvPr/>
        </p:nvSpPr>
        <p:spPr bwMode="auto">
          <a:xfrm>
            <a:off x="374650" y="4670425"/>
            <a:ext cx="77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0</a:t>
            </a:r>
            <a:r>
              <a:rPr lang="ru-RU" sz="2000" b="1"/>
              <a:t>,1</a:t>
            </a:r>
          </a:p>
        </p:txBody>
      </p:sp>
      <p:sp>
        <p:nvSpPr>
          <p:cNvPr id="7214" name="Text Box 107"/>
          <p:cNvSpPr txBox="1">
            <a:spLocks noChangeArrowheads="1"/>
          </p:cNvSpPr>
          <p:nvPr/>
        </p:nvSpPr>
        <p:spPr bwMode="auto">
          <a:xfrm>
            <a:off x="395288" y="2417763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0,4</a:t>
            </a:r>
          </a:p>
        </p:txBody>
      </p:sp>
      <p:sp>
        <p:nvSpPr>
          <p:cNvPr id="7215" name="Text Box 108"/>
          <p:cNvSpPr txBox="1">
            <a:spLocks noChangeArrowheads="1"/>
          </p:cNvSpPr>
          <p:nvPr/>
        </p:nvSpPr>
        <p:spPr bwMode="auto">
          <a:xfrm>
            <a:off x="3851275" y="3924300"/>
            <a:ext cx="55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III</a:t>
            </a:r>
            <a:endParaRPr lang="ru-RU" sz="2400" b="1"/>
          </a:p>
        </p:txBody>
      </p:sp>
      <p:sp>
        <p:nvSpPr>
          <p:cNvPr id="7216" name="Text Box 109"/>
          <p:cNvSpPr txBox="1">
            <a:spLocks noChangeArrowheads="1"/>
          </p:cNvSpPr>
          <p:nvPr/>
        </p:nvSpPr>
        <p:spPr bwMode="auto">
          <a:xfrm>
            <a:off x="3724275" y="2347913"/>
            <a:ext cx="71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II</a:t>
            </a:r>
            <a:endParaRPr lang="ru-RU" sz="2400" b="1"/>
          </a:p>
        </p:txBody>
      </p:sp>
      <p:sp>
        <p:nvSpPr>
          <p:cNvPr id="7217" name="Line 113"/>
          <p:cNvSpPr>
            <a:spLocks noChangeShapeType="1"/>
          </p:cNvSpPr>
          <p:nvPr/>
        </p:nvSpPr>
        <p:spPr bwMode="auto">
          <a:xfrm flipV="1">
            <a:off x="217488" y="1349375"/>
            <a:ext cx="87312" cy="4254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7218" name="AutoShape 114"/>
          <p:cNvCxnSpPr>
            <a:cxnSpLocks noChangeShapeType="1"/>
            <a:endCxn id="7217" idx="0"/>
          </p:cNvCxnSpPr>
          <p:nvPr/>
        </p:nvCxnSpPr>
        <p:spPr bwMode="auto">
          <a:xfrm flipH="1">
            <a:off x="217488" y="3036888"/>
            <a:ext cx="3622675" cy="256698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</p:cxnSp>
      <p:sp>
        <p:nvSpPr>
          <p:cNvPr id="7219" name="Text Box 115"/>
          <p:cNvSpPr txBox="1">
            <a:spLocks noChangeArrowheads="1"/>
          </p:cNvSpPr>
          <p:nvPr/>
        </p:nvSpPr>
        <p:spPr bwMode="auto">
          <a:xfrm>
            <a:off x="3875088" y="4891088"/>
            <a:ext cx="739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Р, Н</a:t>
            </a:r>
          </a:p>
        </p:txBody>
      </p:sp>
      <p:sp>
        <p:nvSpPr>
          <p:cNvPr id="7220" name="Rectangle 116"/>
          <p:cNvSpPr>
            <a:spLocks noChangeArrowheads="1"/>
          </p:cNvSpPr>
          <p:nvPr/>
        </p:nvSpPr>
        <p:spPr bwMode="auto">
          <a:xfrm>
            <a:off x="2700338" y="1785938"/>
            <a:ext cx="420687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I</a:t>
            </a:r>
            <a:endParaRPr lang="ru-RU" sz="2400" b="1"/>
          </a:p>
        </p:txBody>
      </p:sp>
      <p:sp>
        <p:nvSpPr>
          <p:cNvPr id="7221" name="Text Box 117"/>
          <p:cNvSpPr txBox="1">
            <a:spLocks noChangeArrowheads="1"/>
          </p:cNvSpPr>
          <p:nvPr/>
        </p:nvSpPr>
        <p:spPr bwMode="auto">
          <a:xfrm>
            <a:off x="219075" y="5772150"/>
            <a:ext cx="25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0</a:t>
            </a:r>
            <a:endParaRPr lang="ru-RU" sz="2000" b="1"/>
          </a:p>
        </p:txBody>
      </p:sp>
      <p:sp>
        <p:nvSpPr>
          <p:cNvPr id="7222" name="Text Box 118"/>
          <p:cNvSpPr txBox="1">
            <a:spLocks noChangeArrowheads="1"/>
          </p:cNvSpPr>
          <p:nvPr/>
        </p:nvSpPr>
        <p:spPr bwMode="auto">
          <a:xfrm>
            <a:off x="661988" y="5762625"/>
            <a:ext cx="6905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0,5</a:t>
            </a:r>
          </a:p>
        </p:txBody>
      </p:sp>
      <p:sp>
        <p:nvSpPr>
          <p:cNvPr id="7223" name="Text Box 119"/>
          <p:cNvSpPr txBox="1">
            <a:spLocks noChangeArrowheads="1"/>
          </p:cNvSpPr>
          <p:nvPr/>
        </p:nvSpPr>
        <p:spPr bwMode="auto">
          <a:xfrm>
            <a:off x="1404938" y="5756275"/>
            <a:ext cx="685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1,0</a:t>
            </a:r>
          </a:p>
        </p:txBody>
      </p:sp>
      <p:sp>
        <p:nvSpPr>
          <p:cNvPr id="7224" name="Text Box 120"/>
          <p:cNvSpPr txBox="1">
            <a:spLocks noChangeArrowheads="1"/>
          </p:cNvSpPr>
          <p:nvPr/>
        </p:nvSpPr>
        <p:spPr bwMode="auto">
          <a:xfrm>
            <a:off x="2057400" y="5741988"/>
            <a:ext cx="6572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1,5</a:t>
            </a:r>
          </a:p>
        </p:txBody>
      </p:sp>
      <p:sp>
        <p:nvSpPr>
          <p:cNvPr id="7225" name="Text Box 121"/>
          <p:cNvSpPr txBox="1">
            <a:spLocks noChangeArrowheads="1"/>
          </p:cNvSpPr>
          <p:nvPr/>
        </p:nvSpPr>
        <p:spPr bwMode="auto">
          <a:xfrm>
            <a:off x="2854325" y="5730875"/>
            <a:ext cx="5603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2,0</a:t>
            </a:r>
          </a:p>
        </p:txBody>
      </p:sp>
      <p:sp>
        <p:nvSpPr>
          <p:cNvPr id="7226" name="Text Box 122"/>
          <p:cNvSpPr txBox="1">
            <a:spLocks noChangeArrowheads="1"/>
          </p:cNvSpPr>
          <p:nvPr/>
        </p:nvSpPr>
        <p:spPr bwMode="auto">
          <a:xfrm>
            <a:off x="3608388" y="5772150"/>
            <a:ext cx="5857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2.5</a:t>
            </a:r>
          </a:p>
        </p:txBody>
      </p:sp>
      <p:sp>
        <p:nvSpPr>
          <p:cNvPr id="7227" name="Text Box 124"/>
          <p:cNvSpPr txBox="1">
            <a:spLocks noChangeArrowheads="1"/>
          </p:cNvSpPr>
          <p:nvPr/>
        </p:nvSpPr>
        <p:spPr bwMode="auto">
          <a:xfrm>
            <a:off x="0" y="6067425"/>
            <a:ext cx="9144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УГОЛ НАКЛОНА ДАННЫХ ЛУЧЕЙ К ОСИ АБСЦИСС  ХАРАКТЕРИЗУЕТ КОЭФФИЦИЕНТЫ ТРЕНИЯ СКОЛЬЖЕНИЯ</a:t>
            </a:r>
          </a:p>
        </p:txBody>
      </p:sp>
      <p:graphicFrame>
        <p:nvGraphicFramePr>
          <p:cNvPr id="7170" name="Object 126"/>
          <p:cNvGraphicFramePr>
            <a:graphicFrameLocks noChangeAspect="1"/>
          </p:cNvGraphicFramePr>
          <p:nvPr/>
        </p:nvGraphicFramePr>
        <p:xfrm>
          <a:off x="4514850" y="2727325"/>
          <a:ext cx="114300" cy="177800"/>
        </p:xfrm>
        <a:graphic>
          <a:graphicData uri="http://schemas.openxmlformats.org/presentationml/2006/ole">
            <p:oleObj spid="_x0000_s7170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:\физика алгебра в МОСКВу последн\РИСУНОК 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655" y="420914"/>
            <a:ext cx="8159888" cy="603794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волновые свойства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8114" y="841829"/>
            <a:ext cx="5152571" cy="4325257"/>
          </a:xfrm>
        </p:spPr>
      </p:pic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1509486" y="5350102"/>
            <a:ext cx="6570889" cy="58695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3200" b="1" i="1" dirty="0" smtClean="0"/>
              <a:t>БЛАГОДАРИМ </a:t>
            </a:r>
            <a:r>
              <a:rPr lang="ru-RU" sz="3200" b="1" i="1" dirty="0"/>
              <a:t>ЗА </a:t>
            </a:r>
            <a:r>
              <a:rPr lang="ru-RU" sz="3200" b="1" i="1" dirty="0" smtClean="0"/>
              <a:t>ВНИМАНИЕ!</a:t>
            </a:r>
            <a:endParaRPr lang="ru-RU" sz="32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261938"/>
            <a:ext cx="8609012" cy="1087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mtClean="0">
                <a:latin typeface="Times New Roman" pitchFamily="18" charset="0"/>
              </a:rPr>
              <a:t>Указания к работе:</a:t>
            </a:r>
            <a:br>
              <a:rPr lang="ru-RU" b="1" i="1" smtClean="0">
                <a:latin typeface="Times New Roman" pitchFamily="18" charset="0"/>
              </a:rPr>
            </a:br>
            <a:endParaRPr lang="ru-RU" b="1" i="1" smtClean="0">
              <a:latin typeface="Times New Roman" pitchFamily="18" charset="0"/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idx="1"/>
          </p:nvPr>
        </p:nvSpPr>
        <p:spPr>
          <a:xfrm>
            <a:off x="293688" y="568325"/>
            <a:ext cx="8850312" cy="6289675"/>
          </a:xfrm>
        </p:spPr>
        <p:txBody>
          <a:bodyPr/>
          <a:lstStyle/>
          <a:p>
            <a:pPr eaLnBrk="1" hangingPunct="1"/>
            <a:endParaRPr lang="ru-RU" sz="3600" smtClean="0"/>
          </a:p>
          <a:p>
            <a:pPr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1.Собрать  установку для проведения эксперимента, закрепив пружину на подвесе.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2.Поочередно подвешивая грузы, измерять удлинение пружины 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(м).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3.Провести четыре опыта и занести все результаты в таблицу для каждой из трех пружин.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4.Построить графики зависимости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x (F)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для каждой пружины.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5.Вычислить коэффициенты жесткости пружин и сравнить их.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6.Ответить на вопрос: «Как зависит расположение графика от коэффициента жесткости?»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800" b="1" u="sng" smtClean="0"/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451350" y="3246438"/>
            <a:ext cx="24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60350"/>
            <a:ext cx="8229600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Мы собрали для исследований целую коллекцию пружин.</a:t>
            </a:r>
          </a:p>
        </p:txBody>
      </p:sp>
      <p:pic>
        <p:nvPicPr>
          <p:cNvPr id="12291" name="Picture 3" descr="9класс, оборудование лин функции 0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8950" y="1392238"/>
            <a:ext cx="8161338" cy="50609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17488"/>
            <a:ext cx="8766175" cy="879475"/>
          </a:xfrm>
        </p:spPr>
        <p:txBody>
          <a:bodyPr/>
          <a:lstStyle/>
          <a:p>
            <a:pPr eaLnBrk="1" hangingPunct="1"/>
            <a:r>
              <a:rPr lang="ru-RU" sz="2800" b="1" i="1" smtClean="0"/>
              <a:t>	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«Измеряй все доступное и делай недоступное измерению доступным».  Г.Галилей</a:t>
            </a:r>
          </a:p>
        </p:txBody>
      </p:sp>
      <p:pic>
        <p:nvPicPr>
          <p:cNvPr id="13315" name="Picture 14" descr="давление 0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1900" y="1323975"/>
            <a:ext cx="3325813" cy="4525963"/>
          </a:xfrm>
        </p:spPr>
      </p:pic>
      <p:pic>
        <p:nvPicPr>
          <p:cNvPr id="13316" name="Picture 15" descr="давление 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338" y="1311275"/>
            <a:ext cx="35179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7"/>
          <p:cNvSpPr txBox="1">
            <a:spLocks noChangeArrowheads="1"/>
          </p:cNvSpPr>
          <p:nvPr/>
        </p:nvSpPr>
        <p:spPr bwMode="auto">
          <a:xfrm>
            <a:off x="217488" y="5849938"/>
            <a:ext cx="8680450" cy="8318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400" b="1" i="1"/>
              <a:t>Все тела мы делим на мягкие и жёсткие. Как вы думаете, по каким признакам мы относим тела к мягким и жёстким?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8388"/>
          </a:xfrm>
        </p:spPr>
        <p:txBody>
          <a:bodyPr/>
          <a:lstStyle/>
          <a:p>
            <a:pPr eaLnBrk="1" hangingPunct="1"/>
            <a:r>
              <a:rPr lang="ru-RU" sz="3100" b="1" i="1" smtClean="0">
                <a:latin typeface="Times New Roman" pitchFamily="18" charset="0"/>
              </a:rPr>
              <a:t>«Наука начинается там, где начинают измерять.»  Д.И.Менделеев.                          </a:t>
            </a:r>
          </a:p>
        </p:txBody>
      </p:sp>
      <p:pic>
        <p:nvPicPr>
          <p:cNvPr id="14339" name="Picture 7" descr="7-бжесткость резины 0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600" y="1184275"/>
            <a:ext cx="3660775" cy="4541838"/>
          </a:xfrm>
        </p:spPr>
      </p:pic>
      <p:pic>
        <p:nvPicPr>
          <p:cNvPr id="14340" name="Picture 8" descr="7-бжесткость резины 0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11738" y="1254125"/>
            <a:ext cx="3594100" cy="4600575"/>
          </a:xfrm>
        </p:spPr>
      </p:pic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203200" y="5911850"/>
            <a:ext cx="89408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Arial" charset="0"/>
              </a:rPr>
              <a:t>Исследователи за работой.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7463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latin typeface="Times New Roman" pitchFamily="18" charset="0"/>
              </a:rPr>
              <a:t>Удивительное рядом.</a:t>
            </a:r>
          </a:p>
        </p:txBody>
      </p:sp>
      <p:pic>
        <p:nvPicPr>
          <p:cNvPr id="15363" name="Picture 12" descr="7-бжесткость резины 0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82663" y="1146175"/>
            <a:ext cx="3284537" cy="4673600"/>
          </a:xfrm>
        </p:spPr>
      </p:pic>
      <p:pic>
        <p:nvPicPr>
          <p:cNvPr id="15364" name="Picture 8" descr="7-бжесткость резины 0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05375" y="1131888"/>
            <a:ext cx="3667125" cy="4718050"/>
          </a:xfrm>
        </p:spPr>
      </p:pic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1098550" y="65008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47663" y="5849938"/>
            <a:ext cx="81581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/>
              <a:t>А в это время другие группы работали с резиной, определяя </a:t>
            </a:r>
            <a:r>
              <a:rPr lang="ru-RU" sz="2800" b="1" i="1" dirty="0" smtClean="0"/>
              <a:t>ее жесткость</a:t>
            </a:r>
            <a:r>
              <a:rPr lang="ru-RU" sz="2800" b="1" i="1" dirty="0"/>
              <a:t>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7950" y="368300"/>
            <a:ext cx="8928100" cy="6243638"/>
          </a:xfrm>
        </p:spPr>
        <p:txBody>
          <a:bodyPr/>
          <a:lstStyle/>
          <a:p>
            <a:pPr eaLnBrk="1" hangingPunct="1"/>
            <a:r>
              <a:rPr lang="en-US" sz="4000" smtClean="0"/>
              <a:t> </a:t>
            </a:r>
            <a:r>
              <a:rPr lang="ru-RU" sz="3200" b="1" smtClean="0">
                <a:latin typeface="Times New Roman" pitchFamily="18" charset="0"/>
              </a:rPr>
              <a:t>Знаменитый закон 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Гука(англ.физ.),созданный в 1676г.сначала по обычаям того  времени был зашифрован в виде анаграммы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 </a:t>
            </a:r>
            <a:r>
              <a:rPr lang="ru-RU" sz="6000" b="1" smtClean="0">
                <a:latin typeface="Times New Roman" pitchFamily="18" charset="0"/>
              </a:rPr>
              <a:t>«</a:t>
            </a:r>
            <a:r>
              <a:rPr lang="en-US" sz="6000" b="1" smtClean="0">
                <a:latin typeface="Times New Roman" pitchFamily="18" charset="0"/>
              </a:rPr>
              <a:t>cciiinossttuv</a:t>
            </a:r>
            <a:r>
              <a:rPr lang="ru-RU" sz="6000" b="1" smtClean="0">
                <a:latin typeface="Times New Roman" pitchFamily="18" charset="0"/>
              </a:rPr>
              <a:t>»</a:t>
            </a:r>
            <a:r>
              <a:rPr lang="ru-RU" sz="3200" b="1" smtClean="0">
                <a:latin typeface="Times New Roman" pitchFamily="18" charset="0"/>
              </a:rPr>
              <a:t> ,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 а затем,</a:t>
            </a:r>
            <a:r>
              <a:rPr lang="en-US" sz="3200" b="1" smtClean="0"/>
              <a:t> </a:t>
            </a:r>
            <a:r>
              <a:rPr lang="ru-RU" sz="3200" b="1" smtClean="0">
                <a:latin typeface="Times New Roman" pitchFamily="18" charset="0"/>
              </a:rPr>
              <a:t>когда ученому понадобилась его формулировка, был расшифрован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 </a:t>
            </a:r>
            <a:r>
              <a:rPr lang="ru-RU" sz="6000" b="1" smtClean="0">
                <a:latin typeface="Times New Roman" pitchFamily="18" charset="0"/>
              </a:rPr>
              <a:t>«</a:t>
            </a:r>
            <a:r>
              <a:rPr lang="en-US" sz="6000" b="1" smtClean="0">
                <a:latin typeface="Times New Roman" pitchFamily="18" charset="0"/>
              </a:rPr>
              <a:t>ut tensio, sic vic</a:t>
            </a:r>
            <a:r>
              <a:rPr lang="ru-RU" sz="6000" b="1" smtClean="0">
                <a:latin typeface="Times New Roman" pitchFamily="18" charset="0"/>
              </a:rPr>
              <a:t>» </a:t>
            </a:r>
            <a:br>
              <a:rPr lang="ru-RU" sz="60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(каково удлинение, такова и сила)</a:t>
            </a:r>
          </a:p>
        </p:txBody>
      </p:sp>
      <p:graphicFrame>
        <p:nvGraphicFramePr>
          <p:cNvPr id="6" name="Object 2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828800" y="2438400"/>
          <a:ext cx="1295400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Line 16"/>
          <p:cNvSpPr>
            <a:spLocks noChangeShapeType="1"/>
          </p:cNvSpPr>
          <p:nvPr/>
        </p:nvSpPr>
        <p:spPr bwMode="auto">
          <a:xfrm>
            <a:off x="-46831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029" name="AutoShape 44"/>
          <p:cNvCxnSpPr>
            <a:cxnSpLocks noChangeShapeType="1"/>
          </p:cNvCxnSpPr>
          <p:nvPr/>
        </p:nvCxnSpPr>
        <p:spPr bwMode="auto">
          <a:xfrm>
            <a:off x="431800" y="1989138"/>
            <a:ext cx="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19088" y="290513"/>
            <a:ext cx="8577262" cy="508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 </a:t>
            </a:r>
            <a:r>
              <a:rPr lang="ru-RU" sz="4000" dirty="0" smtClean="0"/>
              <a:t> </a:t>
            </a:r>
            <a:r>
              <a:rPr lang="ru-RU" sz="4000" b="1" i="1" dirty="0" smtClean="0">
                <a:latin typeface="Times New Roman" pitchFamily="18" charset="0"/>
              </a:rPr>
              <a:t>Закон Гука</a:t>
            </a:r>
            <a:r>
              <a:rPr lang="en-US" sz="4000" b="1" i="1" dirty="0" smtClean="0">
                <a:latin typeface="Times New Roman" pitchFamily="18" charset="0"/>
              </a:rPr>
              <a:t> </a:t>
            </a:r>
            <a:endParaRPr lang="ru-RU" sz="4000" b="1" i="1" dirty="0" smtClean="0">
              <a:latin typeface="Times New Roman" pitchFamily="18" charset="0"/>
            </a:endParaRPr>
          </a:p>
        </p:txBody>
      </p:sp>
      <p:sp>
        <p:nvSpPr>
          <p:cNvPr id="16387" name="Rectangle 86"/>
          <p:cNvSpPr>
            <a:spLocks noGrp="1" noChangeArrowheads="1"/>
          </p:cNvSpPr>
          <p:nvPr>
            <p:ph sz="quarter" idx="1"/>
          </p:nvPr>
        </p:nvSpPr>
        <p:spPr>
          <a:xfrm>
            <a:off x="5016500" y="3930650"/>
            <a:ext cx="3894138" cy="63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К</a:t>
            </a:r>
            <a:r>
              <a:rPr lang="ru-RU" sz="2400" b="1" baseline="-25000" smtClean="0">
                <a:latin typeface="Times New Roman" pitchFamily="18" charset="0"/>
              </a:rPr>
              <a:t>2</a:t>
            </a:r>
            <a:r>
              <a:rPr lang="ru-RU" sz="2400" b="1" smtClean="0">
                <a:latin typeface="Times New Roman" pitchFamily="18" charset="0"/>
              </a:rPr>
              <a:t>=2Н/0,001м</a:t>
            </a:r>
            <a:r>
              <a:rPr lang="ru-RU" sz="2400" b="1" smtClean="0"/>
              <a:t>=2000Н/м</a:t>
            </a:r>
          </a:p>
        </p:txBody>
      </p:sp>
      <p:cxnSp>
        <p:nvCxnSpPr>
          <p:cNvPr id="16388" name="AutoShape 3"/>
          <p:cNvCxnSpPr>
            <a:cxnSpLocks noChangeShapeType="1"/>
          </p:cNvCxnSpPr>
          <p:nvPr/>
        </p:nvCxnSpPr>
        <p:spPr bwMode="auto">
          <a:xfrm flipH="1">
            <a:off x="266700" y="1112838"/>
            <a:ext cx="1588" cy="45005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6389" name="AutoShape 4"/>
          <p:cNvCxnSpPr>
            <a:cxnSpLocks noChangeShapeType="1"/>
          </p:cNvCxnSpPr>
          <p:nvPr/>
        </p:nvCxnSpPr>
        <p:spPr bwMode="auto">
          <a:xfrm flipH="1">
            <a:off x="250825" y="5589588"/>
            <a:ext cx="4321175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395288" y="2708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323850" y="242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3778250" y="4960938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Arial" charset="0"/>
              </a:rPr>
              <a:t>Х, см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 rot="10800000" flipV="1">
            <a:off x="406400" y="1089025"/>
            <a:ext cx="862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>
                <a:latin typeface="Arial" charset="0"/>
              </a:rPr>
              <a:t>F</a:t>
            </a:r>
            <a:r>
              <a:rPr lang="ru-RU" sz="2000" b="1" baseline="-25000">
                <a:latin typeface="Arial" charset="0"/>
              </a:rPr>
              <a:t>у</a:t>
            </a:r>
            <a:r>
              <a:rPr lang="en-US" sz="2000" b="1">
                <a:latin typeface="Arial" charset="0"/>
              </a:rPr>
              <a:t>,</a:t>
            </a:r>
            <a:r>
              <a:rPr lang="ru-RU" sz="2000" b="1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H</a:t>
            </a:r>
            <a:endParaRPr lang="ru-RU" sz="2000" b="1">
              <a:latin typeface="Arial" charset="0"/>
            </a:endParaRP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4017963" y="3230563"/>
            <a:ext cx="731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16395" name="Line 28"/>
          <p:cNvSpPr>
            <a:spLocks noChangeShapeType="1"/>
          </p:cNvSpPr>
          <p:nvPr/>
        </p:nvSpPr>
        <p:spPr bwMode="auto">
          <a:xfrm>
            <a:off x="-46831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Rectangle 29"/>
          <p:cNvSpPr>
            <a:spLocks noChangeArrowheads="1"/>
          </p:cNvSpPr>
          <p:nvPr/>
        </p:nvSpPr>
        <p:spPr bwMode="auto">
          <a:xfrm>
            <a:off x="1150938" y="5229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16397" name="Rectangle 30"/>
          <p:cNvSpPr>
            <a:spLocks noChangeArrowheads="1"/>
          </p:cNvSpPr>
          <p:nvPr/>
        </p:nvSpPr>
        <p:spPr bwMode="auto">
          <a:xfrm>
            <a:off x="1150938" y="5229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cxnSp>
        <p:nvCxnSpPr>
          <p:cNvPr id="16398" name="AutoShape 31"/>
          <p:cNvCxnSpPr>
            <a:cxnSpLocks noChangeShapeType="1"/>
          </p:cNvCxnSpPr>
          <p:nvPr/>
        </p:nvCxnSpPr>
        <p:spPr bwMode="auto">
          <a:xfrm>
            <a:off x="431800" y="55895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9" name="AutoShape 33"/>
          <p:cNvCxnSpPr>
            <a:cxnSpLocks noChangeShapeType="1"/>
          </p:cNvCxnSpPr>
          <p:nvPr/>
        </p:nvCxnSpPr>
        <p:spPr bwMode="auto">
          <a:xfrm>
            <a:off x="1063625" y="5408613"/>
            <a:ext cx="158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0" name="AutoShape 34"/>
          <p:cNvCxnSpPr>
            <a:cxnSpLocks noChangeShapeType="1"/>
          </p:cNvCxnSpPr>
          <p:nvPr/>
        </p:nvCxnSpPr>
        <p:spPr bwMode="auto">
          <a:xfrm flipV="1">
            <a:off x="1692275" y="5408613"/>
            <a:ext cx="1588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1" name="AutoShape 35"/>
          <p:cNvCxnSpPr>
            <a:cxnSpLocks noChangeShapeType="1"/>
          </p:cNvCxnSpPr>
          <p:nvPr/>
        </p:nvCxnSpPr>
        <p:spPr bwMode="auto">
          <a:xfrm flipV="1">
            <a:off x="971550" y="5408613"/>
            <a:ext cx="0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2" name="AutoShape 36"/>
          <p:cNvCxnSpPr>
            <a:cxnSpLocks noChangeShapeType="1"/>
          </p:cNvCxnSpPr>
          <p:nvPr/>
        </p:nvCxnSpPr>
        <p:spPr bwMode="auto">
          <a:xfrm flipV="1">
            <a:off x="2411413" y="5408613"/>
            <a:ext cx="1587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3" name="AutoShape 37"/>
          <p:cNvCxnSpPr>
            <a:cxnSpLocks noChangeShapeType="1"/>
          </p:cNvCxnSpPr>
          <p:nvPr/>
        </p:nvCxnSpPr>
        <p:spPr bwMode="auto">
          <a:xfrm flipV="1">
            <a:off x="3132138" y="5408613"/>
            <a:ext cx="1587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4" name="AutoShape 38"/>
          <p:cNvCxnSpPr>
            <a:cxnSpLocks noChangeShapeType="1"/>
          </p:cNvCxnSpPr>
          <p:nvPr/>
        </p:nvCxnSpPr>
        <p:spPr bwMode="auto">
          <a:xfrm flipV="1">
            <a:off x="3851275" y="5408613"/>
            <a:ext cx="1588" cy="18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05" name="Rectangle 39"/>
          <p:cNvSpPr>
            <a:spLocks noChangeArrowheads="1"/>
          </p:cNvSpPr>
          <p:nvPr/>
        </p:nvSpPr>
        <p:spPr bwMode="auto">
          <a:xfrm>
            <a:off x="611188" y="48688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16406" name="Line 40"/>
          <p:cNvSpPr>
            <a:spLocks noChangeShapeType="1"/>
          </p:cNvSpPr>
          <p:nvPr/>
        </p:nvSpPr>
        <p:spPr bwMode="auto">
          <a:xfrm flipV="1">
            <a:off x="250825" y="48688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6407" name="AutoShape 41"/>
          <p:cNvCxnSpPr>
            <a:cxnSpLocks noChangeShapeType="1"/>
          </p:cNvCxnSpPr>
          <p:nvPr/>
        </p:nvCxnSpPr>
        <p:spPr bwMode="auto">
          <a:xfrm>
            <a:off x="973138" y="52292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8" name="AutoShape 42"/>
          <p:cNvCxnSpPr>
            <a:cxnSpLocks noChangeShapeType="1"/>
          </p:cNvCxnSpPr>
          <p:nvPr/>
        </p:nvCxnSpPr>
        <p:spPr bwMode="auto">
          <a:xfrm>
            <a:off x="431800" y="5229225"/>
            <a:ext cx="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9" name="AutoShape 43"/>
          <p:cNvCxnSpPr>
            <a:cxnSpLocks noChangeShapeType="1"/>
          </p:cNvCxnSpPr>
          <p:nvPr/>
        </p:nvCxnSpPr>
        <p:spPr bwMode="auto">
          <a:xfrm>
            <a:off x="250825" y="5229225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10" name="Rectangle 44"/>
          <p:cNvSpPr>
            <a:spLocks noChangeArrowheads="1"/>
          </p:cNvSpPr>
          <p:nvPr/>
        </p:nvSpPr>
        <p:spPr bwMode="auto">
          <a:xfrm>
            <a:off x="792163" y="37893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16411" name="Line 45"/>
          <p:cNvSpPr>
            <a:spLocks noChangeShapeType="1"/>
          </p:cNvSpPr>
          <p:nvPr/>
        </p:nvSpPr>
        <p:spPr bwMode="auto">
          <a:xfrm flipV="1">
            <a:off x="250825" y="45085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6412" name="AutoShape 46"/>
          <p:cNvCxnSpPr>
            <a:cxnSpLocks noChangeShapeType="1"/>
          </p:cNvCxnSpPr>
          <p:nvPr/>
        </p:nvCxnSpPr>
        <p:spPr bwMode="auto">
          <a:xfrm>
            <a:off x="1154113" y="41497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3" name="AutoShape 47"/>
          <p:cNvCxnSpPr>
            <a:cxnSpLocks noChangeShapeType="1"/>
          </p:cNvCxnSpPr>
          <p:nvPr/>
        </p:nvCxnSpPr>
        <p:spPr bwMode="auto">
          <a:xfrm>
            <a:off x="612775" y="4149725"/>
            <a:ext cx="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4" name="AutoShape 48"/>
          <p:cNvCxnSpPr>
            <a:cxnSpLocks noChangeShapeType="1"/>
          </p:cNvCxnSpPr>
          <p:nvPr/>
        </p:nvCxnSpPr>
        <p:spPr bwMode="auto">
          <a:xfrm>
            <a:off x="250825" y="4148138"/>
            <a:ext cx="1809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5" name="AutoShape 49"/>
          <p:cNvCxnSpPr>
            <a:cxnSpLocks noChangeShapeType="1"/>
          </p:cNvCxnSpPr>
          <p:nvPr/>
        </p:nvCxnSpPr>
        <p:spPr bwMode="auto">
          <a:xfrm flipH="1">
            <a:off x="250825" y="3789363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6" name="AutoShape 50"/>
          <p:cNvCxnSpPr>
            <a:cxnSpLocks noChangeShapeType="1"/>
          </p:cNvCxnSpPr>
          <p:nvPr/>
        </p:nvCxnSpPr>
        <p:spPr bwMode="auto">
          <a:xfrm flipH="1">
            <a:off x="250825" y="3429000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7" name="AutoShape 51"/>
          <p:cNvCxnSpPr>
            <a:cxnSpLocks noChangeShapeType="1"/>
          </p:cNvCxnSpPr>
          <p:nvPr/>
        </p:nvCxnSpPr>
        <p:spPr bwMode="auto">
          <a:xfrm flipH="1">
            <a:off x="250825" y="3068638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8" name="AutoShape 52"/>
          <p:cNvCxnSpPr>
            <a:cxnSpLocks noChangeShapeType="1"/>
          </p:cNvCxnSpPr>
          <p:nvPr/>
        </p:nvCxnSpPr>
        <p:spPr bwMode="auto">
          <a:xfrm flipH="1">
            <a:off x="249238" y="3778250"/>
            <a:ext cx="3595687" cy="17668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6419" name="AutoShape 53"/>
          <p:cNvCxnSpPr>
            <a:cxnSpLocks noChangeShapeType="1"/>
          </p:cNvCxnSpPr>
          <p:nvPr/>
        </p:nvCxnSpPr>
        <p:spPr bwMode="auto">
          <a:xfrm flipH="1">
            <a:off x="250825" y="3068638"/>
            <a:ext cx="1809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0" name="AutoShape 54"/>
          <p:cNvCxnSpPr>
            <a:cxnSpLocks noChangeShapeType="1"/>
          </p:cNvCxnSpPr>
          <p:nvPr/>
        </p:nvCxnSpPr>
        <p:spPr bwMode="auto">
          <a:xfrm flipH="1">
            <a:off x="250825" y="1657350"/>
            <a:ext cx="444500" cy="3902075"/>
          </a:xfrm>
          <a:prstGeom prst="straightConnector1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</p:cxnSp>
      <p:cxnSp>
        <p:nvCxnSpPr>
          <p:cNvPr id="16421" name="AutoShape 55"/>
          <p:cNvCxnSpPr>
            <a:cxnSpLocks noChangeShapeType="1"/>
          </p:cNvCxnSpPr>
          <p:nvPr/>
        </p:nvCxnSpPr>
        <p:spPr bwMode="auto">
          <a:xfrm>
            <a:off x="250825" y="3068638"/>
            <a:ext cx="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2" name="AutoShape 56"/>
          <p:cNvCxnSpPr>
            <a:cxnSpLocks noChangeShapeType="1"/>
          </p:cNvCxnSpPr>
          <p:nvPr/>
        </p:nvCxnSpPr>
        <p:spPr bwMode="auto">
          <a:xfrm flipH="1">
            <a:off x="293688" y="2557463"/>
            <a:ext cx="3074987" cy="29733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6423" name="AutoShape 57"/>
          <p:cNvCxnSpPr>
            <a:cxnSpLocks noChangeShapeType="1"/>
          </p:cNvCxnSpPr>
          <p:nvPr/>
        </p:nvCxnSpPr>
        <p:spPr bwMode="auto">
          <a:xfrm>
            <a:off x="431800" y="1989138"/>
            <a:ext cx="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6424" name="AutoShape 58"/>
          <p:cNvCxnSpPr>
            <a:cxnSpLocks noChangeShapeType="1"/>
          </p:cNvCxnSpPr>
          <p:nvPr/>
        </p:nvCxnSpPr>
        <p:spPr bwMode="auto">
          <a:xfrm>
            <a:off x="431800" y="32496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5" name="AutoShape 59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6" name="AutoShape 60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7" name="AutoShape 61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8" name="AutoShape 62"/>
          <p:cNvCxnSpPr>
            <a:cxnSpLocks noChangeShapeType="1"/>
          </p:cNvCxnSpPr>
          <p:nvPr/>
        </p:nvCxnSpPr>
        <p:spPr bwMode="auto">
          <a:xfrm flipH="1">
            <a:off x="250825" y="2708275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9" name="AutoShape 63"/>
          <p:cNvCxnSpPr>
            <a:cxnSpLocks noChangeShapeType="1"/>
          </p:cNvCxnSpPr>
          <p:nvPr/>
        </p:nvCxnSpPr>
        <p:spPr bwMode="auto">
          <a:xfrm flipH="1">
            <a:off x="250825" y="2349500"/>
            <a:ext cx="1809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30" name="Rectangle 66"/>
          <p:cNvSpPr>
            <a:spLocks noChangeArrowheads="1"/>
          </p:cNvSpPr>
          <p:nvPr/>
        </p:nvSpPr>
        <p:spPr bwMode="auto">
          <a:xfrm>
            <a:off x="0" y="5768975"/>
            <a:ext cx="250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</a:t>
            </a:r>
          </a:p>
        </p:txBody>
      </p:sp>
      <p:sp>
        <p:nvSpPr>
          <p:cNvPr id="16431" name="Rectangle 67"/>
          <p:cNvSpPr>
            <a:spLocks noChangeArrowheads="1"/>
          </p:cNvSpPr>
          <p:nvPr/>
        </p:nvSpPr>
        <p:spPr bwMode="auto">
          <a:xfrm>
            <a:off x="434975" y="467042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2</a:t>
            </a:r>
          </a:p>
        </p:txBody>
      </p:sp>
      <p:sp>
        <p:nvSpPr>
          <p:cNvPr id="16432" name="Rectangle 68"/>
          <p:cNvSpPr>
            <a:spLocks noChangeArrowheads="1"/>
          </p:cNvSpPr>
          <p:nvPr/>
        </p:nvSpPr>
        <p:spPr bwMode="auto">
          <a:xfrm>
            <a:off x="0" y="5768975"/>
            <a:ext cx="250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</a:t>
            </a:r>
          </a:p>
        </p:txBody>
      </p:sp>
      <p:sp>
        <p:nvSpPr>
          <p:cNvPr id="16433" name="Text Box 69"/>
          <p:cNvSpPr txBox="1">
            <a:spLocks noChangeArrowheads="1"/>
          </p:cNvSpPr>
          <p:nvPr/>
        </p:nvSpPr>
        <p:spPr bwMode="auto">
          <a:xfrm>
            <a:off x="466725" y="4002088"/>
            <a:ext cx="33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4</a:t>
            </a:r>
          </a:p>
        </p:txBody>
      </p:sp>
      <p:sp>
        <p:nvSpPr>
          <p:cNvPr id="16434" name="Text Box 70"/>
          <p:cNvSpPr txBox="1">
            <a:spLocks noChangeArrowheads="1"/>
          </p:cNvSpPr>
          <p:nvPr/>
        </p:nvSpPr>
        <p:spPr bwMode="auto">
          <a:xfrm rot="10800000" flipV="1">
            <a:off x="481013" y="322580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6</a:t>
            </a:r>
            <a:endParaRPr lang="ru-RU" sz="1600"/>
          </a:p>
        </p:txBody>
      </p:sp>
      <p:sp>
        <p:nvSpPr>
          <p:cNvPr id="16435" name="Text Box 71"/>
          <p:cNvSpPr txBox="1">
            <a:spLocks noChangeArrowheads="1"/>
          </p:cNvSpPr>
          <p:nvPr/>
        </p:nvSpPr>
        <p:spPr bwMode="auto">
          <a:xfrm>
            <a:off x="466725" y="2509838"/>
            <a:ext cx="687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8</a:t>
            </a:r>
          </a:p>
        </p:txBody>
      </p:sp>
      <p:sp>
        <p:nvSpPr>
          <p:cNvPr id="16436" name="Text Box 72"/>
          <p:cNvSpPr txBox="1">
            <a:spLocks noChangeArrowheads="1"/>
          </p:cNvSpPr>
          <p:nvPr/>
        </p:nvSpPr>
        <p:spPr bwMode="auto">
          <a:xfrm rot="10800000" flipV="1">
            <a:off x="1281113" y="5770563"/>
            <a:ext cx="113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0,2</a:t>
            </a:r>
          </a:p>
        </p:txBody>
      </p:sp>
      <p:sp>
        <p:nvSpPr>
          <p:cNvPr id="16437" name="Text Box 73"/>
          <p:cNvSpPr txBox="1">
            <a:spLocks noChangeArrowheads="1"/>
          </p:cNvSpPr>
          <p:nvPr/>
        </p:nvSpPr>
        <p:spPr bwMode="auto">
          <a:xfrm rot="10800000" flipV="1">
            <a:off x="1960563" y="5770563"/>
            <a:ext cx="1350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0,3</a:t>
            </a:r>
          </a:p>
        </p:txBody>
      </p:sp>
      <p:sp>
        <p:nvSpPr>
          <p:cNvPr id="16438" name="Rectangle 74"/>
          <p:cNvSpPr>
            <a:spLocks noChangeArrowheads="1"/>
          </p:cNvSpPr>
          <p:nvPr/>
        </p:nvSpPr>
        <p:spPr bwMode="auto">
          <a:xfrm rot="10800000" flipV="1">
            <a:off x="630238" y="5768975"/>
            <a:ext cx="65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0,1</a:t>
            </a:r>
          </a:p>
        </p:txBody>
      </p:sp>
      <p:sp>
        <p:nvSpPr>
          <p:cNvPr id="16439" name="Text Box 76"/>
          <p:cNvSpPr txBox="1">
            <a:spLocks noChangeArrowheads="1"/>
          </p:cNvSpPr>
          <p:nvPr/>
        </p:nvSpPr>
        <p:spPr bwMode="auto">
          <a:xfrm rot="10800000" flipV="1">
            <a:off x="2771775" y="577056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0,4</a:t>
            </a:r>
          </a:p>
        </p:txBody>
      </p:sp>
      <p:sp>
        <p:nvSpPr>
          <p:cNvPr id="16440" name="Text Box 77"/>
          <p:cNvSpPr txBox="1">
            <a:spLocks noChangeArrowheads="1"/>
          </p:cNvSpPr>
          <p:nvPr/>
        </p:nvSpPr>
        <p:spPr bwMode="auto">
          <a:xfrm rot="10687085" flipV="1">
            <a:off x="3492500" y="5770563"/>
            <a:ext cx="714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0,5</a:t>
            </a:r>
          </a:p>
        </p:txBody>
      </p:sp>
      <p:sp>
        <p:nvSpPr>
          <p:cNvPr id="16441" name="Text Box 79"/>
          <p:cNvSpPr txBox="1">
            <a:spLocks noChangeArrowheads="1"/>
          </p:cNvSpPr>
          <p:nvPr/>
        </p:nvSpPr>
        <p:spPr bwMode="auto">
          <a:xfrm>
            <a:off x="828675" y="1654175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I</a:t>
            </a:r>
            <a:endParaRPr lang="ru-RU" sz="2400" b="1"/>
          </a:p>
        </p:txBody>
      </p:sp>
      <p:sp>
        <p:nvSpPr>
          <p:cNvPr id="16442" name="Text Box 80"/>
          <p:cNvSpPr txBox="1">
            <a:spLocks noChangeArrowheads="1"/>
          </p:cNvSpPr>
          <p:nvPr/>
        </p:nvSpPr>
        <p:spPr bwMode="auto">
          <a:xfrm>
            <a:off x="2419350" y="24511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II</a:t>
            </a:r>
            <a:endParaRPr lang="ru-RU" sz="2400" b="1"/>
          </a:p>
        </p:txBody>
      </p:sp>
      <p:sp>
        <p:nvSpPr>
          <p:cNvPr id="16443" name="Text Box 82"/>
          <p:cNvSpPr txBox="1">
            <a:spLocks noChangeArrowheads="1"/>
          </p:cNvSpPr>
          <p:nvPr/>
        </p:nvSpPr>
        <p:spPr bwMode="auto">
          <a:xfrm>
            <a:off x="6326188" y="1876425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I</a:t>
            </a:r>
            <a:endParaRPr lang="ru-RU" sz="2400" b="1"/>
          </a:p>
        </p:txBody>
      </p:sp>
      <p:sp>
        <p:nvSpPr>
          <p:cNvPr id="16444" name="Text Box 83"/>
          <p:cNvSpPr txBox="1">
            <a:spLocks noChangeArrowheads="1"/>
          </p:cNvSpPr>
          <p:nvPr/>
        </p:nvSpPr>
        <p:spPr bwMode="auto">
          <a:xfrm>
            <a:off x="6326188" y="3205163"/>
            <a:ext cx="43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II</a:t>
            </a:r>
            <a:endParaRPr lang="ru-RU" sz="2400" b="1"/>
          </a:p>
        </p:txBody>
      </p:sp>
      <p:sp>
        <p:nvSpPr>
          <p:cNvPr id="16445" name="Text Box 84"/>
          <p:cNvSpPr txBox="1">
            <a:spLocks noChangeArrowheads="1"/>
          </p:cNvSpPr>
          <p:nvPr/>
        </p:nvSpPr>
        <p:spPr bwMode="auto">
          <a:xfrm>
            <a:off x="6330950" y="4735513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III</a:t>
            </a:r>
            <a:endParaRPr lang="ru-RU" sz="2000" b="1"/>
          </a:p>
        </p:txBody>
      </p:sp>
      <p:sp>
        <p:nvSpPr>
          <p:cNvPr id="16446" name="Text Box 85"/>
          <p:cNvSpPr txBox="1">
            <a:spLocks noChangeArrowheads="1"/>
          </p:cNvSpPr>
          <p:nvPr/>
        </p:nvSpPr>
        <p:spPr bwMode="auto">
          <a:xfrm rot="10800000" flipV="1">
            <a:off x="4983163" y="2566988"/>
            <a:ext cx="3900487" cy="466725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K</a:t>
            </a:r>
            <a:r>
              <a:rPr lang="en-US" sz="2400" b="1" baseline="-25000"/>
              <a:t>1</a:t>
            </a:r>
            <a:r>
              <a:rPr lang="en-US" sz="2400" b="1"/>
              <a:t>=</a:t>
            </a:r>
            <a:r>
              <a:rPr lang="ru-RU" sz="2400" b="1"/>
              <a:t>2</a:t>
            </a:r>
            <a:r>
              <a:rPr lang="en-US" sz="2400" b="1"/>
              <a:t>H/0,</a:t>
            </a:r>
            <a:r>
              <a:rPr lang="ru-RU" sz="2400" b="1"/>
              <a:t>00</a:t>
            </a:r>
            <a:r>
              <a:rPr lang="en-US" sz="2400" b="1"/>
              <a:t>01</a:t>
            </a:r>
            <a:r>
              <a:rPr lang="ru-RU" sz="2400" b="1"/>
              <a:t>м</a:t>
            </a:r>
            <a:r>
              <a:rPr lang="en-US" sz="2400" b="1"/>
              <a:t> </a:t>
            </a:r>
            <a:r>
              <a:rPr lang="ru-RU" sz="2400" b="1"/>
              <a:t>=20000Н/м</a:t>
            </a:r>
          </a:p>
        </p:txBody>
      </p:sp>
      <p:sp>
        <p:nvSpPr>
          <p:cNvPr id="16447" name="Text Box 87"/>
          <p:cNvSpPr txBox="1">
            <a:spLocks noChangeArrowheads="1"/>
          </p:cNvSpPr>
          <p:nvPr/>
        </p:nvSpPr>
        <p:spPr bwMode="auto">
          <a:xfrm rot="10800000" flipV="1">
            <a:off x="5010150" y="5310188"/>
            <a:ext cx="3857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К</a:t>
            </a:r>
            <a:r>
              <a:rPr lang="ru-RU" sz="2400" b="1" baseline="-25000"/>
              <a:t>3</a:t>
            </a:r>
            <a:r>
              <a:rPr lang="ru-RU" sz="2400" b="1"/>
              <a:t>=</a:t>
            </a:r>
            <a:r>
              <a:rPr lang="en-US" sz="2400" b="1"/>
              <a:t>2</a:t>
            </a:r>
            <a:r>
              <a:rPr lang="ru-RU" sz="2400" b="1"/>
              <a:t>Н/0,00</a:t>
            </a:r>
            <a:r>
              <a:rPr lang="en-US" sz="2400" b="1"/>
              <a:t>2</a:t>
            </a:r>
            <a:r>
              <a:rPr lang="ru-RU" sz="2400" b="1"/>
              <a:t>м</a:t>
            </a:r>
            <a:r>
              <a:rPr lang="en-US" sz="2400" b="1"/>
              <a:t> </a:t>
            </a:r>
            <a:r>
              <a:rPr lang="ru-RU" sz="2400" b="1"/>
              <a:t>= </a:t>
            </a:r>
            <a:r>
              <a:rPr lang="en-US" sz="2400" b="1"/>
              <a:t>10</a:t>
            </a:r>
            <a:r>
              <a:rPr lang="ru-RU" sz="2400" b="1"/>
              <a:t>00Н/м</a:t>
            </a:r>
          </a:p>
        </p:txBody>
      </p:sp>
      <p:sp>
        <p:nvSpPr>
          <p:cNvPr id="16448" name="Text Box 90"/>
          <p:cNvSpPr txBox="1">
            <a:spLocks noChangeArrowheads="1"/>
          </p:cNvSpPr>
          <p:nvPr/>
        </p:nvSpPr>
        <p:spPr bwMode="auto">
          <a:xfrm>
            <a:off x="4676775" y="1154113"/>
            <a:ext cx="39766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3200" b="1" i="1">
                <a:latin typeface="Tahoma" pitchFamily="34" charset="0"/>
              </a:rPr>
              <a:t>F</a:t>
            </a:r>
            <a:r>
              <a:rPr lang="ru-RU" sz="3200" b="1" i="1" baseline="-25000">
                <a:latin typeface="Tahoma" pitchFamily="34" charset="0"/>
              </a:rPr>
              <a:t>у</a:t>
            </a:r>
            <a:r>
              <a:rPr lang="en-US" sz="3200" b="1" i="1">
                <a:latin typeface="Tahoma" pitchFamily="34" charset="0"/>
              </a:rPr>
              <a:t>=k</a:t>
            </a:r>
            <a:r>
              <a:rPr lang="en-US" sz="3200" b="1" i="1">
                <a:latin typeface="Tahoma" pitchFamily="34" charset="0"/>
                <a:cs typeface="Tahoma" pitchFamily="34" charset="0"/>
              </a:rPr>
              <a:t>∙</a:t>
            </a:r>
            <a:r>
              <a:rPr lang="en-US" sz="3200" b="1" i="1">
                <a:latin typeface="Tahoma" pitchFamily="34" charset="0"/>
              </a:rPr>
              <a:t>x</a:t>
            </a:r>
            <a:endParaRPr lang="ru-RU" sz="3200" b="1" i="1">
              <a:latin typeface="Tahoma" pitchFamily="34" charset="0"/>
            </a:endParaRPr>
          </a:p>
        </p:txBody>
      </p:sp>
      <p:sp>
        <p:nvSpPr>
          <p:cNvPr id="16449" name="Oval 91"/>
          <p:cNvSpPr>
            <a:spLocks noChangeArrowheads="1"/>
          </p:cNvSpPr>
          <p:nvPr/>
        </p:nvSpPr>
        <p:spPr bwMode="auto">
          <a:xfrm>
            <a:off x="6794500" y="1808163"/>
            <a:ext cx="268288" cy="180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50" name="Rectangle 92"/>
          <p:cNvSpPr>
            <a:spLocks noChangeArrowheads="1"/>
          </p:cNvSpPr>
          <p:nvPr/>
        </p:nvSpPr>
        <p:spPr bwMode="auto">
          <a:xfrm>
            <a:off x="5307013" y="960438"/>
            <a:ext cx="2936875" cy="836612"/>
          </a:xfrm>
          <a:prstGeom prst="rect">
            <a:avLst/>
          </a:prstGeom>
          <a:noFill/>
          <a:ln w="5715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51" name="Arc 93"/>
          <p:cNvSpPr>
            <a:spLocks/>
          </p:cNvSpPr>
          <p:nvPr/>
        </p:nvSpPr>
        <p:spPr bwMode="auto">
          <a:xfrm>
            <a:off x="1511300" y="5408613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9599" name="Text Box 95"/>
          <p:cNvSpPr txBox="1">
            <a:spLocks noChangeArrowheads="1"/>
          </p:cNvSpPr>
          <p:nvPr/>
        </p:nvSpPr>
        <p:spPr bwMode="auto">
          <a:xfrm>
            <a:off x="3333750" y="3303588"/>
            <a:ext cx="5413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III</a:t>
            </a: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53" name="Line 103"/>
          <p:cNvSpPr>
            <a:spLocks noChangeShapeType="1"/>
          </p:cNvSpPr>
          <p:nvPr/>
        </p:nvSpPr>
        <p:spPr bwMode="auto">
          <a:xfrm flipV="1">
            <a:off x="290513" y="4833938"/>
            <a:ext cx="1365250" cy="28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4" name="Line 104"/>
          <p:cNvSpPr>
            <a:spLocks noChangeShapeType="1"/>
          </p:cNvSpPr>
          <p:nvPr/>
        </p:nvSpPr>
        <p:spPr bwMode="auto">
          <a:xfrm flipH="1">
            <a:off x="1668463" y="4862513"/>
            <a:ext cx="1587" cy="6985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5" name="Line 105"/>
          <p:cNvSpPr>
            <a:spLocks noChangeShapeType="1"/>
          </p:cNvSpPr>
          <p:nvPr/>
        </p:nvSpPr>
        <p:spPr bwMode="auto">
          <a:xfrm flipH="1">
            <a:off x="973138" y="4862513"/>
            <a:ext cx="0" cy="6953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6" name="Line 106"/>
          <p:cNvSpPr>
            <a:spLocks noChangeShapeType="1"/>
          </p:cNvSpPr>
          <p:nvPr/>
        </p:nvSpPr>
        <p:spPr bwMode="auto">
          <a:xfrm flipH="1">
            <a:off x="319088" y="4892675"/>
            <a:ext cx="87312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7" name="Line 107"/>
          <p:cNvSpPr>
            <a:spLocks noChangeShapeType="1"/>
          </p:cNvSpPr>
          <p:nvPr/>
        </p:nvSpPr>
        <p:spPr bwMode="auto">
          <a:xfrm flipH="1">
            <a:off x="349250" y="4848225"/>
            <a:ext cx="14288" cy="711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8" name="Rectangle 109"/>
          <p:cNvSpPr>
            <a:spLocks noChangeArrowheads="1"/>
          </p:cNvSpPr>
          <p:nvPr/>
        </p:nvSpPr>
        <p:spPr bwMode="auto">
          <a:xfrm>
            <a:off x="0" y="6102350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FF3300"/>
                </a:solidFill>
              </a:rPr>
              <a:t>ЧЕМ БОЛЬШЕ ЖЁСТКОСТЬ ПРУЖИНЫ, ТЕМ КРУЧЕ ГРАФИК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3981</TotalTime>
  <Words>1012</Words>
  <Application>Microsoft Office PowerPoint</Application>
  <PresentationFormat>Экран (4:3)</PresentationFormat>
  <Paragraphs>265</Paragraphs>
  <Slides>27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Equation</vt:lpstr>
      <vt:lpstr> Линейные функции  в физических процессах.   Н.А. Борисова – учитель математики (105 –180 -726),     Е. А. Никитина – учитель физики (240 – 107 -729) </vt:lpstr>
      <vt:lpstr>Исследование зависимости удлинения пружины от внешней силы.</vt:lpstr>
      <vt:lpstr>Указания к работе: </vt:lpstr>
      <vt:lpstr>Мы собрали для исследований целую коллекцию пружин.</vt:lpstr>
      <vt:lpstr>  «Измеряй все доступное и делай недоступное измерению доступным».  Г.Галилей</vt:lpstr>
      <vt:lpstr>«Наука начинается там, где начинают измерять.»  Д.И.Менделеев.                          </vt:lpstr>
      <vt:lpstr>Удивительное рядом.</vt:lpstr>
      <vt:lpstr> Знаменитый закон  Гука(англ.физ.),созданный в 1676г.сначала по обычаям того  времени был зашифрован в виде анаграммы  «cciiinossttuv» ,  а затем, когда ученому понадобилась его формулировка, был расшифрован  «ut tensio, sic vic»  (каково удлинение, такова и сила)</vt:lpstr>
      <vt:lpstr>  Закон Гука </vt:lpstr>
      <vt:lpstr> «ut tensio, sic vic»  (каково удлинение, такова и сила)</vt:lpstr>
      <vt:lpstr>Первый, кто  описал клетки растений.</vt:lpstr>
      <vt:lpstr>Слайд 12</vt:lpstr>
      <vt:lpstr>Слайд 13</vt:lpstr>
      <vt:lpstr>На Земле еще много всего, что достойно порой удивления и твоего и моего.</vt:lpstr>
      <vt:lpstr>Исследование зависимости силы трения скольжения от видов поверхностей соприкосновения и от веса тела. </vt:lpstr>
      <vt:lpstr>Исследование зависимости силы трения скольжения от вида поверхностей соприкосновения  и нагрузки .</vt:lpstr>
      <vt:lpstr>Изучаем вездесущее, мешающее, необходимое</vt:lpstr>
      <vt:lpstr>  А знаете ли Вы?</vt:lpstr>
      <vt:lpstr>Создатель гигрометров, барометров, термометров, пирометров,…</vt:lpstr>
      <vt:lpstr>Исследователь электромагнитных и механических явлений.</vt:lpstr>
      <vt:lpstr>Удивляйся тому, чему люди порой удивляться уже перестали</vt:lpstr>
      <vt:lpstr>Исследования на факультативных занятиях по физике в 7 классе.</vt:lpstr>
      <vt:lpstr>Все известно вокруг, тем не менее…</vt:lpstr>
      <vt:lpstr>Слайд 24</vt:lpstr>
      <vt:lpstr>Результаты исследований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Линейная функция в физических процессах .</dc:title>
  <dc:creator>aa</dc:creator>
  <cp:lastModifiedBy>Елена</cp:lastModifiedBy>
  <cp:revision>511</cp:revision>
  <dcterms:created xsi:type="dcterms:W3CDTF">2010-01-31T05:12:04Z</dcterms:created>
  <dcterms:modified xsi:type="dcterms:W3CDTF">2012-01-30T20:40:47Z</dcterms:modified>
</cp:coreProperties>
</file>