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2" r:id="rId3"/>
    <p:sldId id="264" r:id="rId4"/>
    <p:sldId id="259" r:id="rId5"/>
    <p:sldId id="260" r:id="rId6"/>
    <p:sldId id="263" r:id="rId7"/>
    <p:sldId id="266" r:id="rId8"/>
    <p:sldId id="268" r:id="rId9"/>
    <p:sldId id="269" r:id="rId10"/>
    <p:sldId id="270" r:id="rId11"/>
    <p:sldId id="271" r:id="rId12"/>
    <p:sldId id="274" r:id="rId13"/>
    <p:sldId id="275" r:id="rId14"/>
    <p:sldId id="277" r:id="rId15"/>
    <p:sldId id="278" r:id="rId16"/>
    <p:sldId id="279" r:id="rId17"/>
    <p:sldId id="280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0000FF"/>
    <a:srgbClr val="800000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407" autoAdjust="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0430AA-0CE1-4C38-8706-5E1285F547F9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12CE6258-9866-45BE-9EC3-9F6B72BE793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Линейная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функция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в физике</a:t>
          </a:r>
        </a:p>
      </dgm:t>
    </dgm:pt>
    <dgm:pt modelId="{20D0997E-0582-4716-8C6E-1D2E9D64DF79}" type="parTrans" cxnId="{70AD37FF-6CE3-4B57-9CD7-5A538CCECA05}">
      <dgm:prSet/>
      <dgm:spPr/>
      <dgm:t>
        <a:bodyPr/>
        <a:lstStyle/>
        <a:p>
          <a:endParaRPr lang="ru-RU"/>
        </a:p>
      </dgm:t>
    </dgm:pt>
    <dgm:pt modelId="{1F81F0B5-705C-4CF3-9C62-8944021B0D2D}" type="sibTrans" cxnId="{70AD37FF-6CE3-4B57-9CD7-5A538CCECA05}">
      <dgm:prSet/>
      <dgm:spPr/>
      <dgm:t>
        <a:bodyPr/>
        <a:lstStyle/>
        <a:p>
          <a:endParaRPr lang="ru-RU"/>
        </a:p>
      </dgm:t>
    </dgm:pt>
    <dgm:pt modelId="{76066ED1-8E5D-4AE3-9F8E-EBA00E208A4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Механика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(кинематика)</a:t>
          </a:r>
        </a:p>
      </dgm:t>
    </dgm:pt>
    <dgm:pt modelId="{38909F6B-6781-4D4D-B46B-E773492FA744}" type="parTrans" cxnId="{57E3C5BC-D281-491E-8A5C-DC8BD071AFEE}">
      <dgm:prSet/>
      <dgm:spPr/>
      <dgm:t>
        <a:bodyPr/>
        <a:lstStyle/>
        <a:p>
          <a:endParaRPr lang="ru-RU"/>
        </a:p>
      </dgm:t>
    </dgm:pt>
    <dgm:pt modelId="{257A523B-3BBB-4988-A87F-91616AB5BCAD}" type="sibTrans" cxnId="{57E3C5BC-D281-491E-8A5C-DC8BD071AFEE}">
      <dgm:prSet/>
      <dgm:spPr/>
      <dgm:t>
        <a:bodyPr/>
        <a:lstStyle/>
        <a:p>
          <a:endParaRPr lang="ru-RU"/>
        </a:p>
      </dgm:t>
    </dgm:pt>
    <dgm:pt modelId="{6D0F8EED-4BB6-409D-86DB-B6777040478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Механика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(динамика)</a:t>
          </a:r>
        </a:p>
      </dgm:t>
    </dgm:pt>
    <dgm:pt modelId="{37B0444E-71DD-4D81-A6AF-1CCE51D40784}" type="parTrans" cxnId="{ECF0B9E5-8810-4082-BC47-E389BF7B070C}">
      <dgm:prSet/>
      <dgm:spPr/>
      <dgm:t>
        <a:bodyPr/>
        <a:lstStyle/>
        <a:p>
          <a:endParaRPr lang="ru-RU"/>
        </a:p>
      </dgm:t>
    </dgm:pt>
    <dgm:pt modelId="{8A314F74-A364-46D2-815E-239466CD2791}" type="sibTrans" cxnId="{ECF0B9E5-8810-4082-BC47-E389BF7B070C}">
      <dgm:prSet/>
      <dgm:spPr/>
      <dgm:t>
        <a:bodyPr/>
        <a:lstStyle/>
        <a:p>
          <a:endParaRPr lang="ru-RU"/>
        </a:p>
      </dgm:t>
    </dgm:pt>
    <dgm:pt modelId="{BB9548FF-A596-4F73-B78F-6361FEFDECC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Механика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(законы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сохранения)</a:t>
          </a:r>
        </a:p>
      </dgm:t>
    </dgm:pt>
    <dgm:pt modelId="{F818805F-F92B-4AB8-9195-E7EECA5FC779}" type="parTrans" cxnId="{4FC957BE-2576-4C41-AFB8-9C794D92D8AB}">
      <dgm:prSet/>
      <dgm:spPr/>
      <dgm:t>
        <a:bodyPr/>
        <a:lstStyle/>
        <a:p>
          <a:endParaRPr lang="ru-RU"/>
        </a:p>
      </dgm:t>
    </dgm:pt>
    <dgm:pt modelId="{26339807-96E2-4491-B191-8517152D02A2}" type="sibTrans" cxnId="{4FC957BE-2576-4C41-AFB8-9C794D92D8AB}">
      <dgm:prSet/>
      <dgm:spPr/>
      <dgm:t>
        <a:bodyPr/>
        <a:lstStyle/>
        <a:p>
          <a:endParaRPr lang="ru-RU"/>
        </a:p>
      </dgm:t>
    </dgm:pt>
    <dgm:pt modelId="{5F268506-640D-4826-A892-845CB52AF8B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err="1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Термо</a:t>
          </a: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динамика</a:t>
          </a:r>
        </a:p>
      </dgm:t>
    </dgm:pt>
    <dgm:pt modelId="{4BD6B43F-D67B-405B-8432-17AF0E644452}" type="parTrans" cxnId="{9A17CF56-2F08-4098-8C33-113F4C3FFC0E}">
      <dgm:prSet/>
      <dgm:spPr/>
      <dgm:t>
        <a:bodyPr/>
        <a:lstStyle/>
        <a:p>
          <a:endParaRPr lang="ru-RU"/>
        </a:p>
      </dgm:t>
    </dgm:pt>
    <dgm:pt modelId="{56C378D5-8EA3-4413-AB00-33AAE20651A3}" type="sibTrans" cxnId="{9A17CF56-2F08-4098-8C33-113F4C3FFC0E}">
      <dgm:prSet/>
      <dgm:spPr/>
      <dgm:t>
        <a:bodyPr/>
        <a:lstStyle/>
        <a:p>
          <a:endParaRPr lang="ru-RU"/>
        </a:p>
      </dgm:t>
    </dgm:pt>
    <dgm:pt modelId="{569D998F-1E8A-4BFA-ACC4-E9DE270422E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err="1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Электро</a:t>
          </a: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динамика</a:t>
          </a:r>
        </a:p>
      </dgm:t>
    </dgm:pt>
    <dgm:pt modelId="{7534CB18-579D-496F-9D7F-4B647AABADA1}" type="parTrans" cxnId="{5FA275D0-DA4F-4570-BA38-8947B42738A7}">
      <dgm:prSet/>
      <dgm:spPr/>
      <dgm:t>
        <a:bodyPr/>
        <a:lstStyle/>
        <a:p>
          <a:endParaRPr lang="ru-RU"/>
        </a:p>
      </dgm:t>
    </dgm:pt>
    <dgm:pt modelId="{D2580975-F9CC-4C2E-8A91-45B10C29D845}" type="sibTrans" cxnId="{5FA275D0-DA4F-4570-BA38-8947B42738A7}">
      <dgm:prSet/>
      <dgm:spPr/>
      <dgm:t>
        <a:bodyPr/>
        <a:lstStyle/>
        <a:p>
          <a:endParaRPr lang="ru-RU"/>
        </a:p>
      </dgm:t>
    </dgm:pt>
    <dgm:pt modelId="{3572933F-B0F3-4FE3-9755-DC66697637C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Квантовая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66"/>
              </a:solidFill>
              <a:effectLst/>
              <a:latin typeface="Times New Roman" pitchFamily="18" charset="0"/>
              <a:cs typeface="Arial" charset="0"/>
            </a:rPr>
            <a:t>физика</a:t>
          </a:r>
        </a:p>
      </dgm:t>
    </dgm:pt>
    <dgm:pt modelId="{F9F3410B-3C28-475F-B040-E3C824489D9C}" type="parTrans" cxnId="{E51CB373-C36F-409A-AE93-41422C02CA81}">
      <dgm:prSet/>
      <dgm:spPr/>
      <dgm:t>
        <a:bodyPr/>
        <a:lstStyle/>
        <a:p>
          <a:endParaRPr lang="ru-RU"/>
        </a:p>
      </dgm:t>
    </dgm:pt>
    <dgm:pt modelId="{47F785EA-33BB-426C-ABCB-673768113BA0}" type="sibTrans" cxnId="{E51CB373-C36F-409A-AE93-41422C02CA81}">
      <dgm:prSet/>
      <dgm:spPr/>
      <dgm:t>
        <a:bodyPr/>
        <a:lstStyle/>
        <a:p>
          <a:endParaRPr lang="ru-RU"/>
        </a:p>
      </dgm:t>
    </dgm:pt>
    <dgm:pt modelId="{108F4FB8-D87F-4948-9CBB-85F91D7E4F96}" type="pres">
      <dgm:prSet presAssocID="{CE0430AA-0CE1-4C38-8706-5E1285F547F9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793397F-5C44-4F0E-87AC-8EDB9633F0C0}" type="pres">
      <dgm:prSet presAssocID="{12CE6258-9866-45BE-9EC3-9F6B72BE7931}" presName="centerShape" presStyleLbl="node0" presStyleIdx="0" presStyleCnt="1"/>
      <dgm:spPr/>
      <dgm:t>
        <a:bodyPr/>
        <a:lstStyle/>
        <a:p>
          <a:endParaRPr lang="ru-RU"/>
        </a:p>
      </dgm:t>
    </dgm:pt>
    <dgm:pt modelId="{6072E331-C3FB-414E-8114-3BCEFC49A727}" type="pres">
      <dgm:prSet presAssocID="{38909F6B-6781-4D4D-B46B-E773492FA744}" presName="Name9" presStyleLbl="parChTrans1D2" presStyleIdx="0" presStyleCnt="6"/>
      <dgm:spPr/>
      <dgm:t>
        <a:bodyPr/>
        <a:lstStyle/>
        <a:p>
          <a:endParaRPr lang="ru-RU"/>
        </a:p>
      </dgm:t>
    </dgm:pt>
    <dgm:pt modelId="{669E00B8-6076-451F-BCFA-EB5A109C1DBD}" type="pres">
      <dgm:prSet presAssocID="{38909F6B-6781-4D4D-B46B-E773492FA744}" presName="connTx" presStyleLbl="parChTrans1D2" presStyleIdx="0" presStyleCnt="6"/>
      <dgm:spPr/>
      <dgm:t>
        <a:bodyPr/>
        <a:lstStyle/>
        <a:p>
          <a:endParaRPr lang="ru-RU"/>
        </a:p>
      </dgm:t>
    </dgm:pt>
    <dgm:pt modelId="{9D552CDD-24EE-4A96-8171-30C09A5A2D36}" type="pres">
      <dgm:prSet presAssocID="{76066ED1-8E5D-4AE3-9F8E-EBA00E208A4C}" presName="node" presStyleLbl="node1" presStyleIdx="0" presStyleCnt="6" custRadScaleRad="85938" custRadScaleInc="5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17478-191C-46C6-9FA9-CA915D667171}" type="pres">
      <dgm:prSet presAssocID="{37B0444E-71DD-4D81-A6AF-1CCE51D40784}" presName="Name9" presStyleLbl="parChTrans1D2" presStyleIdx="1" presStyleCnt="6"/>
      <dgm:spPr/>
      <dgm:t>
        <a:bodyPr/>
        <a:lstStyle/>
        <a:p>
          <a:endParaRPr lang="ru-RU"/>
        </a:p>
      </dgm:t>
    </dgm:pt>
    <dgm:pt modelId="{E2CEBB65-22E3-423F-968E-90D44516614C}" type="pres">
      <dgm:prSet presAssocID="{37B0444E-71DD-4D81-A6AF-1CCE51D40784}" presName="connTx" presStyleLbl="parChTrans1D2" presStyleIdx="1" presStyleCnt="6"/>
      <dgm:spPr/>
      <dgm:t>
        <a:bodyPr/>
        <a:lstStyle/>
        <a:p>
          <a:endParaRPr lang="ru-RU"/>
        </a:p>
      </dgm:t>
    </dgm:pt>
    <dgm:pt modelId="{CB72ECE3-E513-4DE4-A470-DD168D147C80}" type="pres">
      <dgm:prSet presAssocID="{6D0F8EED-4BB6-409D-86DB-B67770404789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D02F17-8D75-4F01-8D1E-70CE5F1F7136}" type="pres">
      <dgm:prSet presAssocID="{F818805F-F92B-4AB8-9195-E7EECA5FC779}" presName="Name9" presStyleLbl="parChTrans1D2" presStyleIdx="2" presStyleCnt="6"/>
      <dgm:spPr/>
      <dgm:t>
        <a:bodyPr/>
        <a:lstStyle/>
        <a:p>
          <a:endParaRPr lang="ru-RU"/>
        </a:p>
      </dgm:t>
    </dgm:pt>
    <dgm:pt modelId="{432E5983-6C30-451B-8CD1-9BD10C2F1047}" type="pres">
      <dgm:prSet presAssocID="{F818805F-F92B-4AB8-9195-E7EECA5FC779}" presName="connTx" presStyleLbl="parChTrans1D2" presStyleIdx="2" presStyleCnt="6"/>
      <dgm:spPr/>
      <dgm:t>
        <a:bodyPr/>
        <a:lstStyle/>
        <a:p>
          <a:endParaRPr lang="ru-RU"/>
        </a:p>
      </dgm:t>
    </dgm:pt>
    <dgm:pt modelId="{23F17B6D-9E4F-4AF3-8E0B-DF06A9D13B1F}" type="pres">
      <dgm:prSet presAssocID="{BB9548FF-A596-4F73-B78F-6361FEFDECC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20C95-D478-4EAD-A4AD-0511D6446F5F}" type="pres">
      <dgm:prSet presAssocID="{4BD6B43F-D67B-405B-8432-17AF0E644452}" presName="Name9" presStyleLbl="parChTrans1D2" presStyleIdx="3" presStyleCnt="6"/>
      <dgm:spPr/>
      <dgm:t>
        <a:bodyPr/>
        <a:lstStyle/>
        <a:p>
          <a:endParaRPr lang="ru-RU"/>
        </a:p>
      </dgm:t>
    </dgm:pt>
    <dgm:pt modelId="{CED5320A-26E2-406A-A4B6-54CB176921A0}" type="pres">
      <dgm:prSet presAssocID="{4BD6B43F-D67B-405B-8432-17AF0E644452}" presName="connTx" presStyleLbl="parChTrans1D2" presStyleIdx="3" presStyleCnt="6"/>
      <dgm:spPr/>
      <dgm:t>
        <a:bodyPr/>
        <a:lstStyle/>
        <a:p>
          <a:endParaRPr lang="ru-RU"/>
        </a:p>
      </dgm:t>
    </dgm:pt>
    <dgm:pt modelId="{EC19F9AC-EA3D-438C-A68D-53ADD39CEE60}" type="pres">
      <dgm:prSet presAssocID="{5F268506-640D-4826-A892-845CB52AF8B7}" presName="node" presStyleLbl="node1" presStyleIdx="3" presStyleCnt="6" custRadScaleRad="84066" custRadScaleInc="13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D91C9A-6BAA-460E-82FE-2E718E1E7D7B}" type="pres">
      <dgm:prSet presAssocID="{7534CB18-579D-496F-9D7F-4B647AABADA1}" presName="Name9" presStyleLbl="parChTrans1D2" presStyleIdx="4" presStyleCnt="6"/>
      <dgm:spPr/>
      <dgm:t>
        <a:bodyPr/>
        <a:lstStyle/>
        <a:p>
          <a:endParaRPr lang="ru-RU"/>
        </a:p>
      </dgm:t>
    </dgm:pt>
    <dgm:pt modelId="{51A04691-2F8A-4A87-9AB2-F8C36D8A8CF2}" type="pres">
      <dgm:prSet presAssocID="{7534CB18-579D-496F-9D7F-4B647AABADA1}" presName="connTx" presStyleLbl="parChTrans1D2" presStyleIdx="4" presStyleCnt="6"/>
      <dgm:spPr/>
      <dgm:t>
        <a:bodyPr/>
        <a:lstStyle/>
        <a:p>
          <a:endParaRPr lang="ru-RU"/>
        </a:p>
      </dgm:t>
    </dgm:pt>
    <dgm:pt modelId="{75BC2F8A-D657-4EE6-BA10-7C7612822038}" type="pres">
      <dgm:prSet presAssocID="{569D998F-1E8A-4BFA-ACC4-E9DE270422E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14C2CB-45F7-4623-A2CE-D47FD9CEAB85}" type="pres">
      <dgm:prSet presAssocID="{F9F3410B-3C28-475F-B040-E3C824489D9C}" presName="Name9" presStyleLbl="parChTrans1D2" presStyleIdx="5" presStyleCnt="6"/>
      <dgm:spPr/>
      <dgm:t>
        <a:bodyPr/>
        <a:lstStyle/>
        <a:p>
          <a:endParaRPr lang="ru-RU"/>
        </a:p>
      </dgm:t>
    </dgm:pt>
    <dgm:pt modelId="{26E3EA03-3C4B-4DFF-AC71-8082325072F8}" type="pres">
      <dgm:prSet presAssocID="{F9F3410B-3C28-475F-B040-E3C824489D9C}" presName="connTx" presStyleLbl="parChTrans1D2" presStyleIdx="5" presStyleCnt="6"/>
      <dgm:spPr/>
      <dgm:t>
        <a:bodyPr/>
        <a:lstStyle/>
        <a:p>
          <a:endParaRPr lang="ru-RU"/>
        </a:p>
      </dgm:t>
    </dgm:pt>
    <dgm:pt modelId="{784DC1C9-4EA2-471A-882F-9C795E6BF54D}" type="pres">
      <dgm:prSet presAssocID="{3572933F-B0F3-4FE3-9755-DC66697637C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63D296-5E07-402A-8D6A-5146920D2398}" type="presOf" srcId="{F9F3410B-3C28-475F-B040-E3C824489D9C}" destId="{5214C2CB-45F7-4623-A2CE-D47FD9CEAB85}" srcOrd="0" destOrd="0" presId="urn:microsoft.com/office/officeart/2005/8/layout/radial1"/>
    <dgm:cxn modelId="{6AA10FD4-A97A-42ED-97EB-50426C79DCF6}" type="presOf" srcId="{3572933F-B0F3-4FE3-9755-DC66697637C7}" destId="{784DC1C9-4EA2-471A-882F-9C795E6BF54D}" srcOrd="0" destOrd="0" presId="urn:microsoft.com/office/officeart/2005/8/layout/radial1"/>
    <dgm:cxn modelId="{55D7ABBA-3333-4249-BDFB-261696B4117C}" type="presOf" srcId="{76066ED1-8E5D-4AE3-9F8E-EBA00E208A4C}" destId="{9D552CDD-24EE-4A96-8171-30C09A5A2D36}" srcOrd="0" destOrd="0" presId="urn:microsoft.com/office/officeart/2005/8/layout/radial1"/>
    <dgm:cxn modelId="{2B7385AD-B771-43C7-ABA3-CD69A5463569}" type="presOf" srcId="{4BD6B43F-D67B-405B-8432-17AF0E644452}" destId="{CED5320A-26E2-406A-A4B6-54CB176921A0}" srcOrd="1" destOrd="0" presId="urn:microsoft.com/office/officeart/2005/8/layout/radial1"/>
    <dgm:cxn modelId="{679E9D2C-C166-4581-866F-A16D5928E641}" type="presOf" srcId="{7534CB18-579D-496F-9D7F-4B647AABADA1}" destId="{51A04691-2F8A-4A87-9AB2-F8C36D8A8CF2}" srcOrd="1" destOrd="0" presId="urn:microsoft.com/office/officeart/2005/8/layout/radial1"/>
    <dgm:cxn modelId="{4FC957BE-2576-4C41-AFB8-9C794D92D8AB}" srcId="{12CE6258-9866-45BE-9EC3-9F6B72BE7931}" destId="{BB9548FF-A596-4F73-B78F-6361FEFDECC5}" srcOrd="2" destOrd="0" parTransId="{F818805F-F92B-4AB8-9195-E7EECA5FC779}" sibTransId="{26339807-96E2-4491-B191-8517152D02A2}"/>
    <dgm:cxn modelId="{AF7CB42E-D5E2-42DF-B092-3C90BF95701B}" type="presOf" srcId="{CE0430AA-0CE1-4C38-8706-5E1285F547F9}" destId="{108F4FB8-D87F-4948-9CBB-85F91D7E4F96}" srcOrd="0" destOrd="0" presId="urn:microsoft.com/office/officeart/2005/8/layout/radial1"/>
    <dgm:cxn modelId="{70AD37FF-6CE3-4B57-9CD7-5A538CCECA05}" srcId="{CE0430AA-0CE1-4C38-8706-5E1285F547F9}" destId="{12CE6258-9866-45BE-9EC3-9F6B72BE7931}" srcOrd="0" destOrd="0" parTransId="{20D0997E-0582-4716-8C6E-1D2E9D64DF79}" sibTransId="{1F81F0B5-705C-4CF3-9C62-8944021B0D2D}"/>
    <dgm:cxn modelId="{E51CB373-C36F-409A-AE93-41422C02CA81}" srcId="{12CE6258-9866-45BE-9EC3-9F6B72BE7931}" destId="{3572933F-B0F3-4FE3-9755-DC66697637C7}" srcOrd="5" destOrd="0" parTransId="{F9F3410B-3C28-475F-B040-E3C824489D9C}" sibTransId="{47F785EA-33BB-426C-ABCB-673768113BA0}"/>
    <dgm:cxn modelId="{2AB18639-34DE-4FAE-98A8-9E05255FCEB1}" type="presOf" srcId="{12CE6258-9866-45BE-9EC3-9F6B72BE7931}" destId="{F793397F-5C44-4F0E-87AC-8EDB9633F0C0}" srcOrd="0" destOrd="0" presId="urn:microsoft.com/office/officeart/2005/8/layout/radial1"/>
    <dgm:cxn modelId="{FE500A70-FE1E-4677-AF9F-C608ADCFBEC6}" type="presOf" srcId="{38909F6B-6781-4D4D-B46B-E773492FA744}" destId="{6072E331-C3FB-414E-8114-3BCEFC49A727}" srcOrd="0" destOrd="0" presId="urn:microsoft.com/office/officeart/2005/8/layout/radial1"/>
    <dgm:cxn modelId="{04469BE3-CAA6-48EF-9ABA-14D09B35A57C}" type="presOf" srcId="{37B0444E-71DD-4D81-A6AF-1CCE51D40784}" destId="{E2CEBB65-22E3-423F-968E-90D44516614C}" srcOrd="1" destOrd="0" presId="urn:microsoft.com/office/officeart/2005/8/layout/radial1"/>
    <dgm:cxn modelId="{0B876979-79B6-4421-82E2-9A157577C31C}" type="presOf" srcId="{37B0444E-71DD-4D81-A6AF-1CCE51D40784}" destId="{E0817478-191C-46C6-9FA9-CA915D667171}" srcOrd="0" destOrd="0" presId="urn:microsoft.com/office/officeart/2005/8/layout/radial1"/>
    <dgm:cxn modelId="{4B43EB09-A4C3-4A37-B928-8BC9BC786D89}" type="presOf" srcId="{38909F6B-6781-4D4D-B46B-E773492FA744}" destId="{669E00B8-6076-451F-BCFA-EB5A109C1DBD}" srcOrd="1" destOrd="0" presId="urn:microsoft.com/office/officeart/2005/8/layout/radial1"/>
    <dgm:cxn modelId="{57E3C5BC-D281-491E-8A5C-DC8BD071AFEE}" srcId="{12CE6258-9866-45BE-9EC3-9F6B72BE7931}" destId="{76066ED1-8E5D-4AE3-9F8E-EBA00E208A4C}" srcOrd="0" destOrd="0" parTransId="{38909F6B-6781-4D4D-B46B-E773492FA744}" sibTransId="{257A523B-3BBB-4988-A87F-91616AB5BCAD}"/>
    <dgm:cxn modelId="{636D63C3-CDC3-4646-B9B5-096463B9B3BB}" type="presOf" srcId="{4BD6B43F-D67B-405B-8432-17AF0E644452}" destId="{11D20C95-D478-4EAD-A4AD-0511D6446F5F}" srcOrd="0" destOrd="0" presId="urn:microsoft.com/office/officeart/2005/8/layout/radial1"/>
    <dgm:cxn modelId="{57C793B1-E9FA-4D61-91BE-B2A4864F8745}" type="presOf" srcId="{F818805F-F92B-4AB8-9195-E7EECA5FC779}" destId="{33D02F17-8D75-4F01-8D1E-70CE5F1F7136}" srcOrd="0" destOrd="0" presId="urn:microsoft.com/office/officeart/2005/8/layout/radial1"/>
    <dgm:cxn modelId="{0742F878-EB43-468B-91CE-198E35808521}" type="presOf" srcId="{F9F3410B-3C28-475F-B040-E3C824489D9C}" destId="{26E3EA03-3C4B-4DFF-AC71-8082325072F8}" srcOrd="1" destOrd="0" presId="urn:microsoft.com/office/officeart/2005/8/layout/radial1"/>
    <dgm:cxn modelId="{ECF0B9E5-8810-4082-BC47-E389BF7B070C}" srcId="{12CE6258-9866-45BE-9EC3-9F6B72BE7931}" destId="{6D0F8EED-4BB6-409D-86DB-B67770404789}" srcOrd="1" destOrd="0" parTransId="{37B0444E-71DD-4D81-A6AF-1CCE51D40784}" sibTransId="{8A314F74-A364-46D2-815E-239466CD2791}"/>
    <dgm:cxn modelId="{1C30322F-9983-4562-9C60-80D987D1053B}" type="presOf" srcId="{569D998F-1E8A-4BFA-ACC4-E9DE270422E7}" destId="{75BC2F8A-D657-4EE6-BA10-7C7612822038}" srcOrd="0" destOrd="0" presId="urn:microsoft.com/office/officeart/2005/8/layout/radial1"/>
    <dgm:cxn modelId="{5B6970EB-3374-4BAB-8754-51ECBA8E042F}" type="presOf" srcId="{7534CB18-579D-496F-9D7F-4B647AABADA1}" destId="{0DD91C9A-6BAA-460E-82FE-2E718E1E7D7B}" srcOrd="0" destOrd="0" presId="urn:microsoft.com/office/officeart/2005/8/layout/radial1"/>
    <dgm:cxn modelId="{A0DCE055-1939-49C6-8E8D-3643A98F442B}" type="presOf" srcId="{F818805F-F92B-4AB8-9195-E7EECA5FC779}" destId="{432E5983-6C30-451B-8CD1-9BD10C2F1047}" srcOrd="1" destOrd="0" presId="urn:microsoft.com/office/officeart/2005/8/layout/radial1"/>
    <dgm:cxn modelId="{8E47F66E-8794-4005-B6BF-0F2733C8C551}" type="presOf" srcId="{6D0F8EED-4BB6-409D-86DB-B67770404789}" destId="{CB72ECE3-E513-4DE4-A470-DD168D147C80}" srcOrd="0" destOrd="0" presId="urn:microsoft.com/office/officeart/2005/8/layout/radial1"/>
    <dgm:cxn modelId="{5FA275D0-DA4F-4570-BA38-8947B42738A7}" srcId="{12CE6258-9866-45BE-9EC3-9F6B72BE7931}" destId="{569D998F-1E8A-4BFA-ACC4-E9DE270422E7}" srcOrd="4" destOrd="0" parTransId="{7534CB18-579D-496F-9D7F-4B647AABADA1}" sibTransId="{D2580975-F9CC-4C2E-8A91-45B10C29D845}"/>
    <dgm:cxn modelId="{9A17CF56-2F08-4098-8C33-113F4C3FFC0E}" srcId="{12CE6258-9866-45BE-9EC3-9F6B72BE7931}" destId="{5F268506-640D-4826-A892-845CB52AF8B7}" srcOrd="3" destOrd="0" parTransId="{4BD6B43F-D67B-405B-8432-17AF0E644452}" sibTransId="{56C378D5-8EA3-4413-AB00-33AAE20651A3}"/>
    <dgm:cxn modelId="{6C3FABA4-8E0B-4037-903F-08F7F8CC3069}" type="presOf" srcId="{5F268506-640D-4826-A892-845CB52AF8B7}" destId="{EC19F9AC-EA3D-438C-A68D-53ADD39CEE60}" srcOrd="0" destOrd="0" presId="urn:microsoft.com/office/officeart/2005/8/layout/radial1"/>
    <dgm:cxn modelId="{4A446A41-5D9E-4EEE-9FBC-2134D16621E6}" type="presOf" srcId="{BB9548FF-A596-4F73-B78F-6361FEFDECC5}" destId="{23F17B6D-9E4F-4AF3-8E0B-DF06A9D13B1F}" srcOrd="0" destOrd="0" presId="urn:microsoft.com/office/officeart/2005/8/layout/radial1"/>
    <dgm:cxn modelId="{89BC61A0-469E-4733-B083-2E1E329B3704}" type="presParOf" srcId="{108F4FB8-D87F-4948-9CBB-85F91D7E4F96}" destId="{F793397F-5C44-4F0E-87AC-8EDB9633F0C0}" srcOrd="0" destOrd="0" presId="urn:microsoft.com/office/officeart/2005/8/layout/radial1"/>
    <dgm:cxn modelId="{461AC2E4-85FB-4DC6-93B0-97E4C5EA22DA}" type="presParOf" srcId="{108F4FB8-D87F-4948-9CBB-85F91D7E4F96}" destId="{6072E331-C3FB-414E-8114-3BCEFC49A727}" srcOrd="1" destOrd="0" presId="urn:microsoft.com/office/officeart/2005/8/layout/radial1"/>
    <dgm:cxn modelId="{4B989C5A-0569-40F8-B543-4BDD8E563F12}" type="presParOf" srcId="{6072E331-C3FB-414E-8114-3BCEFC49A727}" destId="{669E00B8-6076-451F-BCFA-EB5A109C1DBD}" srcOrd="0" destOrd="0" presId="urn:microsoft.com/office/officeart/2005/8/layout/radial1"/>
    <dgm:cxn modelId="{4C1BD0B0-D9C5-406C-9280-BDE753334167}" type="presParOf" srcId="{108F4FB8-D87F-4948-9CBB-85F91D7E4F96}" destId="{9D552CDD-24EE-4A96-8171-30C09A5A2D36}" srcOrd="2" destOrd="0" presId="urn:microsoft.com/office/officeart/2005/8/layout/radial1"/>
    <dgm:cxn modelId="{BDDC94C9-8473-48BF-BDE1-C134879D6896}" type="presParOf" srcId="{108F4FB8-D87F-4948-9CBB-85F91D7E4F96}" destId="{E0817478-191C-46C6-9FA9-CA915D667171}" srcOrd="3" destOrd="0" presId="urn:microsoft.com/office/officeart/2005/8/layout/radial1"/>
    <dgm:cxn modelId="{54C6E78F-07FC-46E5-9D35-19F22FE70C9F}" type="presParOf" srcId="{E0817478-191C-46C6-9FA9-CA915D667171}" destId="{E2CEBB65-22E3-423F-968E-90D44516614C}" srcOrd="0" destOrd="0" presId="urn:microsoft.com/office/officeart/2005/8/layout/radial1"/>
    <dgm:cxn modelId="{38DAC3EB-AC1C-41F3-B343-FC6BE5831FE0}" type="presParOf" srcId="{108F4FB8-D87F-4948-9CBB-85F91D7E4F96}" destId="{CB72ECE3-E513-4DE4-A470-DD168D147C80}" srcOrd="4" destOrd="0" presId="urn:microsoft.com/office/officeart/2005/8/layout/radial1"/>
    <dgm:cxn modelId="{903EBB59-575A-40F8-AE34-5C869E7B7F2A}" type="presParOf" srcId="{108F4FB8-D87F-4948-9CBB-85F91D7E4F96}" destId="{33D02F17-8D75-4F01-8D1E-70CE5F1F7136}" srcOrd="5" destOrd="0" presId="urn:microsoft.com/office/officeart/2005/8/layout/radial1"/>
    <dgm:cxn modelId="{E68D9177-0CEC-4BF6-801C-29BBEB81245F}" type="presParOf" srcId="{33D02F17-8D75-4F01-8D1E-70CE5F1F7136}" destId="{432E5983-6C30-451B-8CD1-9BD10C2F1047}" srcOrd="0" destOrd="0" presId="urn:microsoft.com/office/officeart/2005/8/layout/radial1"/>
    <dgm:cxn modelId="{2713D7FD-D0AB-4C30-8923-35622957EB72}" type="presParOf" srcId="{108F4FB8-D87F-4948-9CBB-85F91D7E4F96}" destId="{23F17B6D-9E4F-4AF3-8E0B-DF06A9D13B1F}" srcOrd="6" destOrd="0" presId="urn:microsoft.com/office/officeart/2005/8/layout/radial1"/>
    <dgm:cxn modelId="{B93829CD-5B8A-4346-8B2B-E01A142E8FD1}" type="presParOf" srcId="{108F4FB8-D87F-4948-9CBB-85F91D7E4F96}" destId="{11D20C95-D478-4EAD-A4AD-0511D6446F5F}" srcOrd="7" destOrd="0" presId="urn:microsoft.com/office/officeart/2005/8/layout/radial1"/>
    <dgm:cxn modelId="{7EF3A08F-D8B9-44EC-9E7E-5FB20D325078}" type="presParOf" srcId="{11D20C95-D478-4EAD-A4AD-0511D6446F5F}" destId="{CED5320A-26E2-406A-A4B6-54CB176921A0}" srcOrd="0" destOrd="0" presId="urn:microsoft.com/office/officeart/2005/8/layout/radial1"/>
    <dgm:cxn modelId="{365B2B42-99FC-4A75-8418-4D8BE8665122}" type="presParOf" srcId="{108F4FB8-D87F-4948-9CBB-85F91D7E4F96}" destId="{EC19F9AC-EA3D-438C-A68D-53ADD39CEE60}" srcOrd="8" destOrd="0" presId="urn:microsoft.com/office/officeart/2005/8/layout/radial1"/>
    <dgm:cxn modelId="{D18920C8-F050-40FF-B423-87C2A34A964D}" type="presParOf" srcId="{108F4FB8-D87F-4948-9CBB-85F91D7E4F96}" destId="{0DD91C9A-6BAA-460E-82FE-2E718E1E7D7B}" srcOrd="9" destOrd="0" presId="urn:microsoft.com/office/officeart/2005/8/layout/radial1"/>
    <dgm:cxn modelId="{26B8ED92-857C-4971-BF11-77E99FE41975}" type="presParOf" srcId="{0DD91C9A-6BAA-460E-82FE-2E718E1E7D7B}" destId="{51A04691-2F8A-4A87-9AB2-F8C36D8A8CF2}" srcOrd="0" destOrd="0" presId="urn:microsoft.com/office/officeart/2005/8/layout/radial1"/>
    <dgm:cxn modelId="{2C82CF62-CCD8-4CCC-B934-7DCE38DD47DB}" type="presParOf" srcId="{108F4FB8-D87F-4948-9CBB-85F91D7E4F96}" destId="{75BC2F8A-D657-4EE6-BA10-7C7612822038}" srcOrd="10" destOrd="0" presId="urn:microsoft.com/office/officeart/2005/8/layout/radial1"/>
    <dgm:cxn modelId="{FEA47805-C3C7-464F-8E99-6A67CBCD12B2}" type="presParOf" srcId="{108F4FB8-D87F-4948-9CBB-85F91D7E4F96}" destId="{5214C2CB-45F7-4623-A2CE-D47FD9CEAB85}" srcOrd="11" destOrd="0" presId="urn:microsoft.com/office/officeart/2005/8/layout/radial1"/>
    <dgm:cxn modelId="{22B719D2-F221-4FE6-931D-FCE2777D884E}" type="presParOf" srcId="{5214C2CB-45F7-4623-A2CE-D47FD9CEAB85}" destId="{26E3EA03-3C4B-4DFF-AC71-8082325072F8}" srcOrd="0" destOrd="0" presId="urn:microsoft.com/office/officeart/2005/8/layout/radial1"/>
    <dgm:cxn modelId="{973ABDAE-53D5-402C-9F54-6CFCEDD679C8}" type="presParOf" srcId="{108F4FB8-D87F-4948-9CBB-85F91D7E4F96}" destId="{784DC1C9-4EA2-471A-882F-9C795E6BF54D}" srcOrd="12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7882E62-7B76-473A-9364-AE06D7131F77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E351AA9-3CF9-4EBE-8806-BFB53B8FC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3541BD-78F0-4DD1-977B-00CCD84A7642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D80D6A-6EAB-4B72-BEB7-75863C3DD5F2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4D7DCC-8995-49E8-B321-DE83957D701C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F8A97-88AD-45A3-A749-AB701922DDDB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8B4B9-A462-4346-A7B3-09A71D18E9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BA705-20DE-4CB5-B8E3-56F2F6A4F150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A0BBE-E75E-4F7F-B1AF-9B14A5175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D0258-37DD-48FD-920E-D93C6AE3D3B1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F3C95-DF1A-481C-8767-E4EC08989E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05000"/>
            <a:ext cx="8229600" cy="41148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FA695-E114-4505-A428-557E154FD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AE886-251A-42C3-9D51-C7F3D1A0A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34FA3-2BFC-4174-9A8C-50CD47E2DCF3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0D6C4-C8F9-4405-8697-2799AD927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95B5A-BC00-4427-ACA0-50B60290B25E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78859-7A89-43E6-91BF-CD0BA4112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F2ADB-971A-496F-A583-56BA2359AD91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04EEF-0F49-485D-93F6-2EF71B33B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A9291-95D2-41C3-AF98-EDB97675D7C1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0A6A9-1373-4C90-A098-5A5224E1F7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4F86B-3E11-42A1-821E-122C260E6903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A91F8-6DC4-42A6-B1C3-0A813B672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545FA-DDD5-4D2D-997F-96197C190115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99385-46C8-46D3-B23E-BDDFACE4B1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4A004-A562-4DC4-B24D-595B453197E3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06F7B-C680-400C-B306-85368F500C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D5BDB-4EDE-4DC2-B6B0-7A407984BBCB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7CD99-E109-48D0-9002-CBAA09FAA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21C841-6FD4-4019-88E9-B1521B4112B2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4757F6-E734-47DA-9E92-2CB2DFAEB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rusoch.fr/files/2009/09/grib1.jpg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hyperlink" Target="http://i2.guns.ru/forums/icons/forum_pictures/002270/2270252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1055;&#1056;&#1048;&#1051;&#1054;&#1046;&#1045;&#1053;&#1048;&#1045;%202.doc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77;&#1079;&#1077;&#1085;&#1090;&#1072;&#1094;&#1080;&#1103;1.pptx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214313" y="0"/>
            <a:ext cx="7772400" cy="1428750"/>
          </a:xfrm>
          <a:prstGeom prst="rect">
            <a:avLst/>
          </a:prstGeom>
          <a:noFill/>
        </p:spPr>
        <p:txBody>
          <a:bodyPr anchor="ctr">
            <a:normAutofit fontScale="8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Линейная  функция  и  её  свойства  в  физических  процессах.</a:t>
            </a: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7958138" y="0"/>
            <a:ext cx="1185862" cy="1428750"/>
          </a:xfrm>
          <a:prstGeom prst="rect">
            <a:avLst/>
          </a:prstGeom>
        </p:spPr>
        <p:txBody>
          <a:bodyPr anchor="ctr">
            <a:normAutofit fontScale="67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latin typeface="Times New Roman" pitchFamily="18" charset="0"/>
                <a:ea typeface="+mj-ea"/>
                <a:cs typeface="Times New Roman" pitchFamily="18" charset="0"/>
              </a:rPr>
              <a:t>15.04.</a:t>
            </a:r>
            <a:br>
              <a:rPr lang="ru-RU" sz="4400" b="1" i="1" dirty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4400" b="1" i="1" dirty="0" smtClean="0">
                <a:latin typeface="Times New Roman" pitchFamily="18" charset="0"/>
                <a:ea typeface="+mj-ea"/>
                <a:cs typeface="Times New Roman" pitchFamily="18" charset="0"/>
              </a:rPr>
              <a:t>2011г</a:t>
            </a:r>
            <a:r>
              <a:rPr lang="ru-RU" sz="4400" b="1" i="1" dirty="0"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5400000">
            <a:off x="4572794" y="3429794"/>
            <a:ext cx="6858000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57188" y="2000250"/>
            <a:ext cx="70723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Цель  урока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формирование представления  о  единстве  школьных  дисциплин  в  понимании  целостности  окружающего  мира.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643306" y="5857892"/>
            <a:ext cx="414337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Н.А. Борисова – учитель математики (105 – 180 – 726),                      Е.А. Никитина – учитель физики (240-107-729)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285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143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1428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2286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571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3429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3714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571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3429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3714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4572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4857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5715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6000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5400000">
            <a:off x="-31432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5400000">
            <a:off x="-2857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6200000">
            <a:off x="-20002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5400000">
            <a:off x="-1714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5400000">
            <a:off x="-8572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5400000">
            <a:off x="-571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 rot="5400000">
            <a:off x="565150" y="3143250"/>
            <a:ext cx="6858000" cy="571500"/>
          </a:xfrm>
          <a:prstGeom prst="rect">
            <a:avLst/>
          </a:prstGeom>
          <a:noFill/>
          <a:ln w="6350" algn="ctr">
            <a:solidFill>
              <a:srgbClr val="BFBFBF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 rot="-5400000">
            <a:off x="276225" y="3143250"/>
            <a:ext cx="6858000" cy="571500"/>
          </a:xfrm>
          <a:prstGeom prst="rect">
            <a:avLst/>
          </a:prstGeom>
          <a:noFill/>
          <a:ln w="6350" algn="ctr">
            <a:solidFill>
              <a:srgbClr val="BFBFBF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 rot="5400000">
            <a:off x="1428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 rot="5400000">
            <a:off x="1714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 rot="5400000">
            <a:off x="2571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 rot="5400000">
            <a:off x="2857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 rot="5400000">
            <a:off x="3714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4000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 rot="5400000">
            <a:off x="4857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 rot="5400000">
            <a:off x="5143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9144000" cy="1654175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Колобок  отдыхал  на  поляне  в  двух  метрах  от  дуба. Вдруг  поднялся  ветер  и  перенёс  Колобка  на  10м  за  4 секунды. На  каком  расстоянии  от  дерева  находился  Колобок  через  три  секунды  после  начала  движения? Через  какое  время  он              окажется  в  семи  метрах  от  дерева?</a:t>
            </a: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938186" y="2724144"/>
            <a:ext cx="1057276" cy="1588"/>
          </a:xfrm>
          <a:prstGeom prst="line">
            <a:avLst/>
          </a:prstGeom>
          <a:scene3d>
            <a:camera prst="orthographicFront">
              <a:rot lat="0" lon="54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 flipH="1" flipV="1">
            <a:off x="1821637" y="2607463"/>
            <a:ext cx="785818" cy="1588"/>
          </a:xfrm>
          <a:prstGeom prst="line">
            <a:avLst/>
          </a:prstGeom>
          <a:scene3d>
            <a:camera prst="orthographicFront">
              <a:rot lat="0" lon="54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>
            <a:off x="285750" y="6286500"/>
            <a:ext cx="4000500" cy="1588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 rot="5400000" flipH="1" flipV="1">
            <a:off x="-1762125" y="4154488"/>
            <a:ext cx="4630738" cy="36512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50" name="TextBox 105"/>
          <p:cNvSpPr txBox="1">
            <a:spLocks noChangeArrowheads="1"/>
          </p:cNvSpPr>
          <p:nvPr/>
        </p:nvSpPr>
        <p:spPr bwMode="auto">
          <a:xfrm>
            <a:off x="3779838" y="6149975"/>
            <a:ext cx="5000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х</a:t>
            </a:r>
          </a:p>
        </p:txBody>
      </p:sp>
      <p:sp>
        <p:nvSpPr>
          <p:cNvPr id="13351" name="TextBox 106"/>
          <p:cNvSpPr txBox="1">
            <a:spLocks noChangeArrowheads="1"/>
          </p:cNvSpPr>
          <p:nvPr/>
        </p:nvSpPr>
        <p:spPr bwMode="auto">
          <a:xfrm>
            <a:off x="0" y="1357313"/>
            <a:ext cx="5000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cxnSp>
        <p:nvCxnSpPr>
          <p:cNvPr id="109" name="Прямая соединительная линия 108"/>
          <p:cNvCxnSpPr/>
          <p:nvPr/>
        </p:nvCxnSpPr>
        <p:spPr>
          <a:xfrm flipV="1">
            <a:off x="428625" y="600075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rot="5400000">
            <a:off x="999332" y="6287294"/>
            <a:ext cx="285750" cy="1587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54" name="TextBox 113"/>
          <p:cNvSpPr txBox="1">
            <a:spLocks noChangeArrowheads="1"/>
          </p:cNvSpPr>
          <p:nvPr/>
        </p:nvSpPr>
        <p:spPr bwMode="auto">
          <a:xfrm>
            <a:off x="142875" y="6273800"/>
            <a:ext cx="428625" cy="584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13355" name="TextBox 116"/>
          <p:cNvSpPr txBox="1">
            <a:spLocks noChangeArrowheads="1"/>
          </p:cNvSpPr>
          <p:nvPr/>
        </p:nvSpPr>
        <p:spPr bwMode="auto">
          <a:xfrm>
            <a:off x="1000125" y="6273800"/>
            <a:ext cx="285750" cy="584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3356" name="TextBox 128"/>
          <p:cNvSpPr txBox="1">
            <a:spLocks noChangeArrowheads="1"/>
          </p:cNvSpPr>
          <p:nvPr/>
        </p:nvSpPr>
        <p:spPr bwMode="auto">
          <a:xfrm>
            <a:off x="0" y="5286375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cxnSp>
        <p:nvCxnSpPr>
          <p:cNvPr id="151" name="Прямая соединительная линия 150"/>
          <p:cNvCxnSpPr/>
          <p:nvPr/>
        </p:nvCxnSpPr>
        <p:spPr>
          <a:xfrm flipV="1">
            <a:off x="428625" y="571500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flipV="1">
            <a:off x="428625" y="542925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 flipV="1">
            <a:off x="428625" y="514350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flipV="1">
            <a:off x="428625" y="485775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 flipV="1">
            <a:off x="428625" y="342900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428625" y="314325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 flipV="1">
            <a:off x="428625" y="371475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V="1">
            <a:off x="428625" y="400050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 flipV="1">
            <a:off x="428625" y="428625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 flipV="1">
            <a:off x="428625" y="457200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 flipV="1">
            <a:off x="428625" y="285750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flipV="1">
            <a:off x="428625" y="257175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flipV="1">
            <a:off x="428625" y="2286000"/>
            <a:ext cx="214313" cy="635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/>
          <p:cNvCxnSpPr/>
          <p:nvPr/>
        </p:nvCxnSpPr>
        <p:spPr>
          <a:xfrm rot="5400000">
            <a:off x="1571625" y="6286500"/>
            <a:ext cx="287338" cy="1588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/>
          <p:cNvCxnSpPr/>
          <p:nvPr/>
        </p:nvCxnSpPr>
        <p:spPr>
          <a:xfrm rot="5400000">
            <a:off x="2143125" y="6286500"/>
            <a:ext cx="287338" cy="1588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/>
          <p:nvPr/>
        </p:nvCxnSpPr>
        <p:spPr>
          <a:xfrm rot="5400000">
            <a:off x="2714625" y="6286500"/>
            <a:ext cx="287338" cy="1588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>
          <a:xfrm rot="5400000">
            <a:off x="3286125" y="6286500"/>
            <a:ext cx="287338" cy="1588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Овал 171"/>
          <p:cNvSpPr/>
          <p:nvPr/>
        </p:nvSpPr>
        <p:spPr>
          <a:xfrm>
            <a:off x="2786063" y="2786063"/>
            <a:ext cx="142875" cy="142875"/>
          </a:xfrm>
          <a:prstGeom prst="ellipse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3" name="Овал 172"/>
          <p:cNvSpPr/>
          <p:nvPr/>
        </p:nvSpPr>
        <p:spPr>
          <a:xfrm>
            <a:off x="500063" y="5643563"/>
            <a:ext cx="142875" cy="142875"/>
          </a:xfrm>
          <a:prstGeom prst="ellipse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81" name="Прямая соединительная линия 180"/>
          <p:cNvCxnSpPr/>
          <p:nvPr/>
        </p:nvCxnSpPr>
        <p:spPr>
          <a:xfrm rot="5400000" flipH="1" flipV="1">
            <a:off x="178594" y="2250281"/>
            <a:ext cx="3836988" cy="3051175"/>
          </a:xfrm>
          <a:prstGeom prst="line">
            <a:avLst/>
          </a:prstGeom>
          <a:ln w="571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77" name="TextBox 184"/>
          <p:cNvSpPr txBox="1">
            <a:spLocks noChangeArrowheads="1"/>
          </p:cNvSpPr>
          <p:nvPr/>
        </p:nvSpPr>
        <p:spPr bwMode="auto">
          <a:xfrm>
            <a:off x="2643188" y="6273800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3378" name="TextBox 185"/>
          <p:cNvSpPr txBox="1">
            <a:spLocks noChangeArrowheads="1"/>
          </p:cNvSpPr>
          <p:nvPr/>
        </p:nvSpPr>
        <p:spPr bwMode="auto">
          <a:xfrm>
            <a:off x="0" y="2571750"/>
            <a:ext cx="642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642938" y="1357313"/>
            <a:ext cx="1428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00" name="TextBox 99"/>
          <p:cNvSpPr txBox="1">
            <a:spLocks noChangeArrowheads="1"/>
          </p:cNvSpPr>
          <p:nvPr/>
        </p:nvSpPr>
        <p:spPr bwMode="auto">
          <a:xfrm>
            <a:off x="3419475" y="5516563"/>
            <a:ext cx="9286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t, c</a:t>
            </a:r>
            <a:endParaRPr lang="ru-RU" sz="4000" b="1" i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1" name="Прямая соединительная линия 100"/>
          <p:cNvCxnSpPr/>
          <p:nvPr/>
        </p:nvCxnSpPr>
        <p:spPr>
          <a:xfrm rot="5400000" flipH="1" flipV="1">
            <a:off x="250032" y="2250281"/>
            <a:ext cx="3836988" cy="3051175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Овал 101"/>
          <p:cNvSpPr/>
          <p:nvPr/>
        </p:nvSpPr>
        <p:spPr>
          <a:xfrm>
            <a:off x="2786063" y="2786063"/>
            <a:ext cx="142875" cy="142875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500063" y="5643563"/>
            <a:ext cx="142875" cy="142875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4" name="TextBox 103"/>
          <p:cNvSpPr txBox="1">
            <a:spLocks noChangeArrowheads="1"/>
          </p:cNvSpPr>
          <p:nvPr/>
        </p:nvSpPr>
        <p:spPr bwMode="auto">
          <a:xfrm>
            <a:off x="5214938" y="285750"/>
            <a:ext cx="2643187" cy="769938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 i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y = kx + b</a:t>
            </a:r>
            <a:endParaRPr lang="ru-RU" sz="4400" b="1" i="1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>
            <a:spLocks noChangeArrowheads="1"/>
          </p:cNvSpPr>
          <p:nvPr/>
        </p:nvSpPr>
        <p:spPr bwMode="auto">
          <a:xfrm>
            <a:off x="4357688" y="1571625"/>
            <a:ext cx="4143375" cy="8001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x(t) = x</a:t>
            </a:r>
            <a:r>
              <a:rPr lang="en-US" sz="4400" b="1" i="1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4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600" b="1" i="1">
                <a:solidFill>
                  <a:srgbClr val="0000FF"/>
                </a:solidFill>
                <a:latin typeface="Times New Roman" pitchFamily="18" charset="0"/>
              </a:rPr>
              <a:t>V</a:t>
            </a:r>
            <a:r>
              <a:rPr lang="en-US" sz="4400" b="1" i="1" baseline="-25000">
                <a:solidFill>
                  <a:srgbClr val="0000FF"/>
                </a:solidFill>
                <a:latin typeface="Times New Roman" pitchFamily="18" charset="0"/>
              </a:rPr>
              <a:t>x</a:t>
            </a:r>
            <a:r>
              <a:rPr lang="en-US"/>
              <a:t> </a:t>
            </a:r>
            <a:r>
              <a:rPr lang="en-US" sz="4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 t</a:t>
            </a:r>
          </a:p>
        </p:txBody>
      </p:sp>
      <p:sp>
        <p:nvSpPr>
          <p:cNvPr id="108" name="TextBox 107"/>
          <p:cNvSpPr txBox="1">
            <a:spLocks noChangeArrowheads="1"/>
          </p:cNvSpPr>
          <p:nvPr/>
        </p:nvSpPr>
        <p:spPr bwMode="auto">
          <a:xfrm>
            <a:off x="5429250" y="2428875"/>
            <a:ext cx="1071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</a:t>
            </a:r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7572375" y="2428875"/>
            <a:ext cx="12144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5400" b="1" i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5" name="Прямая соединительная линия 114"/>
          <p:cNvCxnSpPr/>
          <p:nvPr/>
        </p:nvCxnSpPr>
        <p:spPr>
          <a:xfrm rot="5400000">
            <a:off x="6537325" y="2892425"/>
            <a:ext cx="642938" cy="1588"/>
          </a:xfrm>
          <a:prstGeom prst="line">
            <a:avLst/>
          </a:prstGeom>
          <a:ln w="190500" cmpd="tri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Стрелка вправо 118"/>
          <p:cNvSpPr/>
          <p:nvPr/>
        </p:nvSpPr>
        <p:spPr>
          <a:xfrm>
            <a:off x="6357938" y="3571875"/>
            <a:ext cx="1000125" cy="28575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0" name="Стрелка вправо 119"/>
          <p:cNvSpPr/>
          <p:nvPr/>
        </p:nvSpPr>
        <p:spPr>
          <a:xfrm>
            <a:off x="6357938" y="4429125"/>
            <a:ext cx="1000125" cy="28575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1" name="Стрелка вправо 120"/>
          <p:cNvSpPr/>
          <p:nvPr/>
        </p:nvSpPr>
        <p:spPr>
          <a:xfrm>
            <a:off x="6357938" y="5286375"/>
            <a:ext cx="1000125" cy="28575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" name="Стрелка вправо 121"/>
          <p:cNvSpPr/>
          <p:nvPr/>
        </p:nvSpPr>
        <p:spPr>
          <a:xfrm>
            <a:off x="6357938" y="6143625"/>
            <a:ext cx="1000125" cy="28575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5572125" y="3214688"/>
            <a:ext cx="714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</a:t>
            </a:r>
          </a:p>
        </p:txBody>
      </p:sp>
      <p:sp>
        <p:nvSpPr>
          <p:cNvPr id="127" name="TextBox 126"/>
          <p:cNvSpPr txBox="1">
            <a:spLocks noChangeArrowheads="1"/>
          </p:cNvSpPr>
          <p:nvPr/>
        </p:nvSpPr>
        <p:spPr bwMode="auto">
          <a:xfrm>
            <a:off x="5500688" y="4071938"/>
            <a:ext cx="714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128" name="TextBox 127"/>
          <p:cNvSpPr txBox="1">
            <a:spLocks noChangeArrowheads="1"/>
          </p:cNvSpPr>
          <p:nvPr/>
        </p:nvSpPr>
        <p:spPr bwMode="auto">
          <a:xfrm>
            <a:off x="5500688" y="4786313"/>
            <a:ext cx="1000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5400" b="1" i="1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130" name="TextBox 129"/>
          <p:cNvSpPr txBox="1">
            <a:spLocks noChangeArrowheads="1"/>
          </p:cNvSpPr>
          <p:nvPr/>
        </p:nvSpPr>
        <p:spPr bwMode="auto">
          <a:xfrm>
            <a:off x="5500688" y="5643563"/>
            <a:ext cx="1000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5400" b="1" i="1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5400" b="1" i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TextBox 132"/>
          <p:cNvSpPr txBox="1">
            <a:spLocks noChangeArrowheads="1"/>
          </p:cNvSpPr>
          <p:nvPr/>
        </p:nvSpPr>
        <p:spPr bwMode="auto">
          <a:xfrm>
            <a:off x="7786688" y="4071938"/>
            <a:ext cx="1000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i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en-US" sz="5400" b="1" i="1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TextBox 133"/>
          <p:cNvSpPr txBox="1">
            <a:spLocks noChangeArrowheads="1"/>
          </p:cNvSpPr>
          <p:nvPr/>
        </p:nvSpPr>
        <p:spPr bwMode="auto">
          <a:xfrm>
            <a:off x="7715250" y="5786438"/>
            <a:ext cx="1000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 i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5400" b="1" i="1" baseline="-250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TextBox 134"/>
          <p:cNvSpPr txBox="1">
            <a:spLocks noChangeArrowheads="1"/>
          </p:cNvSpPr>
          <p:nvPr/>
        </p:nvSpPr>
        <p:spPr bwMode="auto">
          <a:xfrm>
            <a:off x="7715250" y="4929188"/>
            <a:ext cx="1000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 i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n-US" sz="5400" b="1" i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TextBox 135"/>
          <p:cNvSpPr txBox="1">
            <a:spLocks noChangeArrowheads="1"/>
          </p:cNvSpPr>
          <p:nvPr/>
        </p:nvSpPr>
        <p:spPr bwMode="auto">
          <a:xfrm>
            <a:off x="7715250" y="3214688"/>
            <a:ext cx="1000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 i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98" grpId="0"/>
      <p:bldP spid="100" grpId="0"/>
      <p:bldP spid="102" grpId="0" animBg="1"/>
      <p:bldP spid="103" grpId="0" animBg="1"/>
      <p:bldP spid="104" grpId="0" animBg="1"/>
      <p:bldP spid="105" grpId="0" animBg="1"/>
      <p:bldP spid="108" grpId="0"/>
      <p:bldP spid="112" grpId="0"/>
      <p:bldP spid="119" grpId="0" animBg="1"/>
      <p:bldP spid="120" grpId="0" animBg="1"/>
      <p:bldP spid="121" grpId="0" animBg="1"/>
      <p:bldP spid="122" grpId="0" animBg="1"/>
      <p:bldP spid="125" grpId="0"/>
      <p:bldP spid="127" grpId="0"/>
      <p:bldP spid="128" grpId="0"/>
      <p:bldP spid="130" grpId="0"/>
      <p:bldP spid="133" grpId="0"/>
      <p:bldP spid="134" grpId="0"/>
      <p:bldP spid="135" grpId="0"/>
      <p:bldP spid="1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4495800"/>
            <a:ext cx="9144000" cy="21113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</a:rPr>
              <a:t>          Скорость роста гриба в теплую погоду равна 4мм/мин. На сколько бы вырос гриб, если бы он рос с такой же скоростью 1ч и его первоначальная высота была 10мм? </a:t>
            </a:r>
            <a:br>
              <a:rPr lang="ru-RU" smtClean="0">
                <a:latin typeface="Times New Roman" pitchFamily="18" charset="0"/>
              </a:rPr>
            </a:br>
            <a:endParaRPr lang="ru-RU" smtClean="0">
              <a:latin typeface="Times New Roman" pitchFamily="18" charset="0"/>
            </a:endParaRPr>
          </a:p>
        </p:txBody>
      </p:sp>
      <p:pic>
        <p:nvPicPr>
          <p:cNvPr id="14339" name="Picture 5" descr="Картинка 2 из 17035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53000" cy="3716338"/>
          </a:xfrm>
          <a:prstGeom prst="rect">
            <a:avLst/>
          </a:prstGeom>
          <a:noFill/>
          <a:ln w="57150">
            <a:solidFill>
              <a:srgbClr val="990033"/>
            </a:solidFill>
            <a:miter lim="800000"/>
            <a:headEnd/>
            <a:tailEnd/>
          </a:ln>
        </p:spPr>
      </p:pic>
      <p:pic>
        <p:nvPicPr>
          <p:cNvPr id="14340" name="Picture 11" descr="Картинка 131 из 14534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135063"/>
            <a:ext cx="4572000" cy="3436937"/>
          </a:xfrm>
          <a:prstGeom prst="rect">
            <a:avLst/>
          </a:prstGeom>
          <a:noFill/>
          <a:ln w="57150">
            <a:solidFill>
              <a:srgbClr val="9900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33850" cy="663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0"/>
            <a:ext cx="4133850" cy="663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0"/>
            <a:ext cx="4133850" cy="663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4891088" y="2857500"/>
            <a:ext cx="40386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Скорость роста гриба в теплую погоду равна 4мм/мин. На сколько бы вырос гриб и какова была бы его высота, если бы он рос с такой же скоростью1ч и его первоначальная высота была10мм? </a:t>
            </a:r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214313" y="6572250"/>
            <a:ext cx="8143875" cy="714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 flipH="1" flipV="1">
            <a:off x="285750" y="0"/>
            <a:ext cx="71438" cy="66722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4"/>
          <p:cNvSpPr txBox="1">
            <a:spLocks noChangeArrowheads="1"/>
          </p:cNvSpPr>
          <p:nvPr/>
        </p:nvSpPr>
        <p:spPr bwMode="auto">
          <a:xfrm>
            <a:off x="1214438" y="0"/>
            <a:ext cx="73961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u="sng">
                <a:latin typeface="Times New Roman" pitchFamily="18" charset="0"/>
              </a:rPr>
              <a:t>Физический способ с помощью уравнения движения</a:t>
            </a:r>
          </a:p>
        </p:txBody>
      </p:sp>
      <p:sp>
        <p:nvSpPr>
          <p:cNvPr id="1034" name="TextBox 8"/>
          <p:cNvSpPr txBox="1">
            <a:spLocks noChangeArrowheads="1"/>
          </p:cNvSpPr>
          <p:nvPr/>
        </p:nvSpPr>
        <p:spPr bwMode="auto">
          <a:xfrm>
            <a:off x="357188" y="0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h,</a:t>
            </a:r>
            <a:r>
              <a:rPr lang="ru-RU" sz="2000"/>
              <a:t> </a:t>
            </a:r>
            <a:r>
              <a:rPr lang="ru-RU" sz="1600"/>
              <a:t>мм</a:t>
            </a:r>
          </a:p>
        </p:txBody>
      </p:sp>
      <p:sp>
        <p:nvSpPr>
          <p:cNvPr id="1035" name="TextBox 11"/>
          <p:cNvSpPr txBox="1">
            <a:spLocks noChangeArrowheads="1"/>
          </p:cNvSpPr>
          <p:nvPr/>
        </p:nvSpPr>
        <p:spPr bwMode="auto">
          <a:xfrm>
            <a:off x="8143875" y="6072188"/>
            <a:ext cx="838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t,</a:t>
            </a:r>
            <a:r>
              <a:rPr lang="ru-RU"/>
              <a:t>мин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14313" y="6286500"/>
            <a:ext cx="21431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0800000">
            <a:off x="214313" y="571500"/>
            <a:ext cx="152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9" name="TextBox 55"/>
          <p:cNvSpPr txBox="1">
            <a:spLocks noChangeArrowheads="1"/>
          </p:cNvSpPr>
          <p:nvPr/>
        </p:nvSpPr>
        <p:spPr bwMode="auto">
          <a:xfrm>
            <a:off x="357188" y="642938"/>
            <a:ext cx="609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240</a:t>
            </a:r>
            <a:endParaRPr lang="ru-RU"/>
          </a:p>
        </p:txBody>
      </p:sp>
      <p:sp>
        <p:nvSpPr>
          <p:cNvPr id="1040" name="TextBox 56"/>
          <p:cNvSpPr txBox="1">
            <a:spLocks noChangeArrowheads="1"/>
          </p:cNvSpPr>
          <p:nvPr/>
        </p:nvSpPr>
        <p:spPr bwMode="auto">
          <a:xfrm>
            <a:off x="357188" y="5857875"/>
            <a:ext cx="53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1</a:t>
            </a:r>
            <a:r>
              <a:rPr lang="ru-RU"/>
              <a:t>0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7037387" y="6535738"/>
            <a:ext cx="214313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822325" y="6535738"/>
            <a:ext cx="2143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56"/>
          <p:cNvSpPr txBox="1">
            <a:spLocks noChangeArrowheads="1"/>
          </p:cNvSpPr>
          <p:nvPr/>
        </p:nvSpPr>
        <p:spPr bwMode="auto">
          <a:xfrm>
            <a:off x="928688" y="6215063"/>
            <a:ext cx="533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5</a:t>
            </a:r>
          </a:p>
        </p:txBody>
      </p:sp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7143750" y="6286500"/>
            <a:ext cx="53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60</a:t>
            </a:r>
          </a:p>
        </p:txBody>
      </p:sp>
      <p:sp>
        <p:nvSpPr>
          <p:cNvPr id="31" name="TextBox 56"/>
          <p:cNvSpPr txBox="1">
            <a:spLocks noChangeArrowheads="1"/>
          </p:cNvSpPr>
          <p:nvPr/>
        </p:nvSpPr>
        <p:spPr bwMode="auto">
          <a:xfrm>
            <a:off x="0" y="6488113"/>
            <a:ext cx="533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0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357188" y="571500"/>
            <a:ext cx="6715125" cy="5715000"/>
          </a:xfrm>
          <a:prstGeom prst="line">
            <a:avLst/>
          </a:prstGeom>
          <a:ln w="381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7000875" y="500063"/>
            <a:ext cx="142875" cy="142875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285750" y="6215063"/>
            <a:ext cx="142875" cy="142875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10800000">
            <a:off x="214313" y="857250"/>
            <a:ext cx="152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" grpId="0"/>
      <p:bldP spid="11276" grpId="0" animBg="1"/>
      <p:bldP spid="11277" grpId="0" animBg="1"/>
      <p:bldP spid="1034" grpId="0"/>
      <p:bldP spid="1035" grpId="0"/>
      <p:bldP spid="1039" grpId="0"/>
      <p:bldP spid="1040" grpId="0"/>
      <p:bldP spid="29" grpId="0"/>
      <p:bldP spid="30" grpId="0"/>
      <p:bldP spid="31" grpId="0"/>
      <p:bldP spid="34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33850" cy="663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0"/>
            <a:ext cx="4133850" cy="663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0"/>
            <a:ext cx="4133850" cy="663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891088" y="2857500"/>
            <a:ext cx="40386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Скорость роста гриба в теплую погоду равна 4мм/мин. На сколько бы вырос гриб и какова была бы его высота, если бы он рос с такой же скоростью1ч и его первоначальная высота была10мм? </a:t>
            </a:r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214313" y="6572250"/>
            <a:ext cx="8143875" cy="714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 flipH="1" flipV="1">
            <a:off x="285750" y="0"/>
            <a:ext cx="71438" cy="66722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2" name="Text Box 14"/>
          <p:cNvSpPr txBox="1">
            <a:spLocks noChangeArrowheads="1"/>
          </p:cNvSpPr>
          <p:nvPr/>
        </p:nvSpPr>
        <p:spPr bwMode="auto">
          <a:xfrm>
            <a:off x="1747838" y="0"/>
            <a:ext cx="7396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u="sng">
                <a:latin typeface="Times New Roman" pitchFamily="18" charset="0"/>
              </a:rPr>
              <a:t>Математический способ</a:t>
            </a:r>
          </a:p>
        </p:txBody>
      </p:sp>
      <p:sp>
        <p:nvSpPr>
          <p:cNvPr id="1034" name="TextBox 8"/>
          <p:cNvSpPr txBox="1">
            <a:spLocks noChangeArrowheads="1"/>
          </p:cNvSpPr>
          <p:nvPr/>
        </p:nvSpPr>
        <p:spPr bwMode="auto">
          <a:xfrm>
            <a:off x="357188" y="0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h,</a:t>
            </a:r>
            <a:r>
              <a:rPr lang="ru-RU" sz="2000"/>
              <a:t> </a:t>
            </a:r>
            <a:r>
              <a:rPr lang="ru-RU" sz="1600"/>
              <a:t>мм</a:t>
            </a:r>
          </a:p>
        </p:txBody>
      </p:sp>
      <p:sp>
        <p:nvSpPr>
          <p:cNvPr id="1035" name="TextBox 11"/>
          <p:cNvSpPr txBox="1">
            <a:spLocks noChangeArrowheads="1"/>
          </p:cNvSpPr>
          <p:nvPr/>
        </p:nvSpPr>
        <p:spPr bwMode="auto">
          <a:xfrm>
            <a:off x="8143875" y="6072188"/>
            <a:ext cx="838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t,</a:t>
            </a:r>
            <a:r>
              <a:rPr lang="ru-RU"/>
              <a:t>мин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14313" y="6286500"/>
            <a:ext cx="21431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9" name="TextBox 55"/>
          <p:cNvSpPr txBox="1">
            <a:spLocks noChangeArrowheads="1"/>
          </p:cNvSpPr>
          <p:nvPr/>
        </p:nvSpPr>
        <p:spPr bwMode="auto">
          <a:xfrm>
            <a:off x="357188" y="642938"/>
            <a:ext cx="60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0" name="TextBox 56"/>
          <p:cNvSpPr txBox="1">
            <a:spLocks noChangeArrowheads="1"/>
          </p:cNvSpPr>
          <p:nvPr/>
        </p:nvSpPr>
        <p:spPr bwMode="auto">
          <a:xfrm>
            <a:off x="357188" y="5857875"/>
            <a:ext cx="53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1</a:t>
            </a:r>
            <a:r>
              <a:rPr lang="ru-RU"/>
              <a:t>0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7037387" y="6535738"/>
            <a:ext cx="214313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822325" y="6535738"/>
            <a:ext cx="2143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56"/>
          <p:cNvSpPr txBox="1">
            <a:spLocks noChangeArrowheads="1"/>
          </p:cNvSpPr>
          <p:nvPr/>
        </p:nvSpPr>
        <p:spPr bwMode="auto">
          <a:xfrm>
            <a:off x="928688" y="6215063"/>
            <a:ext cx="533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5</a:t>
            </a:r>
          </a:p>
        </p:txBody>
      </p:sp>
      <p:sp>
        <p:nvSpPr>
          <p:cNvPr id="16401" name="TextBox 56"/>
          <p:cNvSpPr txBox="1">
            <a:spLocks noChangeArrowheads="1"/>
          </p:cNvSpPr>
          <p:nvPr/>
        </p:nvSpPr>
        <p:spPr bwMode="auto">
          <a:xfrm>
            <a:off x="7143750" y="6286500"/>
            <a:ext cx="53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60</a:t>
            </a:r>
          </a:p>
        </p:txBody>
      </p:sp>
      <p:sp>
        <p:nvSpPr>
          <p:cNvPr id="31" name="TextBox 56"/>
          <p:cNvSpPr txBox="1">
            <a:spLocks noChangeArrowheads="1"/>
          </p:cNvSpPr>
          <p:nvPr/>
        </p:nvSpPr>
        <p:spPr bwMode="auto">
          <a:xfrm>
            <a:off x="0" y="6488113"/>
            <a:ext cx="533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0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357188" y="571500"/>
            <a:ext cx="6715125" cy="5715000"/>
          </a:xfrm>
          <a:prstGeom prst="line">
            <a:avLst/>
          </a:prstGeom>
          <a:ln w="381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7000875" y="500063"/>
            <a:ext cx="142875" cy="142875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285750" y="6215063"/>
            <a:ext cx="142875" cy="142875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 flipV="1">
            <a:off x="857250" y="5715000"/>
            <a:ext cx="142875" cy="142875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608013" y="6178550"/>
            <a:ext cx="642938" cy="1587"/>
          </a:xfrm>
          <a:prstGeom prst="line">
            <a:avLst/>
          </a:prstGeom>
          <a:ln w="381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16401" idx="1"/>
          </p:cNvCxnSpPr>
          <p:nvPr/>
        </p:nvCxnSpPr>
        <p:spPr>
          <a:xfrm rot="5400000">
            <a:off x="4194175" y="3521075"/>
            <a:ext cx="5900738" cy="1588"/>
          </a:xfrm>
          <a:prstGeom prst="line">
            <a:avLst/>
          </a:prstGeom>
          <a:ln w="381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10800000">
            <a:off x="285750" y="5715000"/>
            <a:ext cx="606425" cy="36513"/>
          </a:xfrm>
          <a:prstGeom prst="line">
            <a:avLst/>
          </a:prstGeom>
          <a:ln w="381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56"/>
          <p:cNvSpPr txBox="1">
            <a:spLocks noChangeArrowheads="1"/>
          </p:cNvSpPr>
          <p:nvPr/>
        </p:nvSpPr>
        <p:spPr bwMode="auto">
          <a:xfrm>
            <a:off x="357188" y="5357813"/>
            <a:ext cx="533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</a:rPr>
              <a:t>30</a:t>
            </a:r>
          </a:p>
        </p:txBody>
      </p:sp>
      <p:sp>
        <p:nvSpPr>
          <p:cNvPr id="39" name="TextBox 56"/>
          <p:cNvSpPr txBox="1">
            <a:spLocks noChangeArrowheads="1"/>
          </p:cNvSpPr>
          <p:nvPr/>
        </p:nvSpPr>
        <p:spPr bwMode="auto">
          <a:xfrm>
            <a:off x="928688" y="6215063"/>
            <a:ext cx="533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40" name="TextBox 56"/>
          <p:cNvSpPr txBox="1">
            <a:spLocks noChangeArrowheads="1"/>
          </p:cNvSpPr>
          <p:nvPr/>
        </p:nvSpPr>
        <p:spPr bwMode="auto">
          <a:xfrm>
            <a:off x="7143750" y="6143625"/>
            <a:ext cx="533400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rot="10800000">
            <a:off x="285750" y="571500"/>
            <a:ext cx="6757988" cy="1588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Таблица 43"/>
          <p:cNvGraphicFramePr>
            <a:graphicFrameLocks noGrp="1"/>
          </p:cNvGraphicFramePr>
          <p:nvPr/>
        </p:nvGraphicFramePr>
        <p:xfrm>
          <a:off x="500063" y="1397000"/>
          <a:ext cx="3786187" cy="974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500066"/>
                <a:gridCol w="1500198"/>
                <a:gridCol w="78581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t,</a:t>
                      </a:r>
                      <a:r>
                        <a:rPr lang="en-US" sz="28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h,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мм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10+20=30</a:t>
                      </a:r>
                      <a:endParaRPr lang="ru-RU" sz="24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5" name="TextBox 56"/>
          <p:cNvSpPr txBox="1">
            <a:spLocks noChangeArrowheads="1"/>
          </p:cNvSpPr>
          <p:nvPr/>
        </p:nvSpPr>
        <p:spPr bwMode="auto">
          <a:xfrm>
            <a:off x="357188" y="5786438"/>
            <a:ext cx="500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0" y="6488113"/>
            <a:ext cx="533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 animBg="1"/>
      <p:bldP spid="11277" grpId="0" animBg="1"/>
      <p:bldP spid="1034" grpId="0"/>
      <p:bldP spid="1035" grpId="0"/>
      <p:bldP spid="1039" grpId="0"/>
      <p:bldP spid="1040" grpId="0"/>
      <p:bldP spid="29" grpId="0"/>
      <p:bldP spid="31" grpId="0"/>
      <p:bldP spid="34" grpId="0" animBg="1"/>
      <p:bldP spid="35" grpId="0" animBg="1"/>
      <p:bldP spid="23" grpId="0" animBg="1"/>
      <p:bldP spid="38" grpId="0"/>
      <p:bldP spid="39" grpId="0"/>
      <p:bldP spid="40" grpId="0" animBg="1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9" name="Рисунок 3" descr="C:\Users\Елена\Pictures\турист\backpack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057400"/>
            <a:ext cx="2776538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743950" cy="118745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2" name="Line 3"/>
          <p:cNvSpPr>
            <a:spLocks noChangeShapeType="1"/>
          </p:cNvSpPr>
          <p:nvPr/>
        </p:nvSpPr>
        <p:spPr bwMode="auto">
          <a:xfrm>
            <a:off x="900113" y="6338888"/>
            <a:ext cx="61928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971550" y="1365250"/>
            <a:ext cx="0" cy="494347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stealth" w="med" len="med"/>
          </a:ln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804863" y="6308725"/>
            <a:ext cx="333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0</a:t>
            </a:r>
          </a:p>
        </p:txBody>
      </p:sp>
      <p:sp>
        <p:nvSpPr>
          <p:cNvPr id="17415" name="Text Box 6"/>
          <p:cNvSpPr txBox="1">
            <a:spLocks noChangeArrowheads="1"/>
          </p:cNvSpPr>
          <p:nvPr/>
        </p:nvSpPr>
        <p:spPr bwMode="auto">
          <a:xfrm>
            <a:off x="1525588" y="6308725"/>
            <a:ext cx="333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1</a:t>
            </a:r>
          </a:p>
        </p:txBody>
      </p:sp>
      <p:sp>
        <p:nvSpPr>
          <p:cNvPr id="17416" name="Text Box 7"/>
          <p:cNvSpPr txBox="1">
            <a:spLocks noChangeArrowheads="1"/>
          </p:cNvSpPr>
          <p:nvPr/>
        </p:nvSpPr>
        <p:spPr bwMode="auto">
          <a:xfrm>
            <a:off x="2244725" y="6308725"/>
            <a:ext cx="333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2</a:t>
            </a:r>
          </a:p>
        </p:txBody>
      </p:sp>
      <p:sp>
        <p:nvSpPr>
          <p:cNvPr id="17417" name="Text Box 8"/>
          <p:cNvSpPr txBox="1">
            <a:spLocks noChangeArrowheads="1"/>
          </p:cNvSpPr>
          <p:nvPr/>
        </p:nvSpPr>
        <p:spPr bwMode="auto">
          <a:xfrm>
            <a:off x="2965450" y="6308725"/>
            <a:ext cx="333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3</a:t>
            </a:r>
          </a:p>
        </p:txBody>
      </p:sp>
      <p:sp>
        <p:nvSpPr>
          <p:cNvPr id="17418" name="Text Box 9"/>
          <p:cNvSpPr txBox="1">
            <a:spLocks noChangeArrowheads="1"/>
          </p:cNvSpPr>
          <p:nvPr/>
        </p:nvSpPr>
        <p:spPr bwMode="auto">
          <a:xfrm>
            <a:off x="3684588" y="6308725"/>
            <a:ext cx="333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4</a:t>
            </a:r>
          </a:p>
        </p:txBody>
      </p:sp>
      <p:sp>
        <p:nvSpPr>
          <p:cNvPr id="17419" name="Text Box 10"/>
          <p:cNvSpPr txBox="1">
            <a:spLocks noChangeArrowheads="1"/>
          </p:cNvSpPr>
          <p:nvPr/>
        </p:nvSpPr>
        <p:spPr bwMode="auto">
          <a:xfrm>
            <a:off x="4405313" y="6308725"/>
            <a:ext cx="333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5</a:t>
            </a:r>
          </a:p>
        </p:txBody>
      </p:sp>
      <p:sp>
        <p:nvSpPr>
          <p:cNvPr id="17420" name="Text Box 11"/>
          <p:cNvSpPr txBox="1">
            <a:spLocks noChangeArrowheads="1"/>
          </p:cNvSpPr>
          <p:nvPr/>
        </p:nvSpPr>
        <p:spPr bwMode="auto">
          <a:xfrm>
            <a:off x="6372225" y="5610225"/>
            <a:ext cx="7207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</a:rPr>
              <a:t>t,</a:t>
            </a:r>
            <a:r>
              <a:rPr lang="ru-RU" sz="2400" b="1">
                <a:latin typeface="Times New Roman" pitchFamily="18" charset="0"/>
              </a:rPr>
              <a:t> ч</a:t>
            </a:r>
          </a:p>
        </p:txBody>
      </p:sp>
      <p:sp>
        <p:nvSpPr>
          <p:cNvPr id="17421" name="Text Box 12"/>
          <p:cNvSpPr txBox="1">
            <a:spLocks noChangeArrowheads="1"/>
          </p:cNvSpPr>
          <p:nvPr/>
        </p:nvSpPr>
        <p:spPr bwMode="auto">
          <a:xfrm rot="21479202" flipH="1">
            <a:off x="1079500" y="1360488"/>
            <a:ext cx="9620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</a:rPr>
              <a:t>s,</a:t>
            </a:r>
            <a:r>
              <a:rPr lang="ru-RU" sz="2400" b="1">
                <a:latin typeface="Times New Roman" pitchFamily="18" charset="0"/>
              </a:rPr>
              <a:t>км</a:t>
            </a:r>
          </a:p>
        </p:txBody>
      </p:sp>
      <p:sp>
        <p:nvSpPr>
          <p:cNvPr id="17422" name="Text Box 13"/>
          <p:cNvSpPr txBox="1">
            <a:spLocks noChangeArrowheads="1"/>
          </p:cNvSpPr>
          <p:nvPr/>
        </p:nvSpPr>
        <p:spPr bwMode="auto">
          <a:xfrm>
            <a:off x="250825" y="5408613"/>
            <a:ext cx="554038" cy="45720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20</a:t>
            </a:r>
          </a:p>
        </p:txBody>
      </p:sp>
      <p:cxnSp>
        <p:nvCxnSpPr>
          <p:cNvPr id="17423" name="AutoShape 14"/>
          <p:cNvCxnSpPr>
            <a:cxnSpLocks noChangeShapeType="1"/>
            <a:stCxn id="17413" idx="0"/>
            <a:endCxn id="17413" idx="0"/>
          </p:cNvCxnSpPr>
          <p:nvPr/>
        </p:nvCxnSpPr>
        <p:spPr bwMode="auto">
          <a:xfrm>
            <a:off x="971550" y="6327775"/>
            <a:ext cx="0" cy="0"/>
          </a:xfrm>
          <a:prstGeom prst="straightConnector1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</p:cxnSp>
      <p:sp>
        <p:nvSpPr>
          <p:cNvPr id="17424" name="Text Box 15"/>
          <p:cNvSpPr txBox="1">
            <a:spLocks noChangeArrowheads="1"/>
          </p:cNvSpPr>
          <p:nvPr/>
        </p:nvSpPr>
        <p:spPr bwMode="auto">
          <a:xfrm>
            <a:off x="250825" y="4529138"/>
            <a:ext cx="554038" cy="45720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40</a:t>
            </a:r>
          </a:p>
        </p:txBody>
      </p:sp>
      <p:sp>
        <p:nvSpPr>
          <p:cNvPr id="17425" name="Text Box 16"/>
          <p:cNvSpPr txBox="1">
            <a:spLocks noChangeArrowheads="1"/>
          </p:cNvSpPr>
          <p:nvPr/>
        </p:nvSpPr>
        <p:spPr bwMode="auto">
          <a:xfrm>
            <a:off x="290513" y="3810000"/>
            <a:ext cx="514350" cy="45720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endParaRPr lang="ru-RU" sz="2400" b="1">
              <a:latin typeface="Times New Roman" pitchFamily="18" charset="0"/>
            </a:endParaRPr>
          </a:p>
        </p:txBody>
      </p:sp>
      <p:sp>
        <p:nvSpPr>
          <p:cNvPr id="17426" name="Text Box 17"/>
          <p:cNvSpPr txBox="1">
            <a:spLocks noChangeArrowheads="1"/>
          </p:cNvSpPr>
          <p:nvPr/>
        </p:nvSpPr>
        <p:spPr bwMode="auto">
          <a:xfrm>
            <a:off x="290513" y="3810000"/>
            <a:ext cx="514350" cy="45720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60</a:t>
            </a:r>
          </a:p>
        </p:txBody>
      </p:sp>
      <p:sp>
        <p:nvSpPr>
          <p:cNvPr id="17427" name="Text Box 18"/>
          <p:cNvSpPr txBox="1">
            <a:spLocks noChangeArrowheads="1"/>
          </p:cNvSpPr>
          <p:nvPr/>
        </p:nvSpPr>
        <p:spPr bwMode="auto">
          <a:xfrm>
            <a:off x="290513" y="3249613"/>
            <a:ext cx="514350" cy="45720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</a:rPr>
              <a:t>80</a:t>
            </a:r>
          </a:p>
        </p:txBody>
      </p:sp>
      <p:cxnSp>
        <p:nvCxnSpPr>
          <p:cNvPr id="17428" name="AutoShape 19"/>
          <p:cNvCxnSpPr>
            <a:cxnSpLocks noChangeShapeType="1"/>
          </p:cNvCxnSpPr>
          <p:nvPr/>
        </p:nvCxnSpPr>
        <p:spPr bwMode="auto">
          <a:xfrm>
            <a:off x="98425" y="3698875"/>
            <a:ext cx="0" cy="7938"/>
          </a:xfrm>
          <a:prstGeom prst="straightConnector1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29" name="AutoShape 20"/>
          <p:cNvCxnSpPr>
            <a:cxnSpLocks noChangeShapeType="1"/>
          </p:cNvCxnSpPr>
          <p:nvPr/>
        </p:nvCxnSpPr>
        <p:spPr bwMode="auto">
          <a:xfrm flipH="1" flipV="1">
            <a:off x="887413" y="4875213"/>
            <a:ext cx="166687" cy="158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30" name="AutoShape 21"/>
          <p:cNvCxnSpPr>
            <a:cxnSpLocks noChangeShapeType="1"/>
          </p:cNvCxnSpPr>
          <p:nvPr/>
        </p:nvCxnSpPr>
        <p:spPr bwMode="auto">
          <a:xfrm flipH="1" flipV="1">
            <a:off x="900113" y="4140200"/>
            <a:ext cx="166687" cy="158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31" name="AutoShape 22"/>
          <p:cNvCxnSpPr>
            <a:cxnSpLocks noChangeShapeType="1"/>
          </p:cNvCxnSpPr>
          <p:nvPr/>
        </p:nvCxnSpPr>
        <p:spPr bwMode="auto">
          <a:xfrm flipH="1" flipV="1">
            <a:off x="887413" y="3446463"/>
            <a:ext cx="166687" cy="158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32" name="AutoShape 23"/>
          <p:cNvCxnSpPr>
            <a:cxnSpLocks noChangeShapeType="1"/>
          </p:cNvCxnSpPr>
          <p:nvPr/>
        </p:nvCxnSpPr>
        <p:spPr bwMode="auto">
          <a:xfrm>
            <a:off x="4456113" y="650875"/>
            <a:ext cx="0" cy="0"/>
          </a:xfrm>
          <a:prstGeom prst="straightConnector1">
            <a:avLst/>
          </a:prstGeom>
          <a:noFill/>
          <a:ln w="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17433" name="Text Box 24"/>
          <p:cNvSpPr txBox="1">
            <a:spLocks noChangeArrowheads="1"/>
          </p:cNvSpPr>
          <p:nvPr/>
        </p:nvSpPr>
        <p:spPr bwMode="auto">
          <a:xfrm>
            <a:off x="4572000" y="2528888"/>
            <a:ext cx="539750" cy="45720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endParaRPr lang="ru-RU" sz="2400" b="1">
              <a:latin typeface="Times New Roman" pitchFamily="18" charset="0"/>
            </a:endParaRPr>
          </a:p>
        </p:txBody>
      </p:sp>
      <p:cxnSp>
        <p:nvCxnSpPr>
          <p:cNvPr id="17434" name="AutoShape 25"/>
          <p:cNvCxnSpPr>
            <a:cxnSpLocks noChangeShapeType="1"/>
          </p:cNvCxnSpPr>
          <p:nvPr/>
        </p:nvCxnSpPr>
        <p:spPr bwMode="auto">
          <a:xfrm flipH="1" flipV="1">
            <a:off x="900113" y="5594350"/>
            <a:ext cx="166687" cy="158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35" name="AutoShape 26"/>
          <p:cNvCxnSpPr>
            <a:cxnSpLocks noChangeShapeType="1"/>
          </p:cNvCxnSpPr>
          <p:nvPr/>
        </p:nvCxnSpPr>
        <p:spPr bwMode="auto">
          <a:xfrm flipH="1" flipV="1">
            <a:off x="900113" y="2708275"/>
            <a:ext cx="166687" cy="158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36" name="AutoShape 27"/>
          <p:cNvCxnSpPr>
            <a:cxnSpLocks noChangeShapeType="1"/>
          </p:cNvCxnSpPr>
          <p:nvPr/>
        </p:nvCxnSpPr>
        <p:spPr bwMode="auto">
          <a:xfrm flipH="1" flipV="1">
            <a:off x="900113" y="1989138"/>
            <a:ext cx="166687" cy="158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sp>
        <p:nvSpPr>
          <p:cNvPr id="17437" name="Text Box 28"/>
          <p:cNvSpPr txBox="1">
            <a:spLocks noChangeArrowheads="1"/>
          </p:cNvSpPr>
          <p:nvPr/>
        </p:nvSpPr>
        <p:spPr bwMode="auto">
          <a:xfrm>
            <a:off x="112713" y="2528888"/>
            <a:ext cx="638175" cy="45720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100</a:t>
            </a:r>
          </a:p>
        </p:txBody>
      </p:sp>
      <p:sp>
        <p:nvSpPr>
          <p:cNvPr id="17438" name="Text Box 29"/>
          <p:cNvSpPr txBox="1">
            <a:spLocks noChangeArrowheads="1"/>
          </p:cNvSpPr>
          <p:nvPr/>
        </p:nvSpPr>
        <p:spPr bwMode="auto">
          <a:xfrm>
            <a:off x="112713" y="1808163"/>
            <a:ext cx="638175" cy="45720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120</a:t>
            </a:r>
          </a:p>
        </p:txBody>
      </p:sp>
      <p:cxnSp>
        <p:nvCxnSpPr>
          <p:cNvPr id="17439" name="AutoShape 30"/>
          <p:cNvCxnSpPr>
            <a:cxnSpLocks noChangeShapeType="1"/>
          </p:cNvCxnSpPr>
          <p:nvPr/>
        </p:nvCxnSpPr>
        <p:spPr bwMode="auto">
          <a:xfrm>
            <a:off x="4456113" y="6761163"/>
            <a:ext cx="1587" cy="1587"/>
          </a:xfrm>
          <a:prstGeom prst="straightConnector1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</p:cxnSp>
      <p:sp>
        <p:nvSpPr>
          <p:cNvPr id="17440" name="Text Box 31"/>
          <p:cNvSpPr txBox="1">
            <a:spLocks noChangeArrowheads="1"/>
          </p:cNvSpPr>
          <p:nvPr/>
        </p:nvSpPr>
        <p:spPr bwMode="auto">
          <a:xfrm rot="10714711" flipV="1">
            <a:off x="5111750" y="6308725"/>
            <a:ext cx="431800" cy="45720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6</a:t>
            </a:r>
          </a:p>
        </p:txBody>
      </p:sp>
      <p:cxnSp>
        <p:nvCxnSpPr>
          <p:cNvPr id="17441" name="AutoShape 32"/>
          <p:cNvCxnSpPr>
            <a:cxnSpLocks noChangeShapeType="1"/>
          </p:cNvCxnSpPr>
          <p:nvPr/>
        </p:nvCxnSpPr>
        <p:spPr bwMode="auto">
          <a:xfrm>
            <a:off x="4456113" y="6761163"/>
            <a:ext cx="1587" cy="1587"/>
          </a:xfrm>
          <a:prstGeom prst="straightConnector1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42" name="AutoShape 33"/>
          <p:cNvCxnSpPr>
            <a:cxnSpLocks noChangeShapeType="1"/>
            <a:stCxn id="17415" idx="0"/>
            <a:endCxn id="17415" idx="0"/>
          </p:cNvCxnSpPr>
          <p:nvPr/>
        </p:nvCxnSpPr>
        <p:spPr bwMode="auto">
          <a:xfrm>
            <a:off x="1692275" y="6308725"/>
            <a:ext cx="0" cy="0"/>
          </a:xfrm>
          <a:prstGeom prst="straightConnector1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43" name="AutoShape 34"/>
          <p:cNvCxnSpPr>
            <a:cxnSpLocks noChangeShapeType="1"/>
          </p:cNvCxnSpPr>
          <p:nvPr/>
        </p:nvCxnSpPr>
        <p:spPr bwMode="auto">
          <a:xfrm>
            <a:off x="4456113" y="6761163"/>
            <a:ext cx="0" cy="0"/>
          </a:xfrm>
          <a:prstGeom prst="straightConnector1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44" name="AutoShape 35"/>
          <p:cNvCxnSpPr>
            <a:cxnSpLocks noChangeShapeType="1"/>
          </p:cNvCxnSpPr>
          <p:nvPr/>
        </p:nvCxnSpPr>
        <p:spPr bwMode="auto">
          <a:xfrm>
            <a:off x="4456113" y="6761163"/>
            <a:ext cx="0" cy="0"/>
          </a:xfrm>
          <a:prstGeom prst="straightConnector1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45" name="AutoShape 36"/>
          <p:cNvCxnSpPr>
            <a:cxnSpLocks noChangeShapeType="1"/>
          </p:cNvCxnSpPr>
          <p:nvPr/>
        </p:nvCxnSpPr>
        <p:spPr bwMode="auto">
          <a:xfrm>
            <a:off x="4456113" y="6761163"/>
            <a:ext cx="1587" cy="1587"/>
          </a:xfrm>
          <a:prstGeom prst="straightConnector1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46" name="AutoShape 37"/>
          <p:cNvCxnSpPr>
            <a:cxnSpLocks noChangeShapeType="1"/>
          </p:cNvCxnSpPr>
          <p:nvPr/>
        </p:nvCxnSpPr>
        <p:spPr bwMode="auto">
          <a:xfrm>
            <a:off x="1692275" y="6162675"/>
            <a:ext cx="0" cy="17462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47" name="AutoShape 38"/>
          <p:cNvCxnSpPr>
            <a:cxnSpLocks noChangeShapeType="1"/>
            <a:stCxn id="17416" idx="0"/>
            <a:endCxn id="17416" idx="0"/>
          </p:cNvCxnSpPr>
          <p:nvPr/>
        </p:nvCxnSpPr>
        <p:spPr bwMode="auto">
          <a:xfrm>
            <a:off x="2411413" y="6308725"/>
            <a:ext cx="0" cy="0"/>
          </a:xfrm>
          <a:prstGeom prst="straightConnector1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48" name="AutoShape 39"/>
          <p:cNvCxnSpPr>
            <a:cxnSpLocks noChangeShapeType="1"/>
            <a:endCxn id="17416" idx="0"/>
          </p:cNvCxnSpPr>
          <p:nvPr/>
        </p:nvCxnSpPr>
        <p:spPr bwMode="auto">
          <a:xfrm>
            <a:off x="2411413" y="6308725"/>
            <a:ext cx="0" cy="0"/>
          </a:xfrm>
          <a:prstGeom prst="straightConnector1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49" name="AutoShape 40"/>
          <p:cNvCxnSpPr>
            <a:cxnSpLocks noChangeShapeType="1"/>
          </p:cNvCxnSpPr>
          <p:nvPr/>
        </p:nvCxnSpPr>
        <p:spPr bwMode="auto">
          <a:xfrm>
            <a:off x="3132138" y="6162675"/>
            <a:ext cx="0" cy="2571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50" name="AutoShape 41"/>
          <p:cNvCxnSpPr>
            <a:cxnSpLocks noChangeShapeType="1"/>
          </p:cNvCxnSpPr>
          <p:nvPr/>
        </p:nvCxnSpPr>
        <p:spPr bwMode="auto">
          <a:xfrm>
            <a:off x="3865563" y="6159500"/>
            <a:ext cx="0" cy="2571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51" name="AutoShape 42"/>
          <p:cNvCxnSpPr>
            <a:cxnSpLocks noChangeShapeType="1"/>
          </p:cNvCxnSpPr>
          <p:nvPr/>
        </p:nvCxnSpPr>
        <p:spPr bwMode="auto">
          <a:xfrm flipH="1">
            <a:off x="2411413" y="5448300"/>
            <a:ext cx="720725" cy="876300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52" name="AutoShape 43"/>
          <p:cNvCxnSpPr>
            <a:cxnSpLocks noChangeShapeType="1"/>
          </p:cNvCxnSpPr>
          <p:nvPr/>
        </p:nvCxnSpPr>
        <p:spPr bwMode="auto">
          <a:xfrm>
            <a:off x="4572000" y="6196013"/>
            <a:ext cx="0" cy="2571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53" name="AutoShape 44"/>
          <p:cNvCxnSpPr>
            <a:cxnSpLocks noChangeShapeType="1"/>
          </p:cNvCxnSpPr>
          <p:nvPr/>
        </p:nvCxnSpPr>
        <p:spPr bwMode="auto">
          <a:xfrm>
            <a:off x="5292725" y="6169025"/>
            <a:ext cx="0" cy="2571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54" name="AutoShape 45"/>
          <p:cNvCxnSpPr>
            <a:cxnSpLocks noChangeShapeType="1"/>
            <a:stCxn id="17414" idx="0"/>
          </p:cNvCxnSpPr>
          <p:nvPr/>
        </p:nvCxnSpPr>
        <p:spPr bwMode="auto">
          <a:xfrm flipV="1">
            <a:off x="971550" y="5865813"/>
            <a:ext cx="720725" cy="442912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55" name="AutoShape 46"/>
          <p:cNvCxnSpPr>
            <a:cxnSpLocks noChangeShapeType="1"/>
            <a:endCxn id="17416" idx="0"/>
          </p:cNvCxnSpPr>
          <p:nvPr/>
        </p:nvCxnSpPr>
        <p:spPr bwMode="auto">
          <a:xfrm>
            <a:off x="1692275" y="5865813"/>
            <a:ext cx="719138" cy="442912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56" name="AutoShape 47"/>
          <p:cNvCxnSpPr>
            <a:cxnSpLocks noChangeShapeType="1"/>
          </p:cNvCxnSpPr>
          <p:nvPr/>
        </p:nvCxnSpPr>
        <p:spPr bwMode="auto">
          <a:xfrm flipH="1">
            <a:off x="3132138" y="5448300"/>
            <a:ext cx="733425" cy="1588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57" name="AutoShape 48"/>
          <p:cNvCxnSpPr>
            <a:cxnSpLocks noChangeShapeType="1"/>
          </p:cNvCxnSpPr>
          <p:nvPr/>
        </p:nvCxnSpPr>
        <p:spPr bwMode="auto">
          <a:xfrm flipV="1">
            <a:off x="3865563" y="1989138"/>
            <a:ext cx="706437" cy="3460750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58" name="AutoShape 49"/>
          <p:cNvCxnSpPr>
            <a:cxnSpLocks noChangeShapeType="1"/>
          </p:cNvCxnSpPr>
          <p:nvPr/>
        </p:nvCxnSpPr>
        <p:spPr bwMode="auto">
          <a:xfrm flipH="1">
            <a:off x="4572000" y="1989138"/>
            <a:ext cx="720725" cy="17462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59" name="AutoShape 50"/>
          <p:cNvCxnSpPr>
            <a:cxnSpLocks noChangeShapeType="1"/>
          </p:cNvCxnSpPr>
          <p:nvPr/>
        </p:nvCxnSpPr>
        <p:spPr bwMode="auto">
          <a:xfrm>
            <a:off x="5292725" y="1984375"/>
            <a:ext cx="719138" cy="4352925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sp>
        <p:nvSpPr>
          <p:cNvPr id="6195" name="Text Box 51"/>
          <p:cNvSpPr txBox="1">
            <a:spLocks noChangeArrowheads="1"/>
          </p:cNvSpPr>
          <p:nvPr/>
        </p:nvSpPr>
        <p:spPr bwMode="auto">
          <a:xfrm>
            <a:off x="98425" y="0"/>
            <a:ext cx="8896350" cy="1387475"/>
          </a:xfrm>
          <a:prstGeom prst="rect">
            <a:avLst/>
          </a:prstGeom>
          <a:solidFill>
            <a:schemeClr val="bg1"/>
          </a:solidFill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</a:rPr>
              <a:t>Любознательный Артем отправился в путешествие. При этом он передвигался разными способами- на мотоцикле, пешком, на вертолете.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5653088" y="1341438"/>
            <a:ext cx="3490912" cy="3787775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1)Где он оказался</a:t>
            </a:r>
          </a:p>
          <a:p>
            <a:r>
              <a:rPr lang="ru-RU" sz="2400">
                <a:latin typeface="Times New Roman" pitchFamily="18" charset="0"/>
              </a:rPr>
              <a:t>через2ч после начала </a:t>
            </a:r>
          </a:p>
          <a:p>
            <a:r>
              <a:rPr lang="ru-RU" sz="2400">
                <a:latin typeface="Times New Roman" pitchFamily="18" charset="0"/>
              </a:rPr>
              <a:t>движения?</a:t>
            </a:r>
          </a:p>
          <a:p>
            <a:r>
              <a:rPr lang="ru-RU" sz="2400">
                <a:latin typeface="Times New Roman" pitchFamily="18" charset="0"/>
              </a:rPr>
              <a:t>2)Как он перемещался </a:t>
            </a:r>
          </a:p>
          <a:p>
            <a:r>
              <a:rPr lang="ru-RU" sz="2400">
                <a:latin typeface="Times New Roman" pitchFamily="18" charset="0"/>
              </a:rPr>
              <a:t>на каждом участке пути?</a:t>
            </a:r>
          </a:p>
          <a:p>
            <a:r>
              <a:rPr lang="ru-RU" sz="2400">
                <a:latin typeface="Times New Roman" pitchFamily="18" charset="0"/>
              </a:rPr>
              <a:t>3)Сколько времени  и когда отдыхал?</a:t>
            </a:r>
          </a:p>
          <a:p>
            <a:r>
              <a:rPr lang="ru-RU" sz="2400">
                <a:latin typeface="Times New Roman" pitchFamily="18" charset="0"/>
              </a:rPr>
              <a:t>4)Сколько времени Артем был в пути?</a:t>
            </a:r>
          </a:p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17462" name="Text Box 53"/>
          <p:cNvSpPr txBox="1">
            <a:spLocks noChangeArrowheads="1"/>
          </p:cNvSpPr>
          <p:nvPr/>
        </p:nvSpPr>
        <p:spPr bwMode="auto">
          <a:xfrm>
            <a:off x="5845175" y="6338888"/>
            <a:ext cx="333375" cy="45720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7</a:t>
            </a:r>
          </a:p>
        </p:txBody>
      </p:sp>
      <p:sp>
        <p:nvSpPr>
          <p:cNvPr id="17463" name="Rectangle 54"/>
          <p:cNvSpPr>
            <a:spLocks noChangeArrowheads="1"/>
          </p:cNvSpPr>
          <p:nvPr/>
        </p:nvSpPr>
        <p:spPr bwMode="auto">
          <a:xfrm rot="504740" flipV="1">
            <a:off x="1101725" y="3049588"/>
            <a:ext cx="444500" cy="457200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rot="10800000" lIns="90000" tIns="46800" rIns="90000" bIns="46800">
            <a:spAutoFit/>
          </a:bodyPr>
          <a:lstStyle/>
          <a:p>
            <a:pPr algn="ctr"/>
            <a:endParaRPr lang="ru-RU" sz="2400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0"/>
            <a:ext cx="8072437" cy="3071813"/>
          </a:xfrm>
        </p:spPr>
        <p:txBody>
          <a:bodyPr/>
          <a:lstStyle/>
          <a:p>
            <a:pPr eaLnBrk="1" hangingPunct="1"/>
            <a:r>
              <a:rPr lang="ru-RU" sz="4000" b="1" smtClean="0">
                <a:latin typeface="Times New Roman" pitchFamily="18" charset="0"/>
              </a:rPr>
              <a:t>Линейные функции в физических процессах.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857250" y="2500313"/>
            <a:ext cx="74295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Исследовательский проект выполнили учащиеся 7-г класса: </a:t>
            </a:r>
          </a:p>
          <a:p>
            <a:pPr algn="ctr"/>
            <a:r>
              <a:rPr lang="ru-RU" sz="360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Богданова Марина, Савельева Марина, Васенева Александра, Никифоров Сергей, Михайлов Николай.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Закрепление материала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Какие физические процессы описываются линейной функцией?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 Какие  способы  решения  задач  на  движение  вы  узнали сегодня  на  уроке?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 Как  решить  задачу  математическим  способом?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 Как  решить  задачу  физическим  способом?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285750" y="1000125"/>
            <a:ext cx="8501063" cy="54292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По  физике.  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1. Бамбук растет со скоростью 2см/ч. Чему будет равна высота растения через неделю? Построить графики этой зависимости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) , если а)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000" baseline="-2500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=0, б)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000" baseline="-2500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=1см.</a:t>
            </a:r>
          </a:p>
          <a:p>
            <a:pPr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2. Составьте самостоятельно задачу о своем движении из школы домой. Постройте примерный график этого движения.</a:t>
            </a:r>
          </a:p>
          <a:p>
            <a:pPr>
              <a:buFont typeface="Arial" charset="0"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По алгебре.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Решите задачи с помощью графиков линейной функции</a:t>
            </a:r>
          </a:p>
          <a:p>
            <a:pPr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1. Мотоциклист, движущийся по шоссе со скоростью 40км/ч, миновал бензоколонку. Через час мимо этой же бензоколонки проехала машина со скоростью 90км/ч. На каком расстоянии от бензоколонки машина догнала мотоциклиста?</a:t>
            </a:r>
          </a:p>
          <a:p>
            <a:pPr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2. От вокзала по шоссе выехал автобус со скоростью 45км/ч. Через 20мин. Вслед за ним выехал автомобиль со скоростью 60км/ч. Через какое время после выезда автомобиля расстояние между ними будет равно 10км?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214313" y="0"/>
            <a:ext cx="7772400" cy="1428750"/>
          </a:xfrm>
          <a:prstGeom prst="rect">
            <a:avLst/>
          </a:prstGeom>
          <a:noFill/>
        </p:spPr>
        <p:txBody>
          <a:bodyPr anchor="ctr">
            <a:normAutofit fontScale="8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Линейная  функция  и  её  свойства  в  физических  процессах.</a:t>
            </a: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7958138" y="0"/>
            <a:ext cx="1185862" cy="1428750"/>
          </a:xfrm>
          <a:prstGeom prst="rect">
            <a:avLst/>
          </a:prstGeom>
        </p:spPr>
        <p:txBody>
          <a:bodyPr anchor="ctr">
            <a:normAutofit fontScale="67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latin typeface="Times New Roman" pitchFamily="18" charset="0"/>
                <a:ea typeface="+mj-ea"/>
                <a:cs typeface="Times New Roman" pitchFamily="18" charset="0"/>
              </a:rPr>
              <a:t>15.04.</a:t>
            </a:r>
            <a:br>
              <a:rPr lang="ru-RU" sz="4400" b="1" i="1" dirty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4400" b="1" i="1" dirty="0" smtClean="0">
                <a:latin typeface="Times New Roman" pitchFamily="18" charset="0"/>
                <a:ea typeface="+mj-ea"/>
                <a:cs typeface="Times New Roman" pitchFamily="18" charset="0"/>
              </a:rPr>
              <a:t>2011г</a:t>
            </a:r>
            <a:r>
              <a:rPr lang="ru-RU" sz="4400" b="1" i="1" dirty="0"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5400000">
            <a:off x="4572794" y="3429794"/>
            <a:ext cx="6858000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14313" y="1285875"/>
            <a:ext cx="87153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Задачи урока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700" i="1">
                <a:latin typeface="Times New Roman" pitchFamily="18" charset="0"/>
                <a:cs typeface="Times New Roman" pitchFamily="18" charset="0"/>
              </a:rPr>
              <a:t>Рассмотреть  зависимость  </a:t>
            </a:r>
          </a:p>
          <a:p>
            <a:r>
              <a:rPr lang="ru-RU" sz="2700" i="1">
                <a:latin typeface="Times New Roman" pitchFamily="18" charset="0"/>
                <a:cs typeface="Times New Roman" pitchFamily="18" charset="0"/>
              </a:rPr>
              <a:t>    расположения  графиков  линейной </a:t>
            </a:r>
          </a:p>
          <a:p>
            <a:r>
              <a:rPr lang="ru-RU" sz="2700" i="1">
                <a:latin typeface="Times New Roman" pitchFamily="18" charset="0"/>
                <a:cs typeface="Times New Roman" pitchFamily="18" charset="0"/>
              </a:rPr>
              <a:t>   функции  от  её коэффициентов </a:t>
            </a:r>
          </a:p>
          <a:p>
            <a:pPr>
              <a:buFont typeface="Wingdings" pitchFamily="2" charset="2"/>
              <a:buChar char="Ø"/>
            </a:pPr>
            <a:r>
              <a:rPr lang="ru-RU" sz="2700" i="1">
                <a:latin typeface="Times New Roman" pitchFamily="18" charset="0"/>
                <a:cs typeface="Times New Roman" pitchFamily="18" charset="0"/>
              </a:rPr>
              <a:t>Выявить  свойства  линейной  функции в  </a:t>
            </a:r>
          </a:p>
          <a:p>
            <a:r>
              <a:rPr lang="ru-RU" sz="2700" i="1">
                <a:latin typeface="Times New Roman" pitchFamily="18" charset="0"/>
                <a:cs typeface="Times New Roman" pitchFamily="18" charset="0"/>
              </a:rPr>
              <a:t>  физических  процессах и их  применение</a:t>
            </a:r>
          </a:p>
          <a:p>
            <a:r>
              <a:rPr lang="ru-RU" sz="2700" i="1">
                <a:latin typeface="Times New Roman" pitchFamily="18" charset="0"/>
                <a:cs typeface="Times New Roman" pitchFamily="18" charset="0"/>
              </a:rPr>
              <a:t>   в  решении  задач</a:t>
            </a:r>
          </a:p>
          <a:p>
            <a:pPr>
              <a:buFont typeface="Wingdings" pitchFamily="2" charset="2"/>
              <a:buChar char="Ø"/>
            </a:pPr>
            <a:r>
              <a:rPr lang="ru-RU" sz="2700" i="1">
                <a:latin typeface="Times New Roman" pitchFamily="18" charset="0"/>
                <a:cs typeface="Times New Roman" pitchFamily="18" charset="0"/>
              </a:rPr>
              <a:t>Решить  задачи  на  движение  </a:t>
            </a:r>
          </a:p>
          <a:p>
            <a:r>
              <a:rPr lang="ru-RU" sz="2700" i="1">
                <a:latin typeface="Times New Roman" pitchFamily="18" charset="0"/>
                <a:cs typeface="Times New Roman" pitchFamily="18" charset="0"/>
              </a:rPr>
              <a:t>   математическим  и  физическим    </a:t>
            </a:r>
          </a:p>
          <a:p>
            <a:r>
              <a:rPr lang="ru-RU" sz="2700" i="1">
                <a:latin typeface="Times New Roman" pitchFamily="18" charset="0"/>
                <a:cs typeface="Times New Roman" pitchFamily="18" charset="0"/>
              </a:rPr>
              <a:t>   способами</a:t>
            </a:r>
          </a:p>
          <a:p>
            <a:pPr>
              <a:buFont typeface="Wingdings" pitchFamily="2" charset="2"/>
              <a:buChar char="Ø"/>
            </a:pPr>
            <a:r>
              <a:rPr lang="ru-RU" sz="2700" i="1">
                <a:latin typeface="Times New Roman" pitchFamily="18" charset="0"/>
                <a:cs typeface="Times New Roman" pitchFamily="18" charset="0"/>
              </a:rPr>
              <a:t>Рассмотреть проекты учащихся</a:t>
            </a:r>
          </a:p>
          <a:p>
            <a:endParaRPr lang="ru-RU" sz="27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imes New Roman" pitchFamily="18" charset="0"/>
              </a:rPr>
              <a:t>Блиц-опрос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838200"/>
            <a:ext cx="9144000" cy="685800"/>
          </a:xfrm>
        </p:spPr>
        <p:txBody>
          <a:bodyPr/>
          <a:lstStyle/>
          <a:p>
            <a:pPr algn="l" eaLnBrk="1" hangingPunct="1"/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1.</a:t>
            </a:r>
            <a:r>
              <a:rPr lang="ru-RU" sz="400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Что называется линейной функцией?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6248400" y="838200"/>
            <a:ext cx="2895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i="1">
                <a:solidFill>
                  <a:srgbClr val="990033"/>
                </a:solidFill>
                <a:latin typeface="Times New Roman" pitchFamily="18" charset="0"/>
              </a:rPr>
              <a:t>y = kx + b</a:t>
            </a:r>
            <a:endParaRPr lang="ru-RU" sz="4800" b="1" i="1">
              <a:solidFill>
                <a:srgbClr val="990033"/>
              </a:solidFill>
              <a:latin typeface="Times New Roman" pitchFamily="18" charset="0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0" y="1600200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Times New Roman" pitchFamily="18" charset="0"/>
              </a:rPr>
              <a:t>2.</a:t>
            </a:r>
            <a:r>
              <a:rPr lang="ru-RU" sz="2800">
                <a:latin typeface="Times New Roman" pitchFamily="18" charset="0"/>
              </a:rPr>
              <a:t> Что является графиком линейной функции?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52400" y="1928813"/>
            <a:ext cx="8991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990033"/>
                </a:solidFill>
                <a:latin typeface="Times New Roman" pitchFamily="18" charset="0"/>
              </a:rPr>
              <a:t>Графиком линейной функции является прямая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0" y="2971800"/>
            <a:ext cx="883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Times New Roman" pitchFamily="18" charset="0"/>
              </a:rPr>
              <a:t>3</a:t>
            </a:r>
            <a:r>
              <a:rPr lang="en-US" sz="2800">
                <a:latin typeface="Times New Roman" pitchFamily="18" charset="0"/>
              </a:rPr>
              <a:t>.</a:t>
            </a:r>
            <a:r>
              <a:rPr lang="ru-RU" sz="2800">
                <a:latin typeface="Times New Roman" pitchFamily="18" charset="0"/>
              </a:rPr>
              <a:t> Какими свойствами обладает линейная функция?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0" y="3505200"/>
            <a:ext cx="89916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990033"/>
                </a:solidFill>
                <a:latin typeface="Times New Roman" pitchFamily="18" charset="0"/>
              </a:rPr>
              <a:t>Если угловые коэффициенты равны, то графики параллельны.</a:t>
            </a:r>
          </a:p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990033"/>
                </a:solidFill>
                <a:latin typeface="Times New Roman" pitchFamily="18" charset="0"/>
              </a:rPr>
              <a:t>При </a:t>
            </a:r>
            <a:r>
              <a:rPr lang="en-US" sz="3600" b="1" i="1">
                <a:solidFill>
                  <a:srgbClr val="990033"/>
                </a:solidFill>
                <a:latin typeface="Times New Roman" pitchFamily="18" charset="0"/>
              </a:rPr>
              <a:t>k &gt; 0</a:t>
            </a:r>
            <a:r>
              <a:rPr lang="ru-RU" sz="3600" b="1" i="1">
                <a:solidFill>
                  <a:srgbClr val="990033"/>
                </a:solidFill>
                <a:latin typeface="Times New Roman" pitchFamily="18" charset="0"/>
              </a:rPr>
              <a:t> функция возрастает, угол с осью абсцисс острый. При </a:t>
            </a:r>
            <a:r>
              <a:rPr lang="en-US" sz="3600" b="1" i="1">
                <a:solidFill>
                  <a:srgbClr val="990033"/>
                </a:solidFill>
                <a:latin typeface="Times New Roman" pitchFamily="18" charset="0"/>
              </a:rPr>
              <a:t>k &lt; 0</a:t>
            </a:r>
            <a:r>
              <a:rPr lang="ru-RU" sz="3600" b="1" i="1">
                <a:solidFill>
                  <a:srgbClr val="990033"/>
                </a:solidFill>
                <a:latin typeface="Times New Roman" pitchFamily="18" charset="0"/>
              </a:rPr>
              <a:t> функция убывает, угол с осью абсцисс тупой.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4100" grpId="0"/>
      <p:bldP spid="4102" grpId="0"/>
      <p:bldP spid="4103" grpId="0"/>
      <p:bldP spid="4104" grpId="0"/>
      <p:bldP spid="41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31775" y="0"/>
            <a:ext cx="8912225" cy="1597025"/>
          </a:xfrm>
        </p:spPr>
        <p:txBody>
          <a:bodyPr/>
          <a:lstStyle/>
          <a:p>
            <a:pPr eaLnBrk="1" hangingPunct="1"/>
            <a:r>
              <a:rPr lang="ru-RU" sz="2700" b="1" smtClean="0">
                <a:latin typeface="Times New Roman" pitchFamily="18" charset="0"/>
                <a:cs typeface="Times New Roman" pitchFamily="18" charset="0"/>
              </a:rPr>
              <a:t>Физический</a:t>
            </a:r>
            <a:r>
              <a:rPr lang="ru-RU" sz="27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smtClean="0">
                <a:latin typeface="Times New Roman" pitchFamily="18" charset="0"/>
                <a:cs typeface="Times New Roman" pitchFamily="18" charset="0"/>
              </a:rPr>
              <a:t>процесс</a:t>
            </a:r>
            <a:r>
              <a:rPr lang="ru-RU" sz="270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700" b="1" smtClean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2700" smtClean="0">
                <a:latin typeface="Times New Roman" pitchFamily="18" charset="0"/>
                <a:cs typeface="Times New Roman" pitchFamily="18" charset="0"/>
              </a:rPr>
              <a:t> цепочка событий в материальном мире, где каждое предыдущее событие является причиной следующего</a:t>
            </a:r>
            <a:r>
              <a:rPr lang="ru-RU" sz="2700" u="sng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7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smtClean="0">
                <a:latin typeface="Times New Roman" pitchFamily="18" charset="0"/>
                <a:cs typeface="Times New Roman" pitchFamily="18" charset="0"/>
              </a:rPr>
            </a:br>
            <a:endParaRPr lang="ru-RU" sz="2700" smtClean="0"/>
          </a:p>
        </p:txBody>
      </p:sp>
      <p:pic>
        <p:nvPicPr>
          <p:cNvPr id="7171" name="Picture 6" descr="C:\Users\Елена\Pictures\iCADEZCV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625600"/>
            <a:ext cx="3984625" cy="2452688"/>
          </a:xfrm>
        </p:spPr>
      </p:pic>
      <p:pic>
        <p:nvPicPr>
          <p:cNvPr id="7172" name="Picture 5" descr="C:\Users\Елена\Pictures\angl.gif"/>
          <p:cNvPicPr>
            <a:picLocks noGrp="1"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" y="4065588"/>
            <a:ext cx="3941763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C:\Users\Елена\Pictures\автомобильное аварийное торможение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4760913" y="1654175"/>
            <a:ext cx="4035425" cy="4833938"/>
          </a:xfrm>
        </p:spPr>
      </p:pic>
      <p:sp>
        <p:nvSpPr>
          <p:cNvPr id="7174" name="TextBox 8"/>
          <p:cNvSpPr txBox="1">
            <a:spLocks noChangeArrowheads="1"/>
          </p:cNvSpPr>
          <p:nvPr/>
        </p:nvSpPr>
        <p:spPr bwMode="auto">
          <a:xfrm>
            <a:off x="5080000" y="1770063"/>
            <a:ext cx="17700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Аварийное торможение</a:t>
            </a:r>
          </a:p>
        </p:txBody>
      </p:sp>
      <p:sp>
        <p:nvSpPr>
          <p:cNvPr id="7175" name="TextBox 9"/>
          <p:cNvSpPr txBox="1">
            <a:spLocks noChangeArrowheads="1"/>
          </p:cNvSpPr>
          <p:nvPr/>
        </p:nvSpPr>
        <p:spPr bwMode="auto">
          <a:xfrm>
            <a:off x="841375" y="1668463"/>
            <a:ext cx="2438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Запуск ракеты</a:t>
            </a:r>
          </a:p>
        </p:txBody>
      </p:sp>
      <p:sp>
        <p:nvSpPr>
          <p:cNvPr id="7176" name="TextBox 10"/>
          <p:cNvSpPr txBox="1">
            <a:spLocks noChangeArrowheads="1"/>
          </p:cNvSpPr>
          <p:nvPr/>
        </p:nvSpPr>
        <p:spPr bwMode="auto">
          <a:xfrm>
            <a:off x="798513" y="4295775"/>
            <a:ext cx="26130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Скатывание шарика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071538" y="1357298"/>
          <a:ext cx="7143768" cy="5245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428625" y="0"/>
            <a:ext cx="800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Times New Roman" pitchFamily="18" charset="0"/>
              </a:rPr>
              <a:t>Линейная функция в физических процессах </a:t>
            </a:r>
            <a:endParaRPr lang="ru-RU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3843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</a:rPr>
              <a:t>Линейная функция в физических процессах </a:t>
            </a:r>
            <a:r>
              <a:rPr lang="ru-RU" smtClean="0">
                <a:latin typeface="Times New Roman" pitchFamily="18" charset="0"/>
              </a:rPr>
              <a:t>.</a:t>
            </a:r>
            <a:endParaRPr lang="ru-RU" smtClean="0"/>
          </a:p>
        </p:txBody>
      </p:sp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285750" y="1500188"/>
            <a:ext cx="8501063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В кинематике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ru-RU" sz="2800">
                <a:latin typeface="Times New Roman" pitchFamily="18" charset="0"/>
              </a:rPr>
              <a:t>графики пути, перемещения, координаты (ПРМД), скорости, ускорения при неравномерном движении по прямой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В динамике </a:t>
            </a:r>
            <a:r>
              <a:rPr lang="ru-RU" sz="2800">
                <a:latin typeface="Times New Roman" pitchFamily="18" charset="0"/>
              </a:rPr>
              <a:t>графики зависимости </a:t>
            </a:r>
            <a:r>
              <a:rPr lang="en-US" sz="2800">
                <a:latin typeface="Times New Roman" pitchFamily="18" charset="0"/>
              </a:rPr>
              <a:t>F</a:t>
            </a:r>
            <a:r>
              <a:rPr lang="ru-RU" sz="2800" baseline="-25000">
                <a:latin typeface="Times New Roman" pitchFamily="18" charset="0"/>
              </a:rPr>
              <a:t>тяж</a:t>
            </a:r>
            <a:r>
              <a:rPr lang="en-US" sz="2800">
                <a:latin typeface="Times New Roman" pitchFamily="18" charset="0"/>
              </a:rPr>
              <a:t>(m</a:t>
            </a:r>
            <a:r>
              <a:rPr lang="ru-RU" sz="2800">
                <a:latin typeface="Times New Roman" pitchFamily="18" charset="0"/>
              </a:rPr>
              <a:t>), </a:t>
            </a:r>
            <a:r>
              <a:rPr lang="en-US" sz="2800">
                <a:latin typeface="Times New Roman" pitchFamily="18" charset="0"/>
              </a:rPr>
              <a:t>F</a:t>
            </a:r>
            <a:r>
              <a:rPr lang="ru-RU" sz="2800" baseline="-25000">
                <a:latin typeface="Times New Roman" pitchFamily="18" charset="0"/>
              </a:rPr>
              <a:t>тр</a:t>
            </a:r>
            <a:r>
              <a:rPr lang="en-US" sz="2800">
                <a:latin typeface="Times New Roman" pitchFamily="18" charset="0"/>
              </a:rPr>
              <a:t>(P)</a:t>
            </a:r>
            <a:r>
              <a:rPr lang="ru-RU" sz="2800">
                <a:latin typeface="Times New Roman" pitchFamily="18" charset="0"/>
              </a:rPr>
              <a:t>,</a:t>
            </a:r>
            <a:r>
              <a:rPr lang="en-US" sz="2800">
                <a:latin typeface="Times New Roman" pitchFamily="18" charset="0"/>
              </a:rPr>
              <a:t> </a:t>
            </a:r>
            <a:endParaRPr lang="ru-RU" sz="2800">
              <a:latin typeface="Times New Roman" pitchFamily="18" charset="0"/>
            </a:endParaRPr>
          </a:p>
          <a:p>
            <a:r>
              <a:rPr lang="en-US" sz="2800">
                <a:latin typeface="Times New Roman" pitchFamily="18" charset="0"/>
              </a:rPr>
              <a:t>F</a:t>
            </a:r>
            <a:r>
              <a:rPr lang="ru-RU" sz="2800" baseline="-25000">
                <a:latin typeface="Times New Roman" pitchFamily="18" charset="0"/>
              </a:rPr>
              <a:t>упр</a:t>
            </a:r>
            <a:r>
              <a:rPr lang="en-US" sz="2800">
                <a:latin typeface="Times New Roman" pitchFamily="18" charset="0"/>
              </a:rPr>
              <a:t> (x)</a:t>
            </a:r>
            <a:r>
              <a:rPr lang="ru-RU" sz="2800">
                <a:latin typeface="Times New Roman" pitchFamily="18" charset="0"/>
              </a:rPr>
              <a:t> , …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В законах сохранения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800">
                <a:latin typeface="Times New Roman" pitchFamily="18" charset="0"/>
              </a:rPr>
              <a:t>графики зависимостей Е</a:t>
            </a:r>
            <a:r>
              <a:rPr lang="ru-RU" sz="2800" baseline="-25000">
                <a:latin typeface="Times New Roman" pitchFamily="18" charset="0"/>
              </a:rPr>
              <a:t>п</a:t>
            </a:r>
            <a:r>
              <a:rPr lang="ru-RU" sz="2800">
                <a:latin typeface="Times New Roman" pitchFamily="18" charset="0"/>
              </a:rPr>
              <a:t>(</a:t>
            </a:r>
            <a:r>
              <a:rPr lang="en-US" sz="2800">
                <a:latin typeface="Times New Roman" pitchFamily="18" charset="0"/>
              </a:rPr>
              <a:t>h</a:t>
            </a:r>
            <a:r>
              <a:rPr lang="ru-RU" sz="2800">
                <a:latin typeface="Times New Roman" pitchFamily="18" charset="0"/>
              </a:rPr>
              <a:t>),</a:t>
            </a:r>
            <a:r>
              <a:rPr lang="en-US" sz="2800">
                <a:latin typeface="Times New Roman" pitchFamily="18" charset="0"/>
              </a:rPr>
              <a:t> W (t),</a:t>
            </a:r>
            <a:r>
              <a:rPr lang="ru-RU" sz="2800">
                <a:latin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</a:rPr>
              <a:t>p (t), …</a:t>
            </a:r>
            <a:r>
              <a:rPr lang="ru-RU" sz="2800">
                <a:latin typeface="Times New Roman" pitchFamily="18" charset="0"/>
              </a:rPr>
              <a:t>                                </a:t>
            </a:r>
          </a:p>
          <a:p>
            <a:r>
              <a:rPr lang="ru-RU" sz="2800"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В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квантовой физике </a:t>
            </a:r>
            <a:r>
              <a:rPr lang="ru-RU" sz="2800">
                <a:latin typeface="Times New Roman" pitchFamily="18" charset="0"/>
              </a:rPr>
              <a:t> график Е</a:t>
            </a:r>
            <a:r>
              <a:rPr lang="ru-RU" sz="2800" baseline="-25000">
                <a:latin typeface="Times New Roman" pitchFamily="18" charset="0"/>
              </a:rPr>
              <a:t>кин</a:t>
            </a:r>
            <a:r>
              <a:rPr lang="ru-RU" sz="2800">
                <a:latin typeface="Times New Roman" pitchFamily="18" charset="0"/>
              </a:rPr>
              <a:t>(частота падающего света) в теории фотоэффекта, …</a:t>
            </a:r>
          </a:p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ctrTitle"/>
          </p:nvPr>
        </p:nvSpPr>
        <p:spPr>
          <a:xfrm>
            <a:off x="214313" y="500063"/>
            <a:ext cx="8715375" cy="3243262"/>
          </a:xfrm>
        </p:spPr>
        <p:txBody>
          <a:bodyPr/>
          <a:lstStyle/>
          <a:p>
            <a:pPr eaLnBrk="1" hangingPunct="1"/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Взаимное расположение графиков линейной функции в зависимости от её коэффициентов. Использование графиков линейной функции в решении текстовых задач на движение.</a:t>
            </a:r>
          </a:p>
        </p:txBody>
      </p:sp>
      <p:sp>
        <p:nvSpPr>
          <p:cNvPr id="614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4076700"/>
            <a:ext cx="8640763" cy="2520950"/>
          </a:xfrm>
        </p:spPr>
        <p:txBody>
          <a:bodyPr/>
          <a:lstStyle/>
          <a:p>
            <a:pPr marL="63500" eaLnBrk="1" hangingPunct="1">
              <a:lnSpc>
                <a:spcPct val="90000"/>
              </a:lnSpc>
              <a:defRPr/>
            </a:pPr>
            <a:r>
              <a:rPr lang="ru-RU" sz="3600" b="1" dirty="0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Исследовательский  проект </a:t>
            </a:r>
          </a:p>
          <a:p>
            <a:pPr marL="63500" eaLnBrk="1" hangingPunct="1">
              <a:lnSpc>
                <a:spcPct val="90000"/>
              </a:lnSpc>
              <a:defRPr/>
            </a:pPr>
            <a:r>
              <a:rPr lang="ru-RU" b="1" dirty="0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Выполнили: </a:t>
            </a:r>
            <a:r>
              <a:rPr lang="ru-RU" b="1" i="1" dirty="0" err="1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Канатеева</a:t>
            </a:r>
            <a:r>
              <a:rPr lang="ru-RU" b="1" i="1" dirty="0" smtClean="0">
                <a:solidFill>
                  <a:srgbClr val="502652"/>
                </a:solidFill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   Анастасия и Морозов Степан </a:t>
            </a:r>
            <a:endParaRPr lang="ru-RU" b="1" i="1" dirty="0" smtClean="0">
              <a:solidFill>
                <a:srgbClr val="502652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500" eaLnBrk="1" hangingPunct="1">
              <a:lnSpc>
                <a:spcPct val="90000"/>
              </a:lnSpc>
              <a:defRPr/>
            </a:pPr>
            <a:endParaRPr lang="ru-RU" b="1" dirty="0" smtClean="0">
              <a:solidFill>
                <a:srgbClr val="502652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500" eaLnBrk="1" hangingPunct="1">
              <a:lnSpc>
                <a:spcPct val="90000"/>
              </a:lnSpc>
              <a:defRPr/>
            </a:pPr>
            <a:endParaRPr lang="ru-RU" b="1" dirty="0" smtClean="0">
              <a:solidFill>
                <a:srgbClr val="502652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500" eaLnBrk="1" hangingPunct="1">
              <a:lnSpc>
                <a:spcPct val="90000"/>
              </a:lnSpc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285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143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1428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2286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571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3429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3714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571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3429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3714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4572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4857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5715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6000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5400000">
            <a:off x="-31432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5400000">
            <a:off x="-2857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6200000">
            <a:off x="-20002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5400000">
            <a:off x="-1714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5400000">
            <a:off x="-8572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5400000">
            <a:off x="-571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5400000">
            <a:off x="285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rot="16200000">
            <a:off x="571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 rot="5400000">
            <a:off x="1428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 rot="5400000">
            <a:off x="1714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 rot="5400000">
            <a:off x="2571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 rot="5400000">
            <a:off x="2857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 rot="5400000">
            <a:off x="3714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4000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 rot="5400000">
            <a:off x="4857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 rot="5400000">
            <a:off x="5143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Заголовок 1"/>
          <p:cNvSpPr>
            <a:spLocks noGrp="1"/>
          </p:cNvSpPr>
          <p:nvPr>
            <p:ph type="title"/>
          </p:nvPr>
        </p:nvSpPr>
        <p:spPr>
          <a:xfrm>
            <a:off x="0" y="142875"/>
            <a:ext cx="9144000" cy="1654175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Колобок  отдыхал  на  поляне  в  двух  метрах  от  дуба. Вдруг  поднялся  ветер  и  перенёс  Колобка  на  10м  за  4 секунды. На  каком  расстоянии  от  дерева  находился  Колобок  через  три  секунды  после  начала  движения? Через  какое  время  он  окажется  в  семи  метрах  от  дерева?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5715000" y="3143250"/>
            <a:ext cx="2286000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715000" y="3714750"/>
            <a:ext cx="2286000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5715000" y="4286250"/>
            <a:ext cx="2286000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938186" y="2724144"/>
            <a:ext cx="1057276" cy="1588"/>
          </a:xfrm>
          <a:prstGeom prst="line">
            <a:avLst/>
          </a:prstGeom>
          <a:scene3d>
            <a:camera prst="orthographicFront">
              <a:rot lat="0" lon="54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 flipH="1" flipV="1">
            <a:off x="1821637" y="2607463"/>
            <a:ext cx="785818" cy="1588"/>
          </a:xfrm>
          <a:prstGeom prst="line">
            <a:avLst/>
          </a:prstGeom>
          <a:scene3d>
            <a:camera prst="orthographicFront">
              <a:rot lat="0" lon="54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 flipH="1" flipV="1">
            <a:off x="5715794" y="3713956"/>
            <a:ext cx="1143000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 flipH="1" flipV="1">
            <a:off x="6287294" y="3713956"/>
            <a:ext cx="1143000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 flipH="1" flipV="1">
            <a:off x="7430294" y="3713956"/>
            <a:ext cx="1143000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5715000" y="3143250"/>
            <a:ext cx="500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х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5715000" y="3714750"/>
            <a:ext cx="500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1571625" y="1928813"/>
            <a:ext cx="7215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Пусть  </a:t>
            </a:r>
            <a:r>
              <a:rPr lang="ru-RU" sz="24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– время  движения  Колобка в секундах,</a:t>
            </a:r>
          </a:p>
          <a:p>
            <a:r>
              <a:rPr lang="ru-RU" sz="24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–расстояние в метрах от дуба в момент времени х.</a:t>
            </a: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4500563" y="428625"/>
            <a:ext cx="307181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6357938" y="3786188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1785938" y="428625"/>
            <a:ext cx="1143000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6429375" y="3214688"/>
            <a:ext cx="285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6858000" y="785813"/>
            <a:ext cx="1285875" cy="1587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7215188" y="3214688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2928938" y="2357438"/>
            <a:ext cx="2643187" cy="1587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2000250" y="2786063"/>
            <a:ext cx="3929063" cy="1587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2928938" y="785813"/>
            <a:ext cx="3500437" cy="1587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6858000" y="3786188"/>
            <a:ext cx="1285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10+2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4214813" y="4500563"/>
            <a:ext cx="49291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Движение  Колобка – это линейная  функция  у(х).</a:t>
            </a:r>
          </a:p>
        </p:txBody>
      </p:sp>
      <p:cxnSp>
        <p:nvCxnSpPr>
          <p:cNvPr id="85" name="Прямая со стрелкой 84"/>
          <p:cNvCxnSpPr/>
          <p:nvPr/>
        </p:nvCxnSpPr>
        <p:spPr>
          <a:xfrm>
            <a:off x="285750" y="6286500"/>
            <a:ext cx="4000500" cy="1588"/>
          </a:xfrm>
          <a:prstGeom prst="straightConnector1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 rot="5400000" flipH="1" flipV="1">
            <a:off x="-1869281" y="4047332"/>
            <a:ext cx="4845050" cy="36512"/>
          </a:xfrm>
          <a:prstGeom prst="straightConnector1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>
            <a:spLocks noChangeArrowheads="1"/>
          </p:cNvSpPr>
          <p:nvPr/>
        </p:nvSpPr>
        <p:spPr bwMode="auto">
          <a:xfrm>
            <a:off x="3786188" y="5643563"/>
            <a:ext cx="500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</a:p>
        </p:txBody>
      </p:sp>
      <p:sp>
        <p:nvSpPr>
          <p:cNvPr id="107" name="TextBox 106"/>
          <p:cNvSpPr txBox="1">
            <a:spLocks noChangeArrowheads="1"/>
          </p:cNvSpPr>
          <p:nvPr/>
        </p:nvSpPr>
        <p:spPr bwMode="auto">
          <a:xfrm>
            <a:off x="0" y="1143000"/>
            <a:ext cx="5000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cxnSp>
        <p:nvCxnSpPr>
          <p:cNvPr id="109" name="Прямая соединительная линия 108"/>
          <p:cNvCxnSpPr>
            <a:stCxn id="116" idx="3"/>
          </p:cNvCxnSpPr>
          <p:nvPr/>
        </p:nvCxnSpPr>
        <p:spPr>
          <a:xfrm flipV="1">
            <a:off x="428625" y="600075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rot="5400000">
            <a:off x="999332" y="6287294"/>
            <a:ext cx="285750" cy="1587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142875" y="6273800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116" name="TextBox 115"/>
          <p:cNvSpPr txBox="1">
            <a:spLocks noChangeArrowheads="1"/>
          </p:cNvSpPr>
          <p:nvPr/>
        </p:nvSpPr>
        <p:spPr bwMode="auto">
          <a:xfrm>
            <a:off x="142875" y="5715000"/>
            <a:ext cx="285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17" name="TextBox 116"/>
          <p:cNvSpPr txBox="1">
            <a:spLocks noChangeArrowheads="1"/>
          </p:cNvSpPr>
          <p:nvPr/>
        </p:nvSpPr>
        <p:spPr bwMode="auto">
          <a:xfrm>
            <a:off x="1000125" y="6273800"/>
            <a:ext cx="285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cxnSp>
        <p:nvCxnSpPr>
          <p:cNvPr id="124" name="Прямая соединительная линия 123"/>
          <p:cNvCxnSpPr/>
          <p:nvPr/>
        </p:nvCxnSpPr>
        <p:spPr>
          <a:xfrm rot="5400000" flipH="1" flipV="1">
            <a:off x="5144294" y="3713956"/>
            <a:ext cx="1143000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 rot="5400000" flipH="1" flipV="1">
            <a:off x="284956" y="6001544"/>
            <a:ext cx="573088" cy="0"/>
          </a:xfrm>
          <a:prstGeom prst="line">
            <a:avLst/>
          </a:prstGeom>
          <a:ln w="571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>
            <a:spLocks noChangeArrowheads="1"/>
          </p:cNvSpPr>
          <p:nvPr/>
        </p:nvSpPr>
        <p:spPr bwMode="auto">
          <a:xfrm>
            <a:off x="0" y="5286375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rot="5400000" flipH="1" flipV="1">
            <a:off x="1141413" y="4572000"/>
            <a:ext cx="3430588" cy="1587"/>
          </a:xfrm>
          <a:prstGeom prst="line">
            <a:avLst/>
          </a:prstGeom>
          <a:ln w="571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>
            <a:off x="571500" y="2857500"/>
            <a:ext cx="2286000" cy="1588"/>
          </a:xfrm>
          <a:prstGeom prst="line">
            <a:avLst/>
          </a:prstGeom>
          <a:ln w="571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 flipV="1">
            <a:off x="428625" y="571500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flipV="1">
            <a:off x="428625" y="542925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 flipV="1">
            <a:off x="428625" y="514350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flipV="1">
            <a:off x="428625" y="485775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 flipV="1">
            <a:off x="428625" y="342900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428625" y="314325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 flipV="1">
            <a:off x="428625" y="371475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V="1">
            <a:off x="428625" y="400050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 flipV="1">
            <a:off x="428625" y="428625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 flipV="1">
            <a:off x="428625" y="457200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 flipV="1">
            <a:off x="428625" y="285750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flipV="1">
            <a:off x="428625" y="257175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flipV="1">
            <a:off x="428625" y="228600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>
          <a:xfrm flipV="1">
            <a:off x="428625" y="2000250"/>
            <a:ext cx="214313" cy="635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/>
          <p:cNvCxnSpPr/>
          <p:nvPr/>
        </p:nvCxnSpPr>
        <p:spPr>
          <a:xfrm rot="5400000">
            <a:off x="1571625" y="6286500"/>
            <a:ext cx="287338" cy="1588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/>
          <p:cNvCxnSpPr/>
          <p:nvPr/>
        </p:nvCxnSpPr>
        <p:spPr>
          <a:xfrm rot="5400000">
            <a:off x="2143125" y="6286500"/>
            <a:ext cx="287338" cy="1588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/>
          <p:nvPr/>
        </p:nvCxnSpPr>
        <p:spPr>
          <a:xfrm rot="5400000">
            <a:off x="2714625" y="6286500"/>
            <a:ext cx="287338" cy="1588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>
          <a:xfrm rot="5400000">
            <a:off x="3286125" y="6286500"/>
            <a:ext cx="287338" cy="1588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Овал 171"/>
          <p:cNvSpPr/>
          <p:nvPr/>
        </p:nvSpPr>
        <p:spPr>
          <a:xfrm>
            <a:off x="2786063" y="2786063"/>
            <a:ext cx="142875" cy="142875"/>
          </a:xfrm>
          <a:prstGeom prst="ellipse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3" name="Овал 172"/>
          <p:cNvSpPr/>
          <p:nvPr/>
        </p:nvSpPr>
        <p:spPr>
          <a:xfrm>
            <a:off x="500063" y="5643563"/>
            <a:ext cx="142875" cy="142875"/>
          </a:xfrm>
          <a:prstGeom prst="ellipse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81" name="Прямая соединительная линия 180"/>
          <p:cNvCxnSpPr/>
          <p:nvPr/>
        </p:nvCxnSpPr>
        <p:spPr>
          <a:xfrm rot="5400000" flipH="1" flipV="1">
            <a:off x="250032" y="2250281"/>
            <a:ext cx="3836988" cy="3051175"/>
          </a:xfrm>
          <a:prstGeom prst="line">
            <a:avLst/>
          </a:prstGeom>
          <a:ln w="571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>
            <a:spLocks noChangeArrowheads="1"/>
          </p:cNvSpPr>
          <p:nvPr/>
        </p:nvSpPr>
        <p:spPr bwMode="auto">
          <a:xfrm>
            <a:off x="2643188" y="6273800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86" name="TextBox 185"/>
          <p:cNvSpPr txBox="1">
            <a:spLocks noChangeArrowheads="1"/>
          </p:cNvSpPr>
          <p:nvPr/>
        </p:nvSpPr>
        <p:spPr bwMode="auto">
          <a:xfrm>
            <a:off x="714375" y="2000250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93" name="Овал 92"/>
          <p:cNvSpPr/>
          <p:nvPr/>
        </p:nvSpPr>
        <p:spPr>
          <a:xfrm>
            <a:off x="2214563" y="3500438"/>
            <a:ext cx="142875" cy="14287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5" name="Прямая соединительная линия 94"/>
          <p:cNvCxnSpPr/>
          <p:nvPr/>
        </p:nvCxnSpPr>
        <p:spPr>
          <a:xfrm rot="5400000" flipH="1" flipV="1">
            <a:off x="963613" y="4965700"/>
            <a:ext cx="2643188" cy="1587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>
            <a:endCxn id="93" idx="2"/>
          </p:cNvCxnSpPr>
          <p:nvPr/>
        </p:nvCxnSpPr>
        <p:spPr>
          <a:xfrm>
            <a:off x="571500" y="3571875"/>
            <a:ext cx="1643063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0" y="3357563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9,5</a:t>
            </a:r>
          </a:p>
        </p:txBody>
      </p:sp>
      <p:cxnSp>
        <p:nvCxnSpPr>
          <p:cNvPr id="105" name="Прямая соединительная линия 104"/>
          <p:cNvCxnSpPr/>
          <p:nvPr/>
        </p:nvCxnSpPr>
        <p:spPr>
          <a:xfrm>
            <a:off x="642938" y="4286250"/>
            <a:ext cx="1071562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Овал 107"/>
          <p:cNvSpPr/>
          <p:nvPr/>
        </p:nvSpPr>
        <p:spPr>
          <a:xfrm>
            <a:off x="1643063" y="4214813"/>
            <a:ext cx="142875" cy="14287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12" name="Прямая соединительная линия 111"/>
          <p:cNvCxnSpPr>
            <a:stCxn id="108" idx="4"/>
          </p:cNvCxnSpPr>
          <p:nvPr/>
        </p:nvCxnSpPr>
        <p:spPr>
          <a:xfrm rot="5400000">
            <a:off x="784226" y="5286375"/>
            <a:ext cx="1858962" cy="1587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>
            <a:spLocks noChangeArrowheads="1"/>
          </p:cNvSpPr>
          <p:nvPr/>
        </p:nvSpPr>
        <p:spPr bwMode="auto">
          <a:xfrm>
            <a:off x="1500188" y="6396038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"/>
                            </p:stCondLst>
                            <p:childTnLst>
                              <p:par>
                                <p:cTn id="2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500"/>
                            </p:stCondLst>
                            <p:childTnLst>
                              <p:par>
                                <p:cTn id="2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500"/>
                            </p:stCondLst>
                            <p:childTnLst>
                              <p:par>
                                <p:cTn id="2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6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7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0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500"/>
                            </p:stCondLst>
                            <p:childTnLst>
                              <p:par>
                                <p:cTn id="2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2500"/>
                            </p:stCondLst>
                            <p:childTnLst>
                              <p:par>
                                <p:cTn id="3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3000"/>
                            </p:stCondLst>
                            <p:childTnLst>
                              <p:par>
                                <p:cTn id="307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1000"/>
                            </p:stCondLst>
                            <p:childTnLst>
                              <p:par>
                                <p:cTn id="3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3000"/>
                            </p:stCondLst>
                            <p:childTnLst>
                              <p:par>
                                <p:cTn id="3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7" grpId="0"/>
      <p:bldP spid="62" grpId="0"/>
      <p:bldP spid="63" grpId="0"/>
      <p:bldP spid="63" grpId="1"/>
      <p:bldP spid="66" grpId="0"/>
      <p:bldP spid="69" grpId="0"/>
      <p:bldP spid="73" grpId="0"/>
      <p:bldP spid="82" grpId="0"/>
      <p:bldP spid="83" grpId="0"/>
      <p:bldP spid="106" grpId="0"/>
      <p:bldP spid="107" grpId="0"/>
      <p:bldP spid="114" grpId="0"/>
      <p:bldP spid="116" grpId="0"/>
      <p:bldP spid="117" grpId="0"/>
      <p:bldP spid="129" grpId="0"/>
      <p:bldP spid="172" grpId="0" animBg="1"/>
      <p:bldP spid="173" grpId="0" animBg="1"/>
      <p:bldP spid="185" grpId="0"/>
      <p:bldP spid="186" grpId="0"/>
      <p:bldP spid="93" grpId="0" animBg="1"/>
      <p:bldP spid="103" grpId="0"/>
      <p:bldP spid="108" grpId="0" animBg="1"/>
      <p:bldP spid="1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285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143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1428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2286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571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3429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3714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571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3429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3714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4572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4857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571500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6000750"/>
            <a:ext cx="9144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5400000">
            <a:off x="-31432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5400000">
            <a:off x="-2857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6200000">
            <a:off x="-20002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5400000">
            <a:off x="-1714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5400000">
            <a:off x="-8572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5400000">
            <a:off x="-571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5400000">
            <a:off x="285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rot="16200000">
            <a:off x="571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 rot="5400000">
            <a:off x="1428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 rot="5400000">
            <a:off x="1714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 rot="5400000">
            <a:off x="2571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 rot="5400000">
            <a:off x="2857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 rot="5400000">
            <a:off x="3714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4000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 rot="5400000">
            <a:off x="485775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 rot="5400000">
            <a:off x="5143500" y="3143250"/>
            <a:ext cx="6858000" cy="5715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1571625" y="5715000"/>
            <a:ext cx="7572375" cy="1588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643188" y="5643563"/>
            <a:ext cx="1428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baseline="-2500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2м</a:t>
            </a: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rot="5400000">
            <a:off x="8466138" y="5749925"/>
            <a:ext cx="214312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4" name="TextBox 55"/>
          <p:cNvSpPr txBox="1">
            <a:spLocks noChangeArrowheads="1"/>
          </p:cNvSpPr>
          <p:nvPr/>
        </p:nvSpPr>
        <p:spPr bwMode="auto">
          <a:xfrm>
            <a:off x="8358188" y="5643563"/>
            <a:ext cx="571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75"/>
          <p:cNvGrpSpPr>
            <a:grpSpLocks/>
          </p:cNvGrpSpPr>
          <p:nvPr/>
        </p:nvGrpSpPr>
        <p:grpSpPr bwMode="auto">
          <a:xfrm>
            <a:off x="2357438" y="4572000"/>
            <a:ext cx="1071562" cy="1000125"/>
            <a:chOff x="2285984" y="4572008"/>
            <a:chExt cx="1071570" cy="1000132"/>
          </a:xfrm>
        </p:grpSpPr>
        <p:sp>
          <p:nvSpPr>
            <p:cNvPr id="60" name="Овал 59"/>
            <p:cNvSpPr/>
            <p:nvPr/>
          </p:nvSpPr>
          <p:spPr>
            <a:xfrm flipV="1">
              <a:off x="3000364" y="4857760"/>
              <a:ext cx="214314" cy="21431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2285984" y="4572008"/>
              <a:ext cx="1071570" cy="100013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500298" y="4857760"/>
              <a:ext cx="214315" cy="21431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1" name="Месяц 60"/>
            <p:cNvSpPr/>
            <p:nvPr/>
          </p:nvSpPr>
          <p:spPr>
            <a:xfrm rot="16200000">
              <a:off x="2714612" y="5072074"/>
              <a:ext cx="214313" cy="500066"/>
            </a:xfrm>
            <a:prstGeom prst="mo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" name="Группа 94"/>
          <p:cNvGrpSpPr>
            <a:grpSpLocks/>
          </p:cNvGrpSpPr>
          <p:nvPr/>
        </p:nvGrpSpPr>
        <p:grpSpPr bwMode="auto">
          <a:xfrm>
            <a:off x="142875" y="928688"/>
            <a:ext cx="2571750" cy="4786312"/>
            <a:chOff x="142844" y="928670"/>
            <a:chExt cx="2571736" cy="4786346"/>
          </a:xfrm>
        </p:grpSpPr>
        <p:sp>
          <p:nvSpPr>
            <p:cNvPr id="64" name="Облако 63"/>
            <p:cNvSpPr/>
            <p:nvPr/>
          </p:nvSpPr>
          <p:spPr>
            <a:xfrm>
              <a:off x="142844" y="928670"/>
              <a:ext cx="2571736" cy="3643338"/>
            </a:xfrm>
            <a:prstGeom prst="cloud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" name="Трапеция 66"/>
            <p:cNvSpPr/>
            <p:nvPr/>
          </p:nvSpPr>
          <p:spPr>
            <a:xfrm>
              <a:off x="1071527" y="3571876"/>
              <a:ext cx="642934" cy="2143140"/>
            </a:xfrm>
            <a:prstGeom prst="trapezoid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68" name="Управляющая кнопка: домой 67">
            <a:hlinkClick r:id="" action="ppaction://hlinkshowjump?jump=firstslide" highlightClick="1"/>
          </p:cNvPr>
          <p:cNvSpPr/>
          <p:nvPr/>
        </p:nvSpPr>
        <p:spPr>
          <a:xfrm>
            <a:off x="5643563" y="2000250"/>
            <a:ext cx="1643062" cy="1857375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5400000" flipH="1" flipV="1">
            <a:off x="1608137" y="5751513"/>
            <a:ext cx="212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1500188" y="5715000"/>
            <a:ext cx="500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 rot="5400000" flipH="1" flipV="1">
            <a:off x="2750344" y="5750719"/>
            <a:ext cx="2143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78"/>
          <p:cNvGrpSpPr>
            <a:grpSpLocks/>
          </p:cNvGrpSpPr>
          <p:nvPr/>
        </p:nvGrpSpPr>
        <p:grpSpPr bwMode="auto">
          <a:xfrm>
            <a:off x="2339975" y="4581525"/>
            <a:ext cx="1071563" cy="1000125"/>
            <a:chOff x="2285984" y="4572008"/>
            <a:chExt cx="1071570" cy="1000132"/>
          </a:xfrm>
        </p:grpSpPr>
        <p:sp>
          <p:nvSpPr>
            <p:cNvPr id="13" name="Овал 79"/>
            <p:cNvSpPr>
              <a:spLocks noChangeArrowheads="1"/>
            </p:cNvSpPr>
            <p:nvPr/>
          </p:nvSpPr>
          <p:spPr bwMode="auto">
            <a:xfrm flipV="1">
              <a:off x="3000364" y="4857760"/>
              <a:ext cx="214314" cy="214315"/>
            </a:xfrm>
            <a:prstGeom prst="ellipse">
              <a:avLst/>
            </a:prstGeom>
            <a:solidFill>
              <a:schemeClr val="accent1"/>
            </a:solidFill>
            <a:ln w="25400" algn="ctr">
              <a:solidFill>
                <a:srgbClr val="385D8A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37" name="Овал 80"/>
            <p:cNvSpPr/>
            <p:nvPr/>
          </p:nvSpPr>
          <p:spPr>
            <a:xfrm>
              <a:off x="2285984" y="4572008"/>
              <a:ext cx="1071570" cy="100013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8" name="Овал 81"/>
            <p:cNvSpPr/>
            <p:nvPr/>
          </p:nvSpPr>
          <p:spPr>
            <a:xfrm>
              <a:off x="2500298" y="4857760"/>
              <a:ext cx="214313" cy="21431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" name="Месяц 82"/>
            <p:cNvSpPr>
              <a:spLocks noChangeArrowheads="1"/>
            </p:cNvSpPr>
            <p:nvPr/>
          </p:nvSpPr>
          <p:spPr bwMode="auto">
            <a:xfrm rot="-5400000">
              <a:off x="2714613" y="5072074"/>
              <a:ext cx="214313" cy="500066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25400" algn="ctr">
              <a:solidFill>
                <a:srgbClr val="385D8A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</p:grpSp>
      <p:sp>
        <p:nvSpPr>
          <p:cNvPr id="84" name="Прямоугольник 83"/>
          <p:cNvSpPr/>
          <p:nvPr/>
        </p:nvSpPr>
        <p:spPr>
          <a:xfrm>
            <a:off x="3143250" y="0"/>
            <a:ext cx="6000750" cy="2678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Колобок  отдыхал  на  поляне  в  двух  метрах  от  дуба. Вдруг  поднялся  ветер  и  перенёс  Колобка  на  10м  за  4 секунды. На  каком  расстоянии  от  дерева  находился  Колобок  через  три  секунды  после  начала  движения? Через  какое  время  он  окажется  в  семи  метрах  от  дерева?</a:t>
            </a:r>
            <a:endParaRPr lang="ru-RU" sz="2400" dirty="0">
              <a:latin typeface="+mn-lt"/>
            </a:endParaRPr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>
            <a:off x="3214688" y="357188"/>
            <a:ext cx="492918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3214688" y="785813"/>
            <a:ext cx="2214562" cy="15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5500688" y="785813"/>
            <a:ext cx="3357562" cy="15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3214688" y="1143000"/>
            <a:ext cx="5286375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>
            <a:off x="3429000" y="5214938"/>
            <a:ext cx="2643188" cy="1587"/>
          </a:xfrm>
          <a:prstGeom prst="straightConnector1">
            <a:avLst/>
          </a:prstGeom>
          <a:ln w="63500" cmpd="sng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5214938" y="5143500"/>
            <a:ext cx="1928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latin typeface="Times New Roman" pitchFamily="18" charset="0"/>
                <a:cs typeface="Times New Roman" pitchFamily="18" charset="0"/>
              </a:rPr>
              <a:t>t= 4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2100" name="Text Box 95"/>
          <p:cNvSpPr txBox="1">
            <a:spLocks noChangeArrowheads="1"/>
          </p:cNvSpPr>
          <p:nvPr/>
        </p:nvSpPr>
        <p:spPr bwMode="auto">
          <a:xfrm>
            <a:off x="3214688" y="5072063"/>
            <a:ext cx="2143125" cy="649287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sz="3600" b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600" b="1" baseline="-2500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=v</a:t>
            </a:r>
            <a:r>
              <a:rPr lang="en-US" sz="3600" b="1" baseline="-2500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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t</a:t>
            </a:r>
            <a:endParaRPr lang="ru-RU" sz="3600" b="1" baseline="-250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3" name="Группа 78"/>
          <p:cNvGrpSpPr>
            <a:grpSpLocks/>
          </p:cNvGrpSpPr>
          <p:nvPr/>
        </p:nvGrpSpPr>
        <p:grpSpPr bwMode="auto">
          <a:xfrm>
            <a:off x="8027988" y="4652963"/>
            <a:ext cx="1116012" cy="936625"/>
            <a:chOff x="2285984" y="4572008"/>
            <a:chExt cx="1071570" cy="1000132"/>
          </a:xfrm>
        </p:grpSpPr>
        <p:sp>
          <p:nvSpPr>
            <p:cNvPr id="80" name="Овал 79"/>
            <p:cNvSpPr>
              <a:spLocks noChangeArrowheads="1"/>
            </p:cNvSpPr>
            <p:nvPr/>
          </p:nvSpPr>
          <p:spPr bwMode="auto">
            <a:xfrm flipV="1">
              <a:off x="3000872" y="4858486"/>
              <a:ext cx="213400" cy="213588"/>
            </a:xfrm>
            <a:prstGeom prst="ellipse">
              <a:avLst/>
            </a:prstGeom>
            <a:solidFill>
              <a:schemeClr val="accent1"/>
            </a:solidFill>
            <a:ln w="25400" algn="ctr">
              <a:solidFill>
                <a:srgbClr val="385D8A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81" name="Овал 80"/>
            <p:cNvSpPr/>
            <p:nvPr/>
          </p:nvSpPr>
          <p:spPr>
            <a:xfrm>
              <a:off x="2285984" y="4572008"/>
              <a:ext cx="1071570" cy="100013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2" name="Овал 81"/>
            <p:cNvSpPr/>
            <p:nvPr/>
          </p:nvSpPr>
          <p:spPr>
            <a:xfrm>
              <a:off x="2500907" y="4858486"/>
              <a:ext cx="213400" cy="21358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3" name="Месяц 82"/>
            <p:cNvSpPr>
              <a:spLocks noChangeArrowheads="1"/>
            </p:cNvSpPr>
            <p:nvPr/>
          </p:nvSpPr>
          <p:spPr bwMode="auto">
            <a:xfrm rot="-5400000">
              <a:off x="2714127" y="5071363"/>
              <a:ext cx="215283" cy="501489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25400" algn="ctr">
              <a:solidFill>
                <a:srgbClr val="385D8A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000"/>
                            </p:stCondLst>
                            <p:childTnLst>
                              <p:par>
                                <p:cTn id="62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186 L 0.61944 0.00371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186 L 0.61944 0.00371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2084" grpId="0"/>
      <p:bldP spid="72" grpId="0"/>
      <p:bldP spid="84" grpId="0" animBg="1"/>
      <p:bldP spid="99" grpId="0"/>
      <p:bldP spid="210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993</Words>
  <PresentationFormat>Экран (4:3)</PresentationFormat>
  <Paragraphs>179</Paragraphs>
  <Slides>17</Slides>
  <Notes>3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Блиц-опрос</vt:lpstr>
      <vt:lpstr>Физический процесс – это цепочка событий в материальном мире, где каждое предыдущее событие является причиной следующего. </vt:lpstr>
      <vt:lpstr>Слайд 5</vt:lpstr>
      <vt:lpstr>Линейная функция в физических процессах .</vt:lpstr>
      <vt:lpstr>Взаимное расположение графиков линейной функции в зависимости от её коэффициентов. Использование графиков линейной функции в решении текстовых задач на движение.</vt:lpstr>
      <vt:lpstr>Колобок  отдыхал  на  поляне  в  двух  метрах  от  дуба. Вдруг  поднялся  ветер  и  перенёс  Колобка  на  10м  за  4 секунды. На  каком  расстоянии  от  дерева  находился  Колобок  через  три  секунды  после  начала  движения? Через  какое  время  он  окажется  в  семи  метрах  от  дерева?</vt:lpstr>
      <vt:lpstr>Слайд 9</vt:lpstr>
      <vt:lpstr>Колобок  отдыхал  на  поляне  в  двух  метрах  от  дуба. Вдруг  поднялся  ветер  и  перенёс  Колобка  на  10м  за  4 секунды. На  каком  расстоянии  от  дерева  находился  Колобок  через  три  секунды  после  начала  движения? Через  какое  время  он              окажется  в  семи  метрах  от  дерева?</vt:lpstr>
      <vt:lpstr>Слайд 11</vt:lpstr>
      <vt:lpstr>Слайд 12</vt:lpstr>
      <vt:lpstr>Слайд 13</vt:lpstr>
      <vt:lpstr>Слайд 14</vt:lpstr>
      <vt:lpstr>Линейные функции в физических процессах.</vt:lpstr>
      <vt:lpstr>Закрепление материала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учитель</cp:lastModifiedBy>
  <cp:revision>105</cp:revision>
  <dcterms:modified xsi:type="dcterms:W3CDTF">2012-01-30T09:02:00Z</dcterms:modified>
</cp:coreProperties>
</file>