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59" r:id="rId9"/>
    <p:sldId id="270" r:id="rId10"/>
    <p:sldId id="265" r:id="rId11"/>
    <p:sldId id="266" r:id="rId12"/>
    <p:sldId id="26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CC0099"/>
    <a:srgbClr val="CC3399"/>
    <a:srgbClr val="FF2FC9"/>
    <a:srgbClr val="FF33CC"/>
    <a:srgbClr val="3366FF"/>
    <a:srgbClr val="D60093"/>
    <a:srgbClr val="75A759"/>
    <a:srgbClr val="9B659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19" autoAdjust="0"/>
    <p:restoredTop sz="91269" autoAdjust="0"/>
  </p:normalViewPr>
  <p:slideViewPr>
    <p:cSldViewPr>
      <p:cViewPr varScale="1">
        <p:scale>
          <a:sx n="74" d="100"/>
          <a:sy n="74" d="100"/>
        </p:scale>
        <p:origin x="-3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1040CDB-7D8F-429D-9755-5E6CC2F5C7C8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E55423A-1221-467C-858A-467062636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F9016A-E49B-4C9C-AC7D-76AA7EB2DBC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1DCD4-DA9D-4A9C-B08E-814359B6E453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01D7FB5-4378-41B1-BBB4-DB55DF534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7E5A3-D756-4393-8B49-1AC1576F04A4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6D381-02AA-470E-BC74-14481A2399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797F9-E5F6-469A-A739-6C2ACB2D8583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4F969-867E-4E10-9DC2-D2DBB03A6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2249488"/>
            <a:ext cx="4038600" cy="4324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88"/>
            <a:ext cx="4038600" cy="4324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786BF-814F-4DF0-97A1-42002E429E41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19345-BB91-4FC0-8B20-C5EFFAE71D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E6ACA-C49B-47A5-B911-056D2C19B9E3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3D086-9988-4E6D-885F-1C5DD74CF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71777-82B4-4ADD-831B-A23F00BF5E7C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A4E98-52F4-4E57-9498-688B89B21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03105-E41F-41AD-AB8D-30C59E6F7A08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A5BDE-8567-477F-B152-95F3907E0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C0FAC55-A1CF-4306-8236-153423976D14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E9A9533-3E0A-4014-B748-8A8DC2139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C3F82-B284-4EA9-8C54-3CE0636DFDA1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47BAB-2895-4C7A-BA78-F08E2B732D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281-4D26-4655-B764-86ADD3386D2C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CF93F-467D-428C-9C94-35C9C1FFC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668C7-03D0-40DE-ABB0-A502C49C7AE7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09D68-D4B5-4DCB-93E8-4AF1F2276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C8B28-4B98-47A5-8D73-4AA2CAE9F5E7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2E2D7-F75F-4B2C-BD03-9B9CD3A704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206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64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D876A6EC-88BC-4E6C-AE8D-32891CFE17A4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098D7FE-BB5C-4901-BF9D-C0640DCFB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64" r:id="rId2"/>
    <p:sldLayoutId id="2147483765" r:id="rId3"/>
    <p:sldLayoutId id="2147483766" r:id="rId4"/>
    <p:sldLayoutId id="2147483774" r:id="rId5"/>
    <p:sldLayoutId id="2147483775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>
          <a:xfrm>
            <a:off x="214313" y="500063"/>
            <a:ext cx="8715375" cy="3243262"/>
          </a:xfrm>
        </p:spPr>
        <p:txBody>
          <a:bodyPr/>
          <a:lstStyle/>
          <a:p>
            <a:pPr eaLnBrk="1" hangingPunct="1"/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Взаимное расположение графиков линейной функции в зависимости от её коэффициентов. Использование графиков линейной функции в решении текстовых задач на движение.</a:t>
            </a:r>
          </a:p>
        </p:txBody>
      </p:sp>
      <p:sp>
        <p:nvSpPr>
          <p:cNvPr id="614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4714884"/>
            <a:ext cx="8640763" cy="1882766"/>
          </a:xfrm>
        </p:spPr>
        <p:txBody>
          <a:bodyPr/>
          <a:lstStyle/>
          <a:p>
            <a:pPr marL="63500" algn="ctr" eaLnBrk="1" hangingPunct="1">
              <a:lnSpc>
                <a:spcPct val="90000"/>
              </a:lnSpc>
            </a:pPr>
            <a:r>
              <a:rPr lang="ru-RU" sz="3600" b="1" dirty="0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</a:rPr>
              <a:t>Исследовательский  </a:t>
            </a:r>
            <a:r>
              <a:rPr lang="ru-RU" sz="3600" b="1" dirty="0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marL="63500" algn="ctr" eaLnBrk="1" hangingPunct="1">
              <a:lnSpc>
                <a:spcPct val="90000"/>
              </a:lnSpc>
            </a:pPr>
            <a:r>
              <a:rPr lang="ru-RU" b="1" dirty="0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b="1" i="1" dirty="0" err="1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</a:rPr>
              <a:t>Канатеева</a:t>
            </a:r>
            <a:r>
              <a:rPr lang="ru-RU" b="1" i="1" dirty="0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</a:rPr>
              <a:t>   Анастасия и Морозов Степан </a:t>
            </a:r>
          </a:p>
          <a:p>
            <a:pPr marL="913892" lvl="2" algn="l" eaLnBrk="1" hangingPunct="1">
              <a:lnSpc>
                <a:spcPct val="90000"/>
              </a:lnSpc>
            </a:pPr>
            <a:r>
              <a:rPr lang="ru-RU" sz="1400" dirty="0" smtClean="0"/>
              <a:t>		Н.А</a:t>
            </a:r>
            <a:r>
              <a:rPr lang="ru-RU" sz="1400" dirty="0" smtClean="0"/>
              <a:t>. Борисова – учитель математики (105 – 180 – 726),      </a:t>
            </a:r>
          </a:p>
          <a:p>
            <a:pPr marL="913892" lvl="2" algn="l" eaLnBrk="1" hangingPunct="1">
              <a:lnSpc>
                <a:spcPct val="90000"/>
              </a:lnSpc>
            </a:pPr>
            <a:r>
              <a:rPr lang="ru-RU" sz="1400" dirty="0" smtClean="0"/>
              <a:t>		 </a:t>
            </a:r>
            <a:r>
              <a:rPr lang="ru-RU" sz="1400" dirty="0" smtClean="0"/>
              <a:t>Е.А. Никитина – учитель физики (</a:t>
            </a:r>
            <a:r>
              <a:rPr lang="ru-RU" sz="1400" dirty="0" smtClean="0"/>
              <a:t>240-107-729)</a:t>
            </a:r>
            <a:endParaRPr lang="ru-RU" sz="3600" dirty="0" smtClean="0"/>
          </a:p>
          <a:p>
            <a:pPr marL="63500" algn="ctr" eaLnBrk="1" hangingPunct="1">
              <a:lnSpc>
                <a:spcPct val="90000"/>
              </a:lnSpc>
            </a:pPr>
            <a:r>
              <a:rPr lang="ru-RU" sz="3600" b="1" dirty="0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solidFill>
                <a:srgbClr val="502652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500" algn="ctr" eaLnBrk="1" hangingPunct="1">
              <a:lnSpc>
                <a:spcPct val="90000"/>
              </a:lnSpc>
            </a:pPr>
            <a:endParaRPr lang="ru-RU" b="1" dirty="0" smtClean="0">
              <a:solidFill>
                <a:srgbClr val="502652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500" algn="ctr" eaLnBrk="1" hangingPunct="1">
              <a:lnSpc>
                <a:spcPct val="90000"/>
              </a:lnSpc>
            </a:pPr>
            <a:endParaRPr lang="ru-RU" b="1" dirty="0" smtClean="0">
              <a:solidFill>
                <a:srgbClr val="502652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500" algn="ctr" eaLnBrk="1" hangingPunct="1">
              <a:lnSpc>
                <a:spcPct val="90000"/>
              </a:lnSpc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Grp="1"/>
          </p:cNvSpPr>
          <p:nvPr>
            <p:ph type="body" sz="half" idx="1"/>
          </p:nvPr>
        </p:nvSpPr>
        <p:spPr>
          <a:xfrm>
            <a:off x="0" y="620713"/>
            <a:ext cx="8820150" cy="5953125"/>
          </a:xfrm>
        </p:spPr>
        <p:txBody>
          <a:bodyPr/>
          <a:lstStyle/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ru-RU" smtClean="0">
                <a:latin typeface="Times New Roman" pitchFamily="18" charset="0"/>
              </a:rPr>
              <a:t>От Йошкар–Олы до Сернура 90км. Между ними на трассе в 40км от Йошкар – Олы расположены посёлок Советский и деревня Верхний Ушнур в 25км от Сернура. Из Советского в направлении Сернура вышел пешеход со скоростью 4км/ч. Через 1ч 45минут после выхода пешехода из Верхнего Ушнура в Советский выехал велосипедист и доехал до Советского за 1ч 15минут. А через 15минут после выезда велосипедиста из Сернура выехала легковая машина со скоростью 80км/ч. Известно, все они встретились в одном месте на трассе. Через какое время после выезда велосипедиста и  как далеко от Йошкар – Олы произошла встреча?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/>
          <a:srcRect l="1164"/>
          <a:stretch>
            <a:fillRect/>
          </a:stretch>
        </p:blipFill>
        <p:spPr bwMode="auto">
          <a:xfrm>
            <a:off x="1042988" y="692150"/>
            <a:ext cx="6062662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1042988" y="5949950"/>
            <a:ext cx="6049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 flipV="1">
            <a:off x="1042988" y="476250"/>
            <a:ext cx="0" cy="5473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6156325" y="5373688"/>
            <a:ext cx="93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 </a:t>
            </a:r>
            <a:r>
              <a:rPr lang="ru-RU"/>
              <a:t>(ч)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1116013" y="476250"/>
            <a:ext cx="10080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</a:t>
            </a:r>
            <a:r>
              <a:rPr lang="ru-RU"/>
              <a:t>(км)</a:t>
            </a:r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2195513" y="580548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>
            <a:off x="3348038" y="580548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>
            <a:off x="4427538" y="580548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>
            <a:off x="5580063" y="580548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36" name="Line 16"/>
          <p:cNvSpPr>
            <a:spLocks noChangeShapeType="1"/>
          </p:cNvSpPr>
          <p:nvPr/>
        </p:nvSpPr>
        <p:spPr bwMode="auto">
          <a:xfrm>
            <a:off x="6732588" y="580548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2051050" y="5949950"/>
            <a:ext cx="576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</a:t>
            </a:r>
            <a:endParaRPr lang="ru-RU"/>
          </a:p>
        </p:txBody>
      </p:sp>
      <p:sp>
        <p:nvSpPr>
          <p:cNvPr id="30741" name="Line 21"/>
          <p:cNvSpPr>
            <a:spLocks noChangeShapeType="1"/>
          </p:cNvSpPr>
          <p:nvPr/>
        </p:nvSpPr>
        <p:spPr bwMode="auto">
          <a:xfrm>
            <a:off x="971550" y="5373688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4" name="Line 44"/>
          <p:cNvSpPr>
            <a:spLocks noChangeShapeType="1"/>
          </p:cNvSpPr>
          <p:nvPr/>
        </p:nvSpPr>
        <p:spPr bwMode="auto">
          <a:xfrm>
            <a:off x="971550" y="4797425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5" name="Line 45"/>
          <p:cNvSpPr>
            <a:spLocks noChangeShapeType="1"/>
          </p:cNvSpPr>
          <p:nvPr/>
        </p:nvSpPr>
        <p:spPr bwMode="auto">
          <a:xfrm>
            <a:off x="971550" y="4221163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6" name="Line 46"/>
          <p:cNvSpPr>
            <a:spLocks noChangeShapeType="1"/>
          </p:cNvSpPr>
          <p:nvPr/>
        </p:nvSpPr>
        <p:spPr bwMode="auto">
          <a:xfrm>
            <a:off x="971550" y="3644900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7" name="Line 47"/>
          <p:cNvSpPr>
            <a:spLocks noChangeShapeType="1"/>
          </p:cNvSpPr>
          <p:nvPr/>
        </p:nvSpPr>
        <p:spPr bwMode="auto">
          <a:xfrm>
            <a:off x="971550" y="3068638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8" name="Line 48"/>
          <p:cNvSpPr>
            <a:spLocks noChangeShapeType="1"/>
          </p:cNvSpPr>
          <p:nvPr/>
        </p:nvSpPr>
        <p:spPr bwMode="auto">
          <a:xfrm>
            <a:off x="971550" y="2492375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9" name="Line 49"/>
          <p:cNvSpPr>
            <a:spLocks noChangeShapeType="1"/>
          </p:cNvSpPr>
          <p:nvPr/>
        </p:nvSpPr>
        <p:spPr bwMode="auto">
          <a:xfrm>
            <a:off x="971550" y="1916113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70" name="Line 50"/>
          <p:cNvSpPr>
            <a:spLocks noChangeShapeType="1"/>
          </p:cNvSpPr>
          <p:nvPr/>
        </p:nvSpPr>
        <p:spPr bwMode="auto">
          <a:xfrm>
            <a:off x="971550" y="1341438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71" name="Line 51"/>
          <p:cNvSpPr>
            <a:spLocks noChangeShapeType="1"/>
          </p:cNvSpPr>
          <p:nvPr/>
        </p:nvSpPr>
        <p:spPr bwMode="auto">
          <a:xfrm>
            <a:off x="971550" y="765175"/>
            <a:ext cx="144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72" name="Text Box 52"/>
          <p:cNvSpPr txBox="1">
            <a:spLocks noChangeArrowheads="1"/>
          </p:cNvSpPr>
          <p:nvPr/>
        </p:nvSpPr>
        <p:spPr bwMode="auto">
          <a:xfrm>
            <a:off x="468313" y="5084763"/>
            <a:ext cx="6842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10</a:t>
            </a:r>
            <a:endParaRPr lang="ru-RU"/>
          </a:p>
        </p:txBody>
      </p:sp>
      <p:sp>
        <p:nvSpPr>
          <p:cNvPr id="30773" name="Text Box 53"/>
          <p:cNvSpPr txBox="1">
            <a:spLocks noChangeArrowheads="1"/>
          </p:cNvSpPr>
          <p:nvPr/>
        </p:nvSpPr>
        <p:spPr bwMode="auto">
          <a:xfrm>
            <a:off x="323850" y="5589588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ЙО</a:t>
            </a:r>
          </a:p>
        </p:txBody>
      </p:sp>
      <p:sp>
        <p:nvSpPr>
          <p:cNvPr id="30774" name="Text Box 54"/>
          <p:cNvSpPr txBox="1">
            <a:spLocks noChangeArrowheads="1"/>
          </p:cNvSpPr>
          <p:nvPr/>
        </p:nvSpPr>
        <p:spPr bwMode="auto">
          <a:xfrm>
            <a:off x="179388" y="404813"/>
            <a:ext cx="790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Сер</a:t>
            </a:r>
          </a:p>
        </p:txBody>
      </p:sp>
      <p:sp>
        <p:nvSpPr>
          <p:cNvPr id="30775" name="Text Box 55"/>
          <p:cNvSpPr txBox="1">
            <a:spLocks noChangeArrowheads="1"/>
          </p:cNvSpPr>
          <p:nvPr/>
        </p:nvSpPr>
        <p:spPr bwMode="auto">
          <a:xfrm>
            <a:off x="250825" y="3357563"/>
            <a:ext cx="1008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Сов</a:t>
            </a:r>
          </a:p>
        </p:txBody>
      </p:sp>
      <p:sp>
        <p:nvSpPr>
          <p:cNvPr id="30776" name="Text Box 56"/>
          <p:cNvSpPr txBox="1">
            <a:spLocks noChangeArrowheads="1"/>
          </p:cNvSpPr>
          <p:nvPr/>
        </p:nvSpPr>
        <p:spPr bwMode="auto">
          <a:xfrm>
            <a:off x="179388" y="1916113"/>
            <a:ext cx="7191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ВУ</a:t>
            </a:r>
          </a:p>
        </p:txBody>
      </p:sp>
      <p:sp>
        <p:nvSpPr>
          <p:cNvPr id="30777" name="Line 57"/>
          <p:cNvSpPr>
            <a:spLocks noChangeShapeType="1"/>
          </p:cNvSpPr>
          <p:nvPr/>
        </p:nvSpPr>
        <p:spPr bwMode="auto">
          <a:xfrm>
            <a:off x="971550" y="2205038"/>
            <a:ext cx="1428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78" name="Oval 58"/>
          <p:cNvSpPr>
            <a:spLocks noChangeArrowheads="1"/>
          </p:cNvSpPr>
          <p:nvPr/>
        </p:nvSpPr>
        <p:spPr bwMode="auto">
          <a:xfrm>
            <a:off x="971550" y="3573463"/>
            <a:ext cx="73025" cy="7302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0" name="Oval 60"/>
          <p:cNvSpPr>
            <a:spLocks noChangeArrowheads="1"/>
          </p:cNvSpPr>
          <p:nvPr/>
        </p:nvSpPr>
        <p:spPr bwMode="auto">
          <a:xfrm>
            <a:off x="6732588" y="2492375"/>
            <a:ext cx="73025" cy="7302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1" name="Line 61"/>
          <p:cNvSpPr>
            <a:spLocks noChangeShapeType="1"/>
          </p:cNvSpPr>
          <p:nvPr/>
        </p:nvSpPr>
        <p:spPr bwMode="auto">
          <a:xfrm flipV="1">
            <a:off x="1042988" y="2492375"/>
            <a:ext cx="5761037" cy="11525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82" name="Oval 62"/>
          <p:cNvSpPr>
            <a:spLocks noChangeArrowheads="1"/>
          </p:cNvSpPr>
          <p:nvPr/>
        </p:nvSpPr>
        <p:spPr bwMode="auto">
          <a:xfrm>
            <a:off x="4356100" y="3573463"/>
            <a:ext cx="144463" cy="142875"/>
          </a:xfrm>
          <a:prstGeom prst="ellipse">
            <a:avLst/>
          </a:prstGeom>
          <a:solidFill>
            <a:srgbClr val="D6009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3" name="Text Box 63"/>
          <p:cNvSpPr txBox="1">
            <a:spLocks noChangeArrowheads="1"/>
          </p:cNvSpPr>
          <p:nvPr/>
        </p:nvSpPr>
        <p:spPr bwMode="auto">
          <a:xfrm>
            <a:off x="5724525" y="1989138"/>
            <a:ext cx="2160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00FF"/>
                </a:solidFill>
              </a:rPr>
              <a:t>I</a:t>
            </a:r>
            <a:r>
              <a:rPr lang="ru-RU">
                <a:solidFill>
                  <a:srgbClr val="0000FF"/>
                </a:solidFill>
              </a:rPr>
              <a:t>   пешеход</a:t>
            </a:r>
          </a:p>
        </p:txBody>
      </p:sp>
      <p:sp>
        <p:nvSpPr>
          <p:cNvPr id="30784" name="Oval 64"/>
          <p:cNvSpPr>
            <a:spLocks noChangeArrowheads="1"/>
          </p:cNvSpPr>
          <p:nvPr/>
        </p:nvSpPr>
        <p:spPr bwMode="auto">
          <a:xfrm>
            <a:off x="2916238" y="2133600"/>
            <a:ext cx="144462" cy="142875"/>
          </a:xfrm>
          <a:prstGeom prst="ellipse">
            <a:avLst/>
          </a:prstGeom>
          <a:solidFill>
            <a:srgbClr val="D6009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5" name="Line 65"/>
          <p:cNvSpPr>
            <a:spLocks noChangeShapeType="1"/>
          </p:cNvSpPr>
          <p:nvPr/>
        </p:nvSpPr>
        <p:spPr bwMode="auto">
          <a:xfrm>
            <a:off x="2987675" y="2205038"/>
            <a:ext cx="1439863" cy="1439862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86" name="Text Box 66"/>
          <p:cNvSpPr txBox="1">
            <a:spLocks noChangeArrowheads="1"/>
          </p:cNvSpPr>
          <p:nvPr/>
        </p:nvSpPr>
        <p:spPr bwMode="auto">
          <a:xfrm>
            <a:off x="4284663" y="2997200"/>
            <a:ext cx="26654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D60093"/>
                </a:solidFill>
              </a:rPr>
              <a:t>II</a:t>
            </a:r>
            <a:r>
              <a:rPr lang="ru-RU">
                <a:solidFill>
                  <a:srgbClr val="D60093"/>
                </a:solidFill>
              </a:rPr>
              <a:t> велосипедист</a:t>
            </a:r>
          </a:p>
        </p:txBody>
      </p:sp>
      <p:sp>
        <p:nvSpPr>
          <p:cNvPr id="30788" name="Oval 68"/>
          <p:cNvSpPr>
            <a:spLocks noChangeArrowheads="1"/>
          </p:cNvSpPr>
          <p:nvPr/>
        </p:nvSpPr>
        <p:spPr bwMode="auto">
          <a:xfrm>
            <a:off x="3203575" y="692150"/>
            <a:ext cx="144463" cy="144463"/>
          </a:xfrm>
          <a:prstGeom prst="ellipse">
            <a:avLst/>
          </a:prstGeom>
          <a:solidFill>
            <a:srgbClr val="75A75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9" name="Oval 69"/>
          <p:cNvSpPr>
            <a:spLocks noChangeArrowheads="1"/>
          </p:cNvSpPr>
          <p:nvPr/>
        </p:nvSpPr>
        <p:spPr bwMode="auto">
          <a:xfrm>
            <a:off x="4356100" y="5229225"/>
            <a:ext cx="144463" cy="144463"/>
          </a:xfrm>
          <a:prstGeom prst="ellipse">
            <a:avLst/>
          </a:prstGeom>
          <a:solidFill>
            <a:srgbClr val="75A75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90" name="Line 70"/>
          <p:cNvSpPr>
            <a:spLocks noChangeShapeType="1"/>
          </p:cNvSpPr>
          <p:nvPr/>
        </p:nvSpPr>
        <p:spPr bwMode="auto">
          <a:xfrm>
            <a:off x="3276600" y="765175"/>
            <a:ext cx="1295400" cy="5164138"/>
          </a:xfrm>
          <a:prstGeom prst="line">
            <a:avLst/>
          </a:prstGeom>
          <a:noFill/>
          <a:ln w="38100">
            <a:solidFill>
              <a:srgbClr val="75A75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91" name="Text Box 71"/>
          <p:cNvSpPr txBox="1">
            <a:spLocks noChangeArrowheads="1"/>
          </p:cNvSpPr>
          <p:nvPr/>
        </p:nvSpPr>
        <p:spPr bwMode="auto">
          <a:xfrm>
            <a:off x="4284663" y="4365625"/>
            <a:ext cx="3384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75A759"/>
                </a:solidFill>
              </a:rPr>
              <a:t>III</a:t>
            </a:r>
            <a:r>
              <a:rPr lang="ru-RU">
                <a:solidFill>
                  <a:srgbClr val="75A759"/>
                </a:solidFill>
              </a:rPr>
              <a:t> легковая машина</a:t>
            </a:r>
          </a:p>
        </p:txBody>
      </p:sp>
      <p:sp>
        <p:nvSpPr>
          <p:cNvPr id="30792" name="Oval 72"/>
          <p:cNvSpPr>
            <a:spLocks noChangeArrowheads="1"/>
          </p:cNvSpPr>
          <p:nvPr/>
        </p:nvSpPr>
        <p:spPr bwMode="auto">
          <a:xfrm>
            <a:off x="3779838" y="2997200"/>
            <a:ext cx="144462" cy="1444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94" name="AutoShape 74"/>
          <p:cNvSpPr>
            <a:spLocks noChangeArrowheads="1"/>
          </p:cNvSpPr>
          <p:nvPr/>
        </p:nvSpPr>
        <p:spPr bwMode="auto">
          <a:xfrm>
            <a:off x="4787900" y="1196975"/>
            <a:ext cx="1728788" cy="574675"/>
          </a:xfrm>
          <a:prstGeom prst="wedgeRoundRectCallout">
            <a:avLst>
              <a:gd name="adj1" fmla="val -103259"/>
              <a:gd name="adj2" fmla="val 274861"/>
              <a:gd name="adj3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Встреча</a:t>
            </a:r>
          </a:p>
        </p:txBody>
      </p:sp>
      <p:sp>
        <p:nvSpPr>
          <p:cNvPr id="30795" name="Line 75"/>
          <p:cNvSpPr>
            <a:spLocks noChangeShapeType="1"/>
          </p:cNvSpPr>
          <p:nvPr/>
        </p:nvSpPr>
        <p:spPr bwMode="auto">
          <a:xfrm flipH="1">
            <a:off x="1042988" y="3068638"/>
            <a:ext cx="2736850" cy="0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99" name="Line 79"/>
          <p:cNvSpPr>
            <a:spLocks noChangeShapeType="1"/>
          </p:cNvSpPr>
          <p:nvPr/>
        </p:nvSpPr>
        <p:spPr bwMode="auto">
          <a:xfrm>
            <a:off x="3851275" y="3068638"/>
            <a:ext cx="0" cy="2881312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00" name="Text Box 80"/>
          <p:cNvSpPr txBox="1">
            <a:spLocks noChangeArrowheads="1"/>
          </p:cNvSpPr>
          <p:nvPr/>
        </p:nvSpPr>
        <p:spPr bwMode="auto">
          <a:xfrm>
            <a:off x="0" y="2781300"/>
            <a:ext cx="1081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7030A0"/>
                </a:solidFill>
              </a:rPr>
              <a:t>50км</a:t>
            </a:r>
          </a:p>
        </p:txBody>
      </p:sp>
      <p:sp>
        <p:nvSpPr>
          <p:cNvPr id="30801" name="Line 81"/>
          <p:cNvSpPr>
            <a:spLocks noChangeShapeType="1"/>
          </p:cNvSpPr>
          <p:nvPr/>
        </p:nvSpPr>
        <p:spPr bwMode="auto">
          <a:xfrm>
            <a:off x="2987675" y="2276475"/>
            <a:ext cx="0" cy="3744913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02" name="Line 82"/>
          <p:cNvSpPr>
            <a:spLocks noChangeShapeType="1"/>
          </p:cNvSpPr>
          <p:nvPr/>
        </p:nvSpPr>
        <p:spPr bwMode="auto">
          <a:xfrm flipH="1">
            <a:off x="2987675" y="5949950"/>
            <a:ext cx="863600" cy="0"/>
          </a:xfrm>
          <a:prstGeom prst="line">
            <a:avLst/>
          </a:prstGeom>
          <a:noFill/>
          <a:ln w="7620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03" name="Text Box 83"/>
          <p:cNvSpPr txBox="1">
            <a:spLocks noChangeArrowheads="1"/>
          </p:cNvSpPr>
          <p:nvPr/>
        </p:nvSpPr>
        <p:spPr bwMode="auto">
          <a:xfrm>
            <a:off x="2700338" y="6092825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7030A0"/>
                </a:solidFill>
              </a:rPr>
              <a:t>45 минут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0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0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30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1000"/>
                                        <p:tgtEl>
                                          <p:spTgt spid="30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3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00"/>
                            </p:stCondLst>
                            <p:childTnLst>
                              <p:par>
                                <p:cTn id="1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1000"/>
                                        <p:tgtEl>
                                          <p:spTgt spid="30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3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000"/>
                            </p:stCondLst>
                            <p:childTnLst>
                              <p:par>
                                <p:cTn id="2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30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30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000" fill="hold"/>
                                        <p:tgtEl>
                                          <p:spTgt spid="30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30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2000"/>
                                        <p:tgtEl>
                                          <p:spTgt spid="30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30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9" dur="1000"/>
                                        <p:tgtEl>
                                          <p:spTgt spid="30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2" dur="1000"/>
                                        <p:tgtEl>
                                          <p:spTgt spid="30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000"/>
                                        <p:tgtEl>
                                          <p:spTgt spid="30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1" dur="1000"/>
                                        <p:tgtEl>
                                          <p:spTgt spid="30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1000"/>
                            </p:stCondLst>
                            <p:childTnLst>
                              <p:par>
                                <p:cTn id="2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1000"/>
                                        <p:tgtEl>
                                          <p:spTgt spid="30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2000"/>
                                        <p:tgtEl>
                                          <p:spTgt spid="30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animBg="1"/>
      <p:bldP spid="30728" grpId="0" animBg="1"/>
      <p:bldP spid="30729" grpId="0"/>
      <p:bldP spid="30730" grpId="0"/>
      <p:bldP spid="30732" grpId="0" animBg="1"/>
      <p:bldP spid="30733" grpId="0" animBg="1"/>
      <p:bldP spid="30734" grpId="0" animBg="1"/>
      <p:bldP spid="30735" grpId="0" animBg="1"/>
      <p:bldP spid="30736" grpId="0" animBg="1"/>
      <p:bldP spid="30737" grpId="0"/>
      <p:bldP spid="30741" grpId="0" animBg="1"/>
      <p:bldP spid="30764" grpId="0" animBg="1"/>
      <p:bldP spid="30765" grpId="0" animBg="1"/>
      <p:bldP spid="30766" grpId="0" animBg="1"/>
      <p:bldP spid="30767" grpId="0" animBg="1"/>
      <p:bldP spid="30768" grpId="0" animBg="1"/>
      <p:bldP spid="30769" grpId="0" animBg="1"/>
      <p:bldP spid="30770" grpId="0" animBg="1"/>
      <p:bldP spid="30771" grpId="0" animBg="1"/>
      <p:bldP spid="30772" grpId="0"/>
      <p:bldP spid="30773" grpId="0"/>
      <p:bldP spid="30774" grpId="0"/>
      <p:bldP spid="30775" grpId="0"/>
      <p:bldP spid="30776" grpId="0"/>
      <p:bldP spid="30777" grpId="0" animBg="1"/>
      <p:bldP spid="30778" grpId="0" animBg="1"/>
      <p:bldP spid="30780" grpId="0" animBg="1"/>
      <p:bldP spid="30781" grpId="0" animBg="1"/>
      <p:bldP spid="30782" grpId="0" animBg="1"/>
      <p:bldP spid="30783" grpId="0"/>
      <p:bldP spid="30784" grpId="0" animBg="1"/>
      <p:bldP spid="30785" grpId="0" animBg="1"/>
      <p:bldP spid="30786" grpId="0"/>
      <p:bldP spid="30788" grpId="0" animBg="1"/>
      <p:bldP spid="30789" grpId="0" animBg="1"/>
      <p:bldP spid="30790" grpId="0" animBg="1"/>
      <p:bldP spid="30791" grpId="0"/>
      <p:bldP spid="30792" grpId="0" animBg="1"/>
      <p:bldP spid="30794" grpId="0" animBg="1"/>
      <p:bldP spid="30795" grpId="0" animBg="1"/>
      <p:bldP spid="30799" grpId="0" animBg="1"/>
      <p:bldP spid="30800" grpId="0"/>
      <p:bldP spid="30801" grpId="0" animBg="1"/>
      <p:bldP spid="30802" grpId="0" animBg="1"/>
      <p:bldP spid="308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3143248"/>
            <a:ext cx="8215370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bliqueTop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</a:p>
          <a:p>
            <a:pPr algn="ctr">
              <a:defRPr/>
            </a:pPr>
            <a:r>
              <a:rPr lang="ru-RU" sz="96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 !</a:t>
            </a: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285750" y="785813"/>
            <a:ext cx="850106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Взаимное расположение графиков линейной функции в зависимости от её коэффициентов. Использование графиков линейной функции в решении текстовых задач на движение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914400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Цели  проекта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214313" y="1557338"/>
            <a:ext cx="8472487" cy="5016500"/>
          </a:xfrm>
        </p:spPr>
        <p:txBody>
          <a:bodyPr/>
          <a:lstStyle/>
          <a:p>
            <a:r>
              <a:rPr lang="ru-RU" b="1" i="1" smtClean="0">
                <a:latin typeface="Times New Roman" pitchFamily="18" charset="0"/>
              </a:rPr>
              <a:t>Исследовать взаимное расположение графиков линейной функции на координатной плоскости в зависимости от значений её коэффициентов.</a:t>
            </a:r>
          </a:p>
          <a:p>
            <a:pPr>
              <a:buFont typeface="Georgia" pitchFamily="18" charset="0"/>
              <a:buNone/>
            </a:pPr>
            <a:endParaRPr lang="ru-RU" b="1" i="1" smtClean="0">
              <a:latin typeface="Times New Roman" pitchFamily="18" charset="0"/>
            </a:endParaRPr>
          </a:p>
          <a:p>
            <a:r>
              <a:rPr lang="ru-RU" b="1" i="1" smtClean="0">
                <a:latin typeface="Times New Roman" pitchFamily="18" charset="0"/>
              </a:rPr>
              <a:t>Изучить методику решения текстовых задач на движение с помощью графиков линейной функции.</a:t>
            </a:r>
          </a:p>
          <a:p>
            <a:pPr>
              <a:buFont typeface="Georgia" pitchFamily="18" charset="0"/>
              <a:buNone/>
            </a:pPr>
            <a:endParaRPr lang="ru-RU" b="1" i="1" smtClean="0">
              <a:latin typeface="Times New Roman" pitchFamily="18" charset="0"/>
            </a:endParaRPr>
          </a:p>
          <a:p>
            <a:r>
              <a:rPr lang="ru-RU" b="1" i="1" smtClean="0">
                <a:latin typeface="Times New Roman" pitchFamily="18" charset="0"/>
              </a:rPr>
              <a:t>Составить задачи на основе реальных ситуаций и решить их с помощью графиков линейной функции.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>
          <a:xfrm>
            <a:off x="0" y="571500"/>
            <a:ext cx="9144000" cy="769938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</a:rPr>
              <a:t>Графики  линейной  функции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827088" y="1484313"/>
            <a:ext cx="3816350" cy="7397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y</a:t>
            </a:r>
            <a:r>
              <a:rPr lang="ru-RU" sz="4000" b="1"/>
              <a:t> = </a:t>
            </a:r>
            <a:r>
              <a:rPr lang="en-US" sz="4000" b="1"/>
              <a:t>kx + b, k </a:t>
            </a:r>
            <a:r>
              <a:rPr lang="en-US" sz="4000" b="1">
                <a:cs typeface="Times New Roman" pitchFamily="18" charset="0"/>
              </a:rPr>
              <a:t>≠ 0</a:t>
            </a: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3995738" y="2492375"/>
            <a:ext cx="936625" cy="28733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31" name="Text Box 8"/>
          <p:cNvSpPr txBox="1">
            <a:spLocks noChangeArrowheads="1"/>
          </p:cNvSpPr>
          <p:nvPr/>
        </p:nvSpPr>
        <p:spPr bwMode="auto">
          <a:xfrm>
            <a:off x="1258888" y="2852738"/>
            <a:ext cx="7488237" cy="7397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i="1">
                <a:cs typeface="Times New Roman" pitchFamily="18" charset="0"/>
              </a:rPr>
              <a:t>k </a:t>
            </a:r>
            <a:r>
              <a:rPr lang="en-US" sz="4000" b="1">
                <a:cs typeface="Times New Roman" pitchFamily="18" charset="0"/>
              </a:rPr>
              <a:t> </a:t>
            </a:r>
            <a:r>
              <a:rPr lang="ru-RU" sz="4000" b="1">
                <a:cs typeface="Times New Roman" pitchFamily="18" charset="0"/>
              </a:rPr>
              <a:t>и </a:t>
            </a:r>
            <a:r>
              <a:rPr lang="en-US" sz="4000" b="1">
                <a:cs typeface="Times New Roman" pitchFamily="18" charset="0"/>
              </a:rPr>
              <a:t> </a:t>
            </a:r>
            <a:r>
              <a:rPr lang="ru-RU" sz="4000" b="1">
                <a:cs typeface="Times New Roman" pitchFamily="18" charset="0"/>
              </a:rPr>
              <a:t>-</a:t>
            </a:r>
            <a:r>
              <a:rPr lang="en-US" sz="4000" i="1">
                <a:cs typeface="Times New Roman" pitchFamily="18" charset="0"/>
              </a:rPr>
              <a:t>k</a:t>
            </a:r>
            <a:r>
              <a:rPr lang="ru-RU" sz="4000" i="1">
                <a:cs typeface="Times New Roman" pitchFamily="18" charset="0"/>
              </a:rPr>
              <a:t> </a:t>
            </a:r>
            <a:r>
              <a:rPr lang="en-US" sz="4000" b="1">
                <a:cs typeface="Times New Roman" pitchFamily="18" charset="0"/>
              </a:rPr>
              <a:t> </a:t>
            </a:r>
            <a:r>
              <a:rPr lang="ru-RU" sz="4000" b="1">
                <a:cs typeface="Times New Roman" pitchFamily="18" charset="0"/>
              </a:rPr>
              <a:t> противоположные</a:t>
            </a:r>
            <a:endParaRPr lang="en-US" sz="4000" b="1">
              <a:cs typeface="Times New Roman" pitchFamily="18" charset="0"/>
            </a:endParaRPr>
          </a:p>
        </p:txBody>
      </p:sp>
      <p:sp>
        <p:nvSpPr>
          <p:cNvPr id="1032" name="Text Box 9"/>
          <p:cNvSpPr txBox="1">
            <a:spLocks noChangeArrowheads="1"/>
          </p:cNvSpPr>
          <p:nvPr/>
        </p:nvSpPr>
        <p:spPr bwMode="auto">
          <a:xfrm>
            <a:off x="5219700" y="1484313"/>
            <a:ext cx="2952750" cy="7397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y</a:t>
            </a:r>
            <a:r>
              <a:rPr lang="ru-RU" sz="4000" b="1"/>
              <a:t> = </a:t>
            </a:r>
            <a:r>
              <a:rPr lang="en-US" sz="4000" b="1"/>
              <a:t>kx, k </a:t>
            </a:r>
            <a:r>
              <a:rPr lang="en-US" sz="4000" b="1">
                <a:cs typeface="Times New Roman" pitchFamily="18" charset="0"/>
              </a:rPr>
              <a:t>≠ 0</a:t>
            </a:r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27088" y="2276475"/>
            <a:ext cx="7345362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1258888" y="3716338"/>
            <a:ext cx="7488237" cy="16541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i="1">
                <a:cs typeface="Times New Roman" pitchFamily="18" charset="0"/>
              </a:rPr>
              <a:t>k</a:t>
            </a:r>
            <a:r>
              <a:rPr lang="ru-RU" sz="4000" i="1">
                <a:cs typeface="Times New Roman" pitchFamily="18" charset="0"/>
              </a:rPr>
              <a:t> </a:t>
            </a:r>
            <a:r>
              <a:rPr lang="ru-RU" sz="4000" b="1">
                <a:cs typeface="Times New Roman" pitchFamily="18" charset="0"/>
              </a:rPr>
              <a:t> и </a:t>
            </a:r>
            <a:r>
              <a:rPr lang="en-US" sz="4000" b="1">
                <a:cs typeface="Times New Roman" pitchFamily="18" charset="0"/>
              </a:rPr>
              <a:t>         </a:t>
            </a:r>
            <a:r>
              <a:rPr lang="ru-RU" sz="4000" b="1">
                <a:cs typeface="Times New Roman" pitchFamily="18" charset="0"/>
              </a:rPr>
              <a:t>взаимно </a:t>
            </a:r>
            <a:r>
              <a:rPr lang="en-US" sz="4000" b="1">
                <a:cs typeface="Times New Roman" pitchFamily="18" charset="0"/>
              </a:rPr>
              <a:t> </a:t>
            </a:r>
            <a:r>
              <a:rPr lang="ru-RU" sz="4000" b="1">
                <a:cs typeface="Times New Roman" pitchFamily="18" charset="0"/>
              </a:rPr>
              <a:t>обратные</a:t>
            </a:r>
            <a:endParaRPr lang="ru-RU" sz="1800" b="1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sz="4000" b="1">
              <a:cs typeface="Times New Roman" pitchFamily="18" charset="0"/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395288" y="5508625"/>
            <a:ext cx="8280400" cy="13493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i="1">
                <a:cs typeface="Times New Roman" pitchFamily="18" charset="0"/>
              </a:rPr>
              <a:t> </a:t>
            </a:r>
            <a:r>
              <a:rPr lang="en-US" sz="4000" i="1">
                <a:cs typeface="Times New Roman" pitchFamily="18" charset="0"/>
              </a:rPr>
              <a:t>k</a:t>
            </a:r>
            <a:r>
              <a:rPr lang="ru-RU" sz="4000" i="1">
                <a:cs typeface="Times New Roman" pitchFamily="18" charset="0"/>
              </a:rPr>
              <a:t> </a:t>
            </a:r>
            <a:r>
              <a:rPr lang="ru-RU" sz="4000" b="1">
                <a:cs typeface="Times New Roman" pitchFamily="18" charset="0"/>
              </a:rPr>
              <a:t> и        взаимно  </a:t>
            </a:r>
            <a:r>
              <a:rPr lang="en-US" sz="4000" b="1">
                <a:cs typeface="Times New Roman" pitchFamily="18" charset="0"/>
              </a:rPr>
              <a:t> </a:t>
            </a:r>
            <a:r>
              <a:rPr lang="ru-RU" sz="4000" b="1">
                <a:cs typeface="Times New Roman" pitchFamily="18" charset="0"/>
              </a:rPr>
              <a:t>обратные</a:t>
            </a:r>
            <a:r>
              <a:rPr lang="en-US" sz="4000" b="1">
                <a:cs typeface="Times New Roman" pitchFamily="18" charset="0"/>
              </a:rPr>
              <a:t> </a:t>
            </a:r>
            <a:r>
              <a:rPr lang="ru-RU" sz="4000" b="1">
                <a:cs typeface="Times New Roman" pitchFamily="18" charset="0"/>
              </a:rPr>
              <a:t>  и противоположные    одновременно</a:t>
            </a:r>
            <a:endParaRPr lang="en-US" sz="4000" b="1">
              <a:cs typeface="Times New Roman" pitchFamily="18" charset="0"/>
            </a:endParaRPr>
          </a:p>
        </p:txBody>
      </p:sp>
      <p:sp>
        <p:nvSpPr>
          <p:cNvPr id="103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13"/>
          <p:cNvGraphicFramePr>
            <a:graphicFrameLocks noChangeAspect="1"/>
          </p:cNvGraphicFramePr>
          <p:nvPr/>
        </p:nvGraphicFramePr>
        <p:xfrm>
          <a:off x="2555875" y="3735388"/>
          <a:ext cx="466725" cy="1217612"/>
        </p:xfrm>
        <a:graphic>
          <a:graphicData uri="http://schemas.openxmlformats.org/presentationml/2006/ole">
            <p:oleObj spid="_x0000_s1026" name="Формула" r:id="rId4" imgW="152280" imgH="393480" progId="Equation.3">
              <p:embed/>
            </p:oleObj>
          </a:graphicData>
        </a:graphic>
      </p:graphicFrame>
      <p:sp>
        <p:nvSpPr>
          <p:cNvPr id="1037" name="Rectangle 16"/>
          <p:cNvSpPr>
            <a:spLocks noChangeArrowheads="1"/>
          </p:cNvSpPr>
          <p:nvPr/>
        </p:nvSpPr>
        <p:spPr bwMode="auto">
          <a:xfrm>
            <a:off x="0" y="2819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7" name="Object 15"/>
          <p:cNvGraphicFramePr>
            <a:graphicFrameLocks noChangeAspect="1"/>
          </p:cNvGraphicFramePr>
          <p:nvPr/>
        </p:nvGraphicFramePr>
        <p:xfrm>
          <a:off x="1619250" y="5516563"/>
          <a:ext cx="630238" cy="936625"/>
        </p:xfrm>
        <a:graphic>
          <a:graphicData uri="http://schemas.openxmlformats.org/presentationml/2006/ole">
            <p:oleObj spid="_x0000_s1027" name="Формула" r:id="rId5" imgW="266469" imgH="39335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10668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</a:rPr>
              <a:t>Графики  линейной  функции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971550" y="1773238"/>
            <a:ext cx="7272338" cy="7397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y</a:t>
            </a:r>
            <a:r>
              <a:rPr lang="ru-RU" sz="4000" b="1"/>
              <a:t> = </a:t>
            </a:r>
            <a:r>
              <a:rPr lang="en-US" sz="4000" b="1"/>
              <a:t>kx + b</a:t>
            </a:r>
            <a:r>
              <a:rPr lang="ru-RU" sz="4000" b="1" baseline="-25000"/>
              <a:t>1</a:t>
            </a:r>
            <a:r>
              <a:rPr lang="ru-RU" sz="1800"/>
              <a:t> </a:t>
            </a:r>
            <a:r>
              <a:rPr lang="en-US" sz="4000" b="1"/>
              <a:t>, </a:t>
            </a:r>
            <a:r>
              <a:rPr lang="ru-RU" sz="4000" b="1"/>
              <a:t>   </a:t>
            </a:r>
            <a:r>
              <a:rPr lang="en-US" sz="4000" b="1"/>
              <a:t>k </a:t>
            </a:r>
            <a:r>
              <a:rPr lang="en-US" sz="4000" b="1">
                <a:cs typeface="Times New Roman" pitchFamily="18" charset="0"/>
              </a:rPr>
              <a:t>≠ 0</a:t>
            </a:r>
            <a:r>
              <a:rPr lang="ru-RU" sz="4000" b="1">
                <a:cs typeface="Times New Roman" pitchFamily="18" charset="0"/>
              </a:rPr>
              <a:t>,</a:t>
            </a:r>
            <a:r>
              <a:rPr lang="en-US" sz="4000" b="1">
                <a:cs typeface="Times New Roman" pitchFamily="18" charset="0"/>
              </a:rPr>
              <a:t> </a:t>
            </a:r>
            <a:r>
              <a:rPr lang="ru-RU" sz="4000" b="1">
                <a:cs typeface="Times New Roman" pitchFamily="18" charset="0"/>
              </a:rPr>
              <a:t>  </a:t>
            </a:r>
            <a:r>
              <a:rPr lang="en-US" sz="4000" b="1"/>
              <a:t>y</a:t>
            </a:r>
            <a:r>
              <a:rPr lang="ru-RU" sz="4000" b="1"/>
              <a:t> = </a:t>
            </a:r>
            <a:r>
              <a:rPr lang="en-US" sz="4000" b="1"/>
              <a:t>kx + b</a:t>
            </a:r>
            <a:r>
              <a:rPr lang="ru-RU" sz="4000" b="1" baseline="-25000"/>
              <a:t>2</a:t>
            </a:r>
            <a:endParaRPr lang="en-US" sz="4000" b="1" baseline="-25000"/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971550" y="2636838"/>
            <a:ext cx="7345363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AutoShape 7"/>
          <p:cNvSpPr>
            <a:spLocks noChangeArrowheads="1"/>
          </p:cNvSpPr>
          <p:nvPr/>
        </p:nvSpPr>
        <p:spPr bwMode="auto">
          <a:xfrm rot="1475988">
            <a:off x="1728788" y="2684463"/>
            <a:ext cx="936625" cy="1081087"/>
          </a:xfrm>
          <a:prstGeom prst="downArrow">
            <a:avLst>
              <a:gd name="adj1" fmla="val 50000"/>
              <a:gd name="adj2" fmla="val 28856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AutoShape 8"/>
          <p:cNvSpPr>
            <a:spLocks noChangeArrowheads="1"/>
          </p:cNvSpPr>
          <p:nvPr/>
        </p:nvSpPr>
        <p:spPr bwMode="auto">
          <a:xfrm rot="-1357191">
            <a:off x="6227763" y="2708275"/>
            <a:ext cx="936625" cy="1008063"/>
          </a:xfrm>
          <a:prstGeom prst="downArrow">
            <a:avLst>
              <a:gd name="adj1" fmla="val 50000"/>
              <a:gd name="adj2" fmla="val 2690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971550" y="3933825"/>
            <a:ext cx="1728788" cy="7397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b</a:t>
            </a:r>
            <a:r>
              <a:rPr lang="ru-RU" sz="4000" b="1" baseline="-25000"/>
              <a:t>1</a:t>
            </a:r>
            <a:r>
              <a:rPr lang="ru-RU" sz="4000" b="1"/>
              <a:t> = </a:t>
            </a:r>
            <a:r>
              <a:rPr lang="en-US" sz="4000" b="1"/>
              <a:t>b</a:t>
            </a:r>
            <a:r>
              <a:rPr lang="ru-RU" sz="4000" b="1" baseline="-25000"/>
              <a:t>2</a:t>
            </a:r>
          </a:p>
        </p:txBody>
      </p:sp>
      <p:sp>
        <p:nvSpPr>
          <p:cNvPr id="8200" name="Rectangle 11"/>
          <p:cNvSpPr>
            <a:spLocks noChangeArrowheads="1"/>
          </p:cNvSpPr>
          <p:nvPr/>
        </p:nvSpPr>
        <p:spPr bwMode="auto">
          <a:xfrm>
            <a:off x="6516688" y="3860800"/>
            <a:ext cx="1728787" cy="7397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/>
              <a:t>b</a:t>
            </a:r>
            <a:r>
              <a:rPr lang="ru-RU" sz="4000" b="1" baseline="-25000"/>
              <a:t>1</a:t>
            </a:r>
            <a:r>
              <a:rPr lang="ru-RU" sz="4000"/>
              <a:t> </a:t>
            </a:r>
            <a:r>
              <a:rPr lang="ru-RU" sz="4000">
                <a:cs typeface="Times New Roman" pitchFamily="18" charset="0"/>
              </a:rPr>
              <a:t>≠ </a:t>
            </a:r>
            <a:r>
              <a:rPr lang="en-US" sz="4000" b="1"/>
              <a:t>b</a:t>
            </a:r>
            <a:r>
              <a:rPr lang="ru-RU" sz="4000" b="1" baseline="-25000"/>
              <a:t>2</a:t>
            </a:r>
          </a:p>
        </p:txBody>
      </p:sp>
      <p:sp>
        <p:nvSpPr>
          <p:cNvPr id="8201" name="Text Box 12"/>
          <p:cNvSpPr txBox="1">
            <a:spLocks noChangeArrowheads="1"/>
          </p:cNvSpPr>
          <p:nvPr/>
        </p:nvSpPr>
        <p:spPr bwMode="auto">
          <a:xfrm>
            <a:off x="3132138" y="3860800"/>
            <a:ext cx="2879725" cy="7397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b</a:t>
            </a:r>
            <a:r>
              <a:rPr lang="ru-RU" sz="4000" b="1" baseline="-25000"/>
              <a:t>1</a:t>
            </a:r>
            <a:r>
              <a:rPr lang="ru-RU" sz="4000" b="1"/>
              <a:t> = </a:t>
            </a:r>
            <a:r>
              <a:rPr lang="en-US" sz="4000" b="1"/>
              <a:t>b</a:t>
            </a:r>
            <a:r>
              <a:rPr lang="ru-RU" sz="4000" b="1" baseline="-25000"/>
              <a:t>2 </a:t>
            </a:r>
            <a:r>
              <a:rPr lang="ru-RU" sz="4000" b="1"/>
              <a:t>= 0</a:t>
            </a:r>
          </a:p>
        </p:txBody>
      </p:sp>
      <p:sp>
        <p:nvSpPr>
          <p:cNvPr id="8202" name="AutoShape 13"/>
          <p:cNvSpPr>
            <a:spLocks noChangeArrowheads="1"/>
          </p:cNvSpPr>
          <p:nvPr/>
        </p:nvSpPr>
        <p:spPr bwMode="auto">
          <a:xfrm>
            <a:off x="3995738" y="2781300"/>
            <a:ext cx="936625" cy="1008063"/>
          </a:xfrm>
          <a:prstGeom prst="downArrow">
            <a:avLst>
              <a:gd name="adj1" fmla="val 50000"/>
              <a:gd name="adj2" fmla="val 2690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AutoShape 14"/>
          <p:cNvSpPr>
            <a:spLocks noChangeArrowheads="1"/>
          </p:cNvSpPr>
          <p:nvPr/>
        </p:nvSpPr>
        <p:spPr bwMode="auto">
          <a:xfrm>
            <a:off x="4067175" y="4724400"/>
            <a:ext cx="936625" cy="1008063"/>
          </a:xfrm>
          <a:prstGeom prst="downArrow">
            <a:avLst>
              <a:gd name="adj1" fmla="val 50000"/>
              <a:gd name="adj2" fmla="val 2690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Text Box 15"/>
          <p:cNvSpPr txBox="1">
            <a:spLocks noChangeArrowheads="1"/>
          </p:cNvSpPr>
          <p:nvPr/>
        </p:nvSpPr>
        <p:spPr bwMode="auto">
          <a:xfrm>
            <a:off x="3132138" y="5876925"/>
            <a:ext cx="2952750" cy="7397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y</a:t>
            </a:r>
            <a:r>
              <a:rPr lang="ru-RU" sz="4000" b="1"/>
              <a:t> = </a:t>
            </a:r>
            <a:r>
              <a:rPr lang="en-US" sz="4000" b="1"/>
              <a:t>kx, k </a:t>
            </a:r>
            <a:r>
              <a:rPr lang="en-US" sz="4000" b="1">
                <a:cs typeface="Times New Roman" pitchFamily="18" charset="0"/>
              </a:rPr>
              <a:t>≠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611188" y="692150"/>
            <a:ext cx="8229600" cy="792163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</a:rPr>
              <a:t>Результаты исследования</a:t>
            </a:r>
          </a:p>
        </p:txBody>
      </p:sp>
      <p:pic>
        <p:nvPicPr>
          <p:cNvPr id="921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406525"/>
            <a:ext cx="6337300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4286250" y="1500188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</a:rPr>
              <a:t>Линейные функции с противоположными угловыми коэффициентами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539750" y="476250"/>
            <a:ext cx="8229600" cy="720725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</a:rPr>
              <a:t>Результаты исследования</a:t>
            </a:r>
          </a:p>
        </p:txBody>
      </p:sp>
      <p:pic>
        <p:nvPicPr>
          <p:cNvPr id="1024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125538"/>
            <a:ext cx="7993063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214313" y="1214438"/>
            <a:ext cx="35718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</a:rPr>
              <a:t>Линейные функции с взаимно обратными угловыми коэффициентами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720725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</a:rPr>
              <a:t>Результаты исследования</a:t>
            </a: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214438"/>
            <a:ext cx="5905500" cy="550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4143375" y="4786313"/>
            <a:ext cx="4572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</a:rPr>
              <a:t>Линейные функции с взаимно обратными и одновременно противоположными угловыми коэффициентами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57188" y="549275"/>
            <a:ext cx="4935537" cy="719138"/>
          </a:xfrm>
        </p:spPr>
        <p:txBody>
          <a:bodyPr/>
          <a:lstStyle/>
          <a:p>
            <a:pPr algn="ctr"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Выводы</a:t>
            </a:r>
          </a:p>
        </p:txBody>
      </p:sp>
      <p:sp>
        <p:nvSpPr>
          <p:cNvPr id="12291" name="Содержимое 2"/>
          <p:cNvSpPr>
            <a:spLocks noGrp="1" noChangeAspect="1"/>
          </p:cNvSpPr>
          <p:nvPr>
            <p:ph idx="1"/>
          </p:nvPr>
        </p:nvSpPr>
        <p:spPr>
          <a:xfrm>
            <a:off x="0" y="1484313"/>
            <a:ext cx="9075738" cy="5618162"/>
          </a:xfrm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</a:rPr>
              <a:t>Линейная функция с положительным угловым коэффициентом возрастает, а с отрицательным –убывает.</a:t>
            </a:r>
          </a:p>
          <a:p>
            <a:pPr eaLnBrk="1" hangingPunct="1"/>
            <a:r>
              <a:rPr lang="ru-RU" smtClean="0">
                <a:latin typeface="Times New Roman" pitchFamily="18" charset="0"/>
              </a:rPr>
              <a:t>С увеличением углового коэффициента увеличивается угол между прямой и положительным направлением оси абсцисс Ох при положительном </a:t>
            </a:r>
            <a:r>
              <a:rPr lang="en-US" smtClean="0">
                <a:latin typeface="Times New Roman" pitchFamily="18" charset="0"/>
              </a:rPr>
              <a:t>k</a:t>
            </a:r>
            <a:r>
              <a:rPr lang="ru-RU" smtClean="0">
                <a:latin typeface="Times New Roman" pitchFamily="18" charset="0"/>
              </a:rPr>
              <a:t> и отрицательным направлением оси абсцисс Ох при отрицательном </a:t>
            </a:r>
            <a:r>
              <a:rPr lang="en-US" smtClean="0">
                <a:latin typeface="Times New Roman" pitchFamily="18" charset="0"/>
              </a:rPr>
              <a:t>k</a:t>
            </a:r>
            <a:r>
              <a:rPr lang="ru-RU" smtClean="0">
                <a:latin typeface="Times New Roman" pitchFamily="18" charset="0"/>
              </a:rPr>
              <a:t>.</a:t>
            </a:r>
          </a:p>
          <a:p>
            <a:pPr eaLnBrk="1" hangingPunct="1"/>
            <a:r>
              <a:rPr lang="ru-RU" smtClean="0">
                <a:latin typeface="Times New Roman" pitchFamily="18" charset="0"/>
              </a:rPr>
              <a:t>С увеличением модуля углового коэффициента увеличивается крутизна графика , то есть чем больше модуль, тем прямая проходит ближе к оси ординат Оу.</a:t>
            </a:r>
          </a:p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28625" y="785813"/>
            <a:ext cx="8229600" cy="1066800"/>
          </a:xfrm>
        </p:spPr>
        <p:txBody>
          <a:bodyPr/>
          <a:lstStyle/>
          <a:p>
            <a:pPr algn="ctr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Линейные функции в физических процессах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214313" y="2000250"/>
            <a:ext cx="8929687" cy="4573588"/>
          </a:xfrm>
        </p:spPr>
        <p:txBody>
          <a:bodyPr/>
          <a:lstStyle/>
          <a:p>
            <a:pPr>
              <a:buFont typeface="Georgia" pitchFamily="18" charset="0"/>
              <a:buNone/>
            </a:pPr>
            <a:endParaRPr lang="en-US" sz="3600" b="1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Georgia" pitchFamily="18" charset="0"/>
              <a:buNone/>
            </a:pPr>
            <a:r>
              <a:rPr lang="en-US" sz="3600" b="1" i="1" smtClean="0">
                <a:latin typeface="Times New Roman" pitchFamily="18" charset="0"/>
                <a:cs typeface="Times New Roman" pitchFamily="18" charset="0"/>
              </a:rPr>
              <a:t>v =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0,6</a:t>
            </a:r>
            <a:r>
              <a:rPr lang="en-US" sz="3600" b="1" i="1" smtClean="0">
                <a:latin typeface="Times New Roman" pitchFamily="18" charset="0"/>
                <a:cs typeface="Times New Roman" pitchFamily="18" charset="0"/>
              </a:rPr>
              <a:t>t+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331(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м/с) –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скорость  распространения  звука  в  воздухе при температуре </a:t>
            </a:r>
            <a:r>
              <a:rPr lang="en-US" sz="3200" b="1" i="1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sz="3200" b="1" smtClean="0">
                <a:latin typeface="Algerian" pitchFamily="82" charset="0"/>
                <a:cs typeface="Times New Roman" pitchFamily="18" charset="0"/>
              </a:rPr>
              <a:t>°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C.</a:t>
            </a:r>
          </a:p>
          <a:p>
            <a:pPr>
              <a:buFont typeface="Georgia" pitchFamily="18" charset="0"/>
              <a:buNone/>
            </a:pPr>
            <a:endParaRPr lang="en-US" sz="32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Georgia" pitchFamily="18" charset="0"/>
              <a:buNone/>
            </a:pPr>
            <a:endParaRPr lang="en-US" sz="32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Georgia" pitchFamily="18" charset="0"/>
              <a:buNone/>
            </a:pPr>
            <a:r>
              <a:rPr lang="en-US" sz="3200" b="1" i="1" smtClean="0">
                <a:latin typeface="Times New Roman" pitchFamily="18" charset="0"/>
                <a:cs typeface="Times New Roman" pitchFamily="18" charset="0"/>
              </a:rPr>
              <a:t>l = l</a:t>
            </a:r>
            <a:r>
              <a:rPr lang="en-US" sz="3200" b="1" i="1" baseline="-2500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3200" b="1" i="1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0,4</a:t>
            </a:r>
            <a:r>
              <a:rPr lang="en-US" sz="3200" b="1" i="1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длина волос через </a:t>
            </a:r>
            <a:r>
              <a:rPr lang="en-US" sz="3200" b="1" i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 дней при первоначальной длине волос </a:t>
            </a:r>
            <a:r>
              <a:rPr lang="en-US" sz="3200" b="1" i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200" b="1" i="1" baseline="-2500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32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427</TotalTime>
  <Words>444</Words>
  <PresentationFormat>Экран (4:3)</PresentationFormat>
  <Paragraphs>60</Paragraphs>
  <Slides>12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Times New Roman</vt:lpstr>
      <vt:lpstr>Arial</vt:lpstr>
      <vt:lpstr>Trebuchet MS</vt:lpstr>
      <vt:lpstr>Georgia</vt:lpstr>
      <vt:lpstr>Wingdings 2</vt:lpstr>
      <vt:lpstr>Calibri</vt:lpstr>
      <vt:lpstr>Algerian</vt:lpstr>
      <vt:lpstr>Городская</vt:lpstr>
      <vt:lpstr>Формула</vt:lpstr>
      <vt:lpstr>Взаимное расположение графиков линейной функции в зависимости от её коэффициентов. Использование графиков линейной функции в решении текстовых задач на движение.</vt:lpstr>
      <vt:lpstr>Цели  проекта</vt:lpstr>
      <vt:lpstr>Графики  линейной  функции</vt:lpstr>
      <vt:lpstr>Графики  линейной  функции</vt:lpstr>
      <vt:lpstr>Результаты исследования</vt:lpstr>
      <vt:lpstr>Результаты исследования</vt:lpstr>
      <vt:lpstr>Результаты исследования</vt:lpstr>
      <vt:lpstr>Выводы</vt:lpstr>
      <vt:lpstr>Линейные функции в физических процессах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Взаимное расположение графиков функции прямой пропорциональности  в зависимости от углового коэффициента .</dc:title>
  <cp:lastModifiedBy>учитель</cp:lastModifiedBy>
  <cp:revision>26</cp:revision>
  <dcterms:modified xsi:type="dcterms:W3CDTF">2012-01-30T08:55:46Z</dcterms:modified>
</cp:coreProperties>
</file>