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9" r:id="rId6"/>
    <p:sldId id="278" r:id="rId7"/>
    <p:sldId id="260" r:id="rId8"/>
    <p:sldId id="261" r:id="rId9"/>
    <p:sldId id="276" r:id="rId10"/>
    <p:sldId id="280" r:id="rId11"/>
    <p:sldId id="264" r:id="rId12"/>
    <p:sldId id="265" r:id="rId13"/>
    <p:sldId id="267" r:id="rId14"/>
    <p:sldId id="268" r:id="rId15"/>
    <p:sldId id="266" r:id="rId16"/>
    <p:sldId id="262" r:id="rId17"/>
    <p:sldId id="269" r:id="rId18"/>
    <p:sldId id="270" r:id="rId19"/>
    <p:sldId id="263" r:id="rId20"/>
    <p:sldId id="271" r:id="rId21"/>
    <p:sldId id="272" r:id="rId22"/>
    <p:sldId id="273" r:id="rId23"/>
    <p:sldId id="274" r:id="rId24"/>
    <p:sldId id="277" r:id="rId25"/>
    <p:sldId id="27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5E7173-9850-42EB-BA62-9817FCF83E6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D72CB7-7D4F-4B57-BBF7-08AC774AA11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Система заданий </a:t>
            </a:r>
            <a:br>
              <a:rPr lang="ru-RU" sz="4000" dirty="0" smtClean="0">
                <a:solidFill>
                  <a:srgbClr val="FFFF00"/>
                </a:solidFill>
              </a:rPr>
            </a:br>
            <a:r>
              <a:rPr lang="ru-RU" sz="4000" dirty="0" smtClean="0">
                <a:solidFill>
                  <a:srgbClr val="FFFF00"/>
                </a:solidFill>
              </a:rPr>
              <a:t>для овладения навыком чтения и </a:t>
            </a:r>
            <a:r>
              <a:rPr lang="ru-RU" sz="4000" smtClean="0">
                <a:solidFill>
                  <a:srgbClr val="FFFF00"/>
                </a:solidFill>
              </a:rPr>
              <a:t>дальнейшего его совершенствования </a:t>
            </a:r>
            <a:r>
              <a:rPr lang="ru-RU" sz="4000" dirty="0" smtClean="0">
                <a:solidFill>
                  <a:srgbClr val="FFFF00"/>
                </a:solidFill>
              </a:rPr>
              <a:t>.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4143380"/>
            <a:ext cx="4857784" cy="164307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Учитель   начальных   классов МБОУ </a:t>
            </a:r>
            <a:r>
              <a:rPr lang="ru-RU" dirty="0" smtClean="0"/>
              <a:t>ООШ 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г.Ковдор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Мурманская обл.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/>
              <a:t>Гонежук</a:t>
            </a:r>
            <a:r>
              <a:rPr lang="ru-RU" dirty="0" smtClean="0"/>
              <a:t>  М.В.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785793"/>
            <a:ext cx="6500858" cy="2714645"/>
          </a:xfrm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Чтение </a:t>
            </a:r>
            <a:r>
              <a:rPr lang="ru-RU" b="1" dirty="0" err="1" smtClean="0">
                <a:solidFill>
                  <a:srgbClr val="FF0000"/>
                </a:solidFill>
              </a:rPr>
              <a:t>чистоговорок</a:t>
            </a:r>
            <a:r>
              <a:rPr lang="ru-RU" u="sng" dirty="0" smtClean="0"/>
              <a:t>.</a:t>
            </a:r>
          </a:p>
          <a:p>
            <a:pPr lvl="0">
              <a:buNone/>
            </a:pP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dirty="0" err="1" smtClean="0"/>
              <a:t>Жа-жа-жа</a:t>
            </a:r>
            <a:r>
              <a:rPr lang="ru-RU" dirty="0" smtClean="0"/>
              <a:t> – есть иголки у ежа.</a:t>
            </a:r>
            <a:br>
              <a:rPr lang="ru-RU" dirty="0" smtClean="0"/>
            </a:br>
            <a:r>
              <a:rPr lang="ru-RU" dirty="0" err="1" smtClean="0"/>
              <a:t>Жу-жу-жу</a:t>
            </a:r>
            <a:r>
              <a:rPr lang="ru-RU" dirty="0" smtClean="0"/>
              <a:t> – молока дадим ежу.</a:t>
            </a:r>
            <a:br>
              <a:rPr lang="ru-RU" dirty="0" smtClean="0"/>
            </a:br>
            <a:r>
              <a:rPr lang="ru-RU" dirty="0" err="1" smtClean="0"/>
              <a:t>Ло-ло-ло</a:t>
            </a:r>
            <a:r>
              <a:rPr lang="ru-RU" dirty="0" smtClean="0"/>
              <a:t> – на улице тепло.</a:t>
            </a:r>
            <a:br>
              <a:rPr lang="ru-RU" dirty="0" smtClean="0"/>
            </a:br>
            <a:r>
              <a:rPr lang="ru-RU" dirty="0" err="1" smtClean="0"/>
              <a:t>Му-му-му</a:t>
            </a:r>
            <a:r>
              <a:rPr lang="ru-RU" dirty="0" smtClean="0"/>
              <a:t> – молока кому?</a:t>
            </a:r>
            <a:br>
              <a:rPr lang="ru-RU" dirty="0" smtClean="0"/>
            </a:br>
            <a:r>
              <a:rPr lang="ru-RU" dirty="0" err="1" smtClean="0"/>
              <a:t>Ко-ко-ко</a:t>
            </a:r>
            <a:r>
              <a:rPr lang="ru-RU" dirty="0" smtClean="0"/>
              <a:t> – пейте, дети, молоко.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214546" y="3714752"/>
            <a:ext cx="6929454" cy="27830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Чтение и четкое проговаривание скороговорок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Утром, присев на пригорке, учат сороки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скороговорки.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От топота копыт пыль по полю летит.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Шел Егор через двор с топором чинить забор.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Проворонила ворона вороненка.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858148" cy="121444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70C0"/>
                </a:solidFill>
              </a:rPr>
              <a:t>Фонетическая зарядка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214422"/>
            <a:ext cx="5500726" cy="29376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Самолёты взлетают: у-у-у.</a:t>
            </a:r>
          </a:p>
          <a:p>
            <a:r>
              <a:rPr lang="ru-RU" dirty="0" smtClean="0"/>
              <a:t>Машины едут: ж-ж-ж.</a:t>
            </a:r>
          </a:p>
          <a:p>
            <a:r>
              <a:rPr lang="ru-RU" dirty="0" smtClean="0"/>
              <a:t>Лошадки поскакали: цок-цок-цок.</a:t>
            </a:r>
          </a:p>
          <a:p>
            <a:r>
              <a:rPr lang="ru-RU" dirty="0" smtClean="0"/>
              <a:t>Рядом ползёт змея: </a:t>
            </a:r>
            <a:r>
              <a:rPr lang="ru-RU" dirty="0" err="1" smtClean="0"/>
              <a:t>ш-ш-ш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Муха бьётся в стекло: </a:t>
            </a:r>
            <a:r>
              <a:rPr lang="ru-RU" dirty="0" err="1" smtClean="0"/>
              <a:t>з-з-з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572132" y="3003381"/>
            <a:ext cx="3400420" cy="385461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Помоги слову найти последнюю букву.</a:t>
            </a:r>
          </a:p>
          <a:p>
            <a:pPr>
              <a:buNone/>
            </a:pPr>
            <a:r>
              <a:rPr lang="ru-RU" dirty="0" smtClean="0"/>
              <a:t>СЛО                 З</a:t>
            </a:r>
          </a:p>
          <a:p>
            <a:pPr>
              <a:buNone/>
            </a:pPr>
            <a:r>
              <a:rPr lang="ru-RU" dirty="0" smtClean="0"/>
              <a:t>ГЛА                 М</a:t>
            </a:r>
          </a:p>
          <a:p>
            <a:pPr>
              <a:buNone/>
            </a:pPr>
            <a:r>
              <a:rPr lang="ru-RU" dirty="0" smtClean="0"/>
              <a:t>СТО                  К</a:t>
            </a:r>
          </a:p>
          <a:p>
            <a:pPr>
              <a:buNone/>
            </a:pPr>
            <a:r>
              <a:rPr lang="ru-RU" dirty="0" smtClean="0"/>
              <a:t>ГРО                  Н</a:t>
            </a:r>
          </a:p>
          <a:p>
            <a:pPr>
              <a:buNone/>
            </a:pPr>
            <a:r>
              <a:rPr lang="ru-RU" dirty="0" smtClean="0"/>
              <a:t>КРИ                  Л</a:t>
            </a:r>
          </a:p>
          <a:p>
            <a:pPr>
              <a:buNone/>
            </a:pPr>
            <a:r>
              <a:rPr lang="ru-RU" dirty="0" smtClean="0"/>
              <a:t>ПЛО                 Б</a:t>
            </a:r>
          </a:p>
          <a:p>
            <a:pPr>
              <a:buNone/>
            </a:pPr>
            <a:r>
              <a:rPr lang="ru-RU" dirty="0" smtClean="0"/>
              <a:t>ГРИ                   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Развитие речевого аппарата, активизация органов речи.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i="1" dirty="0" smtClean="0">
                <a:solidFill>
                  <a:srgbClr val="FF0000"/>
                </a:solidFill>
              </a:rPr>
              <a:t>Выполни   по  образцу.</a:t>
            </a:r>
          </a:p>
          <a:p>
            <a:pPr>
              <a:buNone/>
            </a:pPr>
            <a:r>
              <a:rPr lang="ru-RU" sz="6400" b="1" i="1" dirty="0" smtClean="0"/>
              <a:t>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sz="8000" b="1" i="1" dirty="0" smtClean="0"/>
              <a:t>                                                                     </a:t>
            </a:r>
          </a:p>
          <a:p>
            <a:pPr>
              <a:buNone/>
            </a:pPr>
            <a:r>
              <a:rPr lang="ru-RU" sz="8000" b="1" dirty="0" smtClean="0"/>
              <a:t>«Окошко"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широко открыть рот — "жарко"</a:t>
            </a:r>
            <a:br>
              <a:rPr lang="ru-RU" sz="8000" dirty="0" smtClean="0"/>
            </a:br>
            <a:r>
              <a:rPr lang="ru-RU" sz="8000" dirty="0" smtClean="0"/>
              <a:t>закрыть рот — "холодно"</a:t>
            </a:r>
          </a:p>
          <a:p>
            <a:pPr>
              <a:buNone/>
            </a:pPr>
            <a:endParaRPr lang="ru-RU" sz="8000" b="1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8000" b="1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8000" b="1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8000" b="1" i="1" dirty="0" smtClean="0">
                <a:solidFill>
                  <a:srgbClr val="FF0000"/>
                </a:solidFill>
              </a:rPr>
              <a:t>Изобрази разговор животных</a:t>
            </a:r>
            <a:r>
              <a:rPr lang="ru-RU" sz="7200" b="1" i="1" dirty="0" smtClean="0">
                <a:solidFill>
                  <a:srgbClr val="FF0000"/>
                </a:solidFill>
              </a:rPr>
              <a:t>.                     </a:t>
            </a:r>
          </a:p>
          <a:p>
            <a:endParaRPr lang="ru-RU" sz="6200" dirty="0" smtClean="0"/>
          </a:p>
          <a:p>
            <a:endParaRPr lang="ru-RU" sz="6200" dirty="0" smtClean="0"/>
          </a:p>
          <a:p>
            <a:pPr fontAlgn="t">
              <a:buNone/>
            </a:pPr>
            <a:r>
              <a:rPr lang="ru-RU" sz="6200" dirty="0" smtClean="0"/>
              <a:t>                                                                                                                                                                                                     </a:t>
            </a:r>
          </a:p>
          <a:p>
            <a:pPr fontAlgn="t">
              <a:buNone/>
            </a:pPr>
            <a:r>
              <a:rPr lang="ru-RU" sz="6200" dirty="0" smtClean="0"/>
              <a:t>                                                 </a:t>
            </a:r>
            <a:r>
              <a:rPr lang="ru-RU" sz="11200" b="1" dirty="0" err="1" smtClean="0">
                <a:solidFill>
                  <a:srgbClr val="00B050"/>
                </a:solidFill>
              </a:rPr>
              <a:t>у-у-у-у</a:t>
            </a:r>
            <a:endParaRPr lang="ru-RU" sz="11200" b="1" dirty="0" smtClean="0">
              <a:solidFill>
                <a:srgbClr val="00B050"/>
              </a:solidFill>
            </a:endParaRPr>
          </a:p>
          <a:p>
            <a:pPr fontAlgn="t">
              <a:buNone/>
            </a:pPr>
            <a:endParaRPr lang="ru-RU" sz="8000" dirty="0" smtClean="0"/>
          </a:p>
          <a:p>
            <a:pPr fontAlgn="t"/>
            <a:endParaRPr lang="ru-RU" dirty="0" smtClean="0"/>
          </a:p>
          <a:p>
            <a:pPr fontAlgn="t"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 </a:t>
            </a:r>
            <a:endParaRPr lang="ru-RU" dirty="0"/>
          </a:p>
        </p:txBody>
      </p:sp>
      <p:pic>
        <p:nvPicPr>
          <p:cNvPr id="5" name="Рисунок 6" descr="Окошк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143116"/>
            <a:ext cx="325043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7" descr="C:\Users\user\Desktop\480px-Canis_lupus_lay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643446"/>
            <a:ext cx="128587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428620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Работа над развитием зрительной памяти и восприятия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28596" y="928670"/>
            <a:ext cx="4000528" cy="550072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chemeClr val="lt1"/>
                </a:solidFill>
              </a:rPr>
              <a:t> </a:t>
            </a:r>
            <a:r>
              <a:rPr lang="ru-RU" b="1" i="1" dirty="0" smtClean="0">
                <a:solidFill>
                  <a:srgbClr val="C00000"/>
                </a:solidFill>
              </a:rPr>
              <a:t>Найди букву, расположенную  в ряду букв. </a:t>
            </a:r>
            <a:endParaRPr lang="ru-RU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В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                      БЯЪЬВЫР</a:t>
            </a:r>
            <a:endParaRPr lang="ru-RU" sz="4000" dirty="0" smtClean="0">
              <a:solidFill>
                <a:srgbClr val="0070C0"/>
              </a:solidFill>
            </a:endParaRPr>
          </a:p>
          <a:p>
            <a:pPr lvl="0"/>
            <a:r>
              <a:rPr lang="ru-RU" b="1" i="1" dirty="0" smtClean="0">
                <a:solidFill>
                  <a:srgbClr val="C00000"/>
                </a:solidFill>
              </a:rPr>
              <a:t>Соедини точки. Какие буквы получились?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.   .   .             .     .     .            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.   .                 .     .     .             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.   .   .             .  .  .  .  . 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86314" y="928670"/>
            <a:ext cx="4038600" cy="542928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Скопируй.  Допиши. Прочитай</a:t>
            </a:r>
          </a:p>
          <a:p>
            <a:endParaRPr lang="ru-RU" sz="2800" b="1" i="1" u="sng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C00000"/>
                </a:solidFill>
              </a:rPr>
              <a:t>Прочитай слова, написанные большими буквами.</a:t>
            </a:r>
          </a:p>
          <a:p>
            <a:pPr>
              <a:buNone/>
            </a:pPr>
            <a:endParaRPr lang="ru-RU" sz="2800" b="1" dirty="0" smtClean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5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СнОоМс</a:t>
            </a:r>
            <a:r>
              <a:rPr lang="ru-RU" sz="5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600" dirty="0">
              <a:solidFill>
                <a:srgbClr val="00B050"/>
              </a:solidFill>
            </a:endParaRPr>
          </a:p>
        </p:txBody>
      </p:sp>
      <p:pic>
        <p:nvPicPr>
          <p:cNvPr id="6" name="Рисунок 4" descr="Занимательная педагогика - иллюстрац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785926"/>
            <a:ext cx="35004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596" y="857232"/>
            <a:ext cx="4071966" cy="5572164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b="1" i="1" dirty="0" smtClean="0">
                <a:solidFill>
                  <a:srgbClr val="C00000"/>
                </a:solidFill>
              </a:rPr>
              <a:t>Допиши буквы.</a:t>
            </a:r>
            <a:endParaRPr lang="ru-RU" sz="2000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000" b="1" i="1" dirty="0" smtClean="0">
                <a:solidFill>
                  <a:srgbClr val="C00000"/>
                </a:solidFill>
              </a:rPr>
              <a:t>Прочитай заштрихованные слова</a:t>
            </a:r>
            <a:r>
              <a:rPr lang="ru-RU" sz="2000" b="1" i="1" u="sng" dirty="0" smtClean="0">
                <a:solidFill>
                  <a:srgbClr val="C00000"/>
                </a:solidFill>
              </a:rPr>
              <a:t>.</a:t>
            </a:r>
            <a:endParaRPr lang="ru-RU" sz="2000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628" y="857232"/>
            <a:ext cx="4000528" cy="549769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b="1" i="1" u="sng" dirty="0" smtClean="0">
                <a:solidFill>
                  <a:srgbClr val="C00000"/>
                </a:solidFill>
              </a:rPr>
              <a:t>Найди среди букв слова. 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ClrTx/>
              <a:buSzTx/>
              <a:buNone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К Р С О М Д Л Ю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С Т Ъ Ш И Т Р А В А Й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endParaRPr lang="ru-RU" sz="2400" b="1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000" b="1" i="1" dirty="0" smtClean="0">
                <a:solidFill>
                  <a:srgbClr val="C00000"/>
                </a:solidFill>
              </a:rPr>
              <a:t>Соотнеси слово и изображение.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  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endParaRPr lang="ru-RU" sz="2400" b="1" dirty="0" smtClean="0">
              <a:solidFill>
                <a:srgbClr val="7030A0"/>
              </a:solidFill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   лиса            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endParaRPr lang="ru-RU" sz="2400" b="1" dirty="0" smtClean="0">
              <a:solidFill>
                <a:srgbClr val="7030A0"/>
              </a:solidFill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  белка </a:t>
            </a:r>
            <a:endParaRPr lang="ru-RU" sz="2400" b="1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C:\Documents and Settings\Windows XP\Local Settings\Temporary Internet Files\Content.Word\1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85860"/>
            <a:ext cx="2143140" cy="159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Windows XP\Local Settings\Temporary Internet Files\Content.Word\10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929066"/>
            <a:ext cx="4143367" cy="207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4" descr="C:\Users\user\Desktop\MTCAU0JI6CCAYYD35ZCAV061BWCAT38Y2LCASUSZISCA0G5FYJCAUD1ITTCALLYVDCCAOZTPMZCAKCLS7WCA9CB54UCAMUFXSUCALAJ8DBCACZU5LPCAK8ZQGLCANOVZZZCATV1SOGCA5MDM3VCAKMCSD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3357562"/>
            <a:ext cx="122872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5" descr="C:\Users\user\Desktop\f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4500570"/>
            <a:ext cx="91440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86742" cy="7246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Развитие памяти, внимания и расширение оперативного поля чтения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8215370" cy="5357850"/>
          </a:xfrm>
        </p:spPr>
        <p:txBody>
          <a:bodyPr>
            <a:normAutofit/>
          </a:bodyPr>
          <a:lstStyle/>
          <a:p>
            <a:pPr lvl="0"/>
            <a:r>
              <a:rPr lang="ru-RU" sz="2400" b="1" i="1" dirty="0" smtClean="0">
                <a:solidFill>
                  <a:srgbClr val="FF0000"/>
                </a:solidFill>
              </a:rPr>
              <a:t>Прием фотографирования слов. </a:t>
            </a: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b="1" dirty="0" smtClean="0">
                <a:solidFill>
                  <a:srgbClr val="0070C0"/>
                </a:solidFill>
              </a:rPr>
              <a:t>Лев, мак, слон, тигр.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На запоминание одной буквы даем 0,5 секунды. Итого 7 секунд на запоминание данных четырех слов. Просим ребенка исключить по смыслу одно слово и объяснить.</a:t>
            </a:r>
          </a:p>
          <a:p>
            <a:pPr lvl="0"/>
            <a:r>
              <a:rPr lang="ru-RU" sz="2400" b="1" i="1" dirty="0" smtClean="0">
                <a:solidFill>
                  <a:srgbClr val="FF0000"/>
                </a:solidFill>
              </a:rPr>
              <a:t>Игра «Заполним квадраты»</a:t>
            </a:r>
          </a:p>
          <a:p>
            <a:pPr>
              <a:buNone/>
            </a:pPr>
            <a:r>
              <a:rPr lang="ru-RU" sz="2000" dirty="0" smtClean="0"/>
              <a:t>    Учитель открывает квадрат, который был до этого закрыт листом бумаги. Дети пару секунд разглядывают его, после чего квадрат снова </a:t>
            </a:r>
            <a:r>
              <a:rPr lang="ru-RU" sz="2000" dirty="0" err="1" smtClean="0"/>
              <a:t>закрыватся</a:t>
            </a:r>
            <a:r>
              <a:rPr lang="ru-RU" sz="2000" dirty="0" smtClean="0"/>
              <a:t>. Дети стараются запомнить буквы и разместить их на своих квадратах в том же порядке, что и на классном квадрате.</a:t>
            </a:r>
          </a:p>
          <a:p>
            <a:endParaRPr lang="ru-RU" sz="2000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3428992" y="4857760"/>
          <a:ext cx="2928960" cy="1571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320"/>
                <a:gridCol w="976320"/>
                <a:gridCol w="976320"/>
              </a:tblGrid>
              <a:tr h="523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3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596" y="428604"/>
            <a:ext cx="8358246" cy="3857652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lvl="0"/>
            <a:r>
              <a:rPr lang="ru-RU" b="1" i="1" dirty="0" smtClean="0">
                <a:solidFill>
                  <a:srgbClr val="FF0000"/>
                </a:solidFill>
              </a:rPr>
              <a:t>Поймай выделенное слово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r>
              <a:rPr lang="ru-RU" dirty="0" smtClean="0"/>
              <a:t>    Описание игры: на доске в столбик написаны 4 – 5 слов. Рядом с каждым из них за  вертикальной чертой в строчку написано само это слово и несколько слов, близких   к нему по буквенному составу. Вызванный ученик читает слово и находит его  среди тех, что размещены за чертой и подчёркивает его или обводит кружочком.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ЛИСА</a:t>
            </a:r>
            <a:r>
              <a:rPr lang="ru-RU" dirty="0" smtClean="0"/>
              <a:t>             </a:t>
            </a:r>
            <a:r>
              <a:rPr lang="ru-RU" b="1" dirty="0" smtClean="0">
                <a:solidFill>
                  <a:srgbClr val="00B050"/>
                </a:solidFill>
              </a:rPr>
              <a:t>липа, лиса, лира, лиса, киса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ЛАК                лук, лак, сук, мак, рак, лак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ЛАПА             липа, лапа, папа, лиса</a:t>
            </a:r>
          </a:p>
          <a:p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>
          <a:xfrm>
            <a:off x="928662" y="4786323"/>
            <a:ext cx="7758138" cy="135732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i="1" dirty="0" smtClean="0">
                <a:solidFill>
                  <a:srgbClr val="FF0000"/>
                </a:solidFill>
              </a:rPr>
              <a:t>Игра «Буква-хозяйка»</a:t>
            </a:r>
          </a:p>
          <a:p>
            <a:pPr lvl="0">
              <a:buNone/>
            </a:pPr>
            <a:r>
              <a:rPr lang="ru-RU" sz="4100" dirty="0" smtClean="0">
                <a:solidFill>
                  <a:srgbClr val="00B050"/>
                </a:solidFill>
              </a:rPr>
              <a:t>рама раки каша Саша Маша</a:t>
            </a:r>
          </a:p>
          <a:p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215208" y="3571082"/>
            <a:ext cx="100013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4857784" cy="42862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Расширение поля зрения.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329642" cy="5610244"/>
          </a:xfrm>
        </p:spPr>
        <p:txBody>
          <a:bodyPr/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Смотри на цифру.  Читай слоги.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fontAlgn="t">
              <a:buNone/>
            </a:pPr>
            <a:r>
              <a:rPr lang="ru-RU" b="1" dirty="0" smtClean="0"/>
              <a:t>                               </a:t>
            </a:r>
            <a:r>
              <a:rPr lang="ru-RU" b="1" dirty="0" smtClean="0">
                <a:solidFill>
                  <a:srgbClr val="0070C0"/>
                </a:solidFill>
              </a:rPr>
              <a:t>Р        1        О</a:t>
            </a:r>
            <a:endParaRPr lang="ru-RU" dirty="0" smtClean="0">
              <a:solidFill>
                <a:srgbClr val="0070C0"/>
              </a:solidFill>
            </a:endParaRPr>
          </a:p>
          <a:p>
            <a:pPr fontAlgn="t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                      Н</a:t>
            </a:r>
            <a:r>
              <a:rPr lang="ru-RU" b="1" i="1" dirty="0" smtClean="0">
                <a:solidFill>
                  <a:srgbClr val="0070C0"/>
                </a:solidFill>
              </a:rPr>
              <a:t>          </a:t>
            </a:r>
            <a:r>
              <a:rPr lang="ru-RU" b="1" dirty="0" smtClean="0">
                <a:solidFill>
                  <a:srgbClr val="0070C0"/>
                </a:solidFill>
              </a:rPr>
              <a:t>2          У</a:t>
            </a:r>
            <a:endParaRPr lang="ru-RU" dirty="0" smtClean="0">
              <a:solidFill>
                <a:srgbClr val="0070C0"/>
              </a:solidFill>
            </a:endParaRPr>
          </a:p>
          <a:p>
            <a:pPr fontAlgn="t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                    С            3            Е</a:t>
            </a:r>
            <a:endParaRPr lang="ru-RU" dirty="0" smtClean="0">
              <a:solidFill>
                <a:srgbClr val="0070C0"/>
              </a:solidFill>
            </a:endParaRPr>
          </a:p>
          <a:p>
            <a:pPr fontAlgn="t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                 Н              4              И</a:t>
            </a:r>
            <a:endParaRPr lang="ru-RU" dirty="0" smtClean="0">
              <a:solidFill>
                <a:srgbClr val="0070C0"/>
              </a:solidFill>
            </a:endParaRPr>
          </a:p>
          <a:p>
            <a:pPr fontAlgn="t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                К                5                У</a:t>
            </a:r>
          </a:p>
          <a:p>
            <a:pPr fontAlgn="t"/>
            <a:endParaRPr lang="ru-RU" sz="2400" b="1" i="1" u="sng" dirty="0" smtClean="0">
              <a:solidFill>
                <a:srgbClr val="FF0000"/>
              </a:solidFill>
            </a:endParaRPr>
          </a:p>
          <a:p>
            <a:pPr fontAlgn="t"/>
            <a:r>
              <a:rPr lang="ru-RU" sz="2400" b="1" i="1" dirty="0" smtClean="0">
                <a:solidFill>
                  <a:srgbClr val="FF0000"/>
                </a:solidFill>
              </a:rPr>
              <a:t>Соедини слоги.</a:t>
            </a:r>
          </a:p>
          <a:p>
            <a:pPr fontAlgn="t">
              <a:buNone/>
            </a:pPr>
            <a:r>
              <a:rPr lang="ru-RU" sz="2400" b="1" i="1" dirty="0" smtClean="0">
                <a:solidFill>
                  <a:srgbClr val="FF0000"/>
                </a:solidFill>
              </a:rPr>
              <a:t>  Прочитай слова</a:t>
            </a:r>
            <a:r>
              <a:rPr lang="ru-RU" sz="2400" b="1" i="1" u="sng" dirty="0" smtClean="0">
                <a:solidFill>
                  <a:srgbClr val="FF0000"/>
                </a:solidFill>
              </a:rPr>
              <a:t>.</a:t>
            </a:r>
            <a:endParaRPr lang="ru-RU" sz="2400" dirty="0" smtClean="0">
              <a:solidFill>
                <a:srgbClr val="FF0000"/>
              </a:solidFill>
            </a:endParaRPr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Documents and Settings\Windows XP\Local Settings\Temporary Internet Files\Content.Word\1003.gif"/>
          <p:cNvPicPr/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929190" y="3929066"/>
            <a:ext cx="3143272" cy="24288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51033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Развитие правильности, безошибочности восприятия текста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928670"/>
            <a:ext cx="3857684" cy="3929090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Что изменилось?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70C0"/>
                </a:solidFill>
              </a:rPr>
              <a:t>кони-кино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70C0"/>
                </a:solidFill>
              </a:rPr>
              <a:t>сон-нос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70C0"/>
                </a:solidFill>
              </a:rPr>
              <a:t> липа-пила         </a:t>
            </a:r>
            <a:r>
              <a:rPr lang="ru-RU" sz="3100" b="1" dirty="0" smtClean="0">
                <a:solidFill>
                  <a:srgbClr val="00B050"/>
                </a:solidFill>
              </a:rPr>
              <a:t>      </a:t>
            </a:r>
          </a:p>
          <a:p>
            <a:pPr>
              <a:buNone/>
            </a:pPr>
            <a:endParaRPr lang="ru-RU" sz="31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100" b="1" dirty="0" smtClean="0">
                <a:solidFill>
                  <a:srgbClr val="00B050"/>
                </a:solidFill>
              </a:rPr>
              <a:t>слон-стон 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B050"/>
                </a:solidFill>
              </a:rPr>
              <a:t>рак-мак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B050"/>
                </a:solidFill>
              </a:rPr>
              <a:t> раки-руки</a:t>
            </a:r>
            <a:endParaRPr lang="ru-RU" sz="31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71934" y="2928934"/>
            <a:ext cx="4857752" cy="342902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Какие буквы надо дописать к словам, чтобы получилось новое слово?</a:t>
            </a:r>
          </a:p>
          <a:p>
            <a:pPr>
              <a:buNone/>
            </a:pPr>
            <a:r>
              <a:rPr lang="ru-RU" sz="3600" dirty="0" smtClean="0"/>
              <a:t>       </a:t>
            </a:r>
            <a:r>
              <a:rPr lang="ru-RU" sz="2800" b="1" dirty="0" smtClean="0">
                <a:solidFill>
                  <a:srgbClr val="00B050"/>
                </a:solidFill>
              </a:rPr>
              <a:t>.. </a:t>
            </a:r>
            <a:r>
              <a:rPr lang="ru-RU" sz="2800" b="1" dirty="0" err="1" smtClean="0">
                <a:solidFill>
                  <a:srgbClr val="00B050"/>
                </a:solidFill>
              </a:rPr>
              <a:t>лесень</a:t>
            </a:r>
            <a:r>
              <a:rPr lang="ru-RU" sz="2800" b="1" dirty="0" smtClean="0">
                <a:solidFill>
                  <a:srgbClr val="00B050"/>
                </a:solidFill>
              </a:rPr>
              <a:t>      ..</a:t>
            </a:r>
            <a:r>
              <a:rPr lang="ru-RU" sz="2800" b="1" dirty="0" err="1" smtClean="0">
                <a:solidFill>
                  <a:srgbClr val="00B050"/>
                </a:solidFill>
              </a:rPr>
              <a:t>вёкла</a:t>
            </a:r>
            <a:endParaRPr lang="ru-RU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       .. </a:t>
            </a:r>
            <a:r>
              <a:rPr lang="ru-RU" sz="2800" b="1" dirty="0" err="1" smtClean="0">
                <a:solidFill>
                  <a:srgbClr val="00B050"/>
                </a:solidFill>
              </a:rPr>
              <a:t>лакат</a:t>
            </a:r>
            <a:r>
              <a:rPr lang="ru-RU" sz="2800" b="1" dirty="0" smtClean="0">
                <a:solidFill>
                  <a:srgbClr val="00B050"/>
                </a:solidFill>
              </a:rPr>
              <a:t>        ..</a:t>
            </a:r>
            <a:r>
              <a:rPr lang="ru-RU" sz="2800" b="1" dirty="0" err="1" smtClean="0">
                <a:solidFill>
                  <a:srgbClr val="00B050"/>
                </a:solidFill>
              </a:rPr>
              <a:t>калка</a:t>
            </a:r>
            <a:endParaRPr lang="ru-RU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       .. </a:t>
            </a:r>
            <a:r>
              <a:rPr lang="ru-RU" sz="2800" b="1" dirty="0" err="1" smtClean="0">
                <a:solidFill>
                  <a:srgbClr val="00B050"/>
                </a:solidFill>
              </a:rPr>
              <a:t>ровод</a:t>
            </a:r>
            <a:r>
              <a:rPr lang="ru-RU" sz="2800" b="1" dirty="0" smtClean="0">
                <a:solidFill>
                  <a:srgbClr val="00B050"/>
                </a:solidFill>
              </a:rPr>
              <a:t>       ..</a:t>
            </a:r>
            <a:r>
              <a:rPr lang="ru-RU" sz="2800" b="1" dirty="0" err="1" smtClean="0">
                <a:solidFill>
                  <a:srgbClr val="00B050"/>
                </a:solidFill>
              </a:rPr>
              <a:t>колько</a:t>
            </a:r>
            <a:endParaRPr lang="ru-RU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       ..</a:t>
            </a:r>
            <a:r>
              <a:rPr lang="ru-RU" sz="2800" b="1" dirty="0" err="1" smtClean="0">
                <a:solidFill>
                  <a:srgbClr val="00B050"/>
                </a:solidFill>
              </a:rPr>
              <a:t>рятки</a:t>
            </a:r>
            <a:r>
              <a:rPr lang="ru-RU" sz="2800" b="1" dirty="0" smtClean="0">
                <a:solidFill>
                  <a:srgbClr val="00B050"/>
                </a:solidFill>
              </a:rPr>
              <a:t>        ..</a:t>
            </a:r>
            <a:r>
              <a:rPr lang="ru-RU" sz="2800" b="1" dirty="0" err="1" smtClean="0">
                <a:solidFill>
                  <a:srgbClr val="00B050"/>
                </a:solidFill>
              </a:rPr>
              <a:t>мелость</a:t>
            </a:r>
            <a:r>
              <a:rPr lang="ru-RU" sz="28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endParaRPr lang="ru-RU" sz="39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3186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Развитие правильности, безошибочности восприятия текста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785794"/>
            <a:ext cx="4138642" cy="55691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b="1" i="1" u="sng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Исправь букву в словах. </a:t>
            </a:r>
            <a:endParaRPr lang="ru-RU" sz="24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214942" y="1142984"/>
            <a:ext cx="3929058" cy="5211941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Соедини начало и конец слова</a:t>
            </a:r>
          </a:p>
          <a:p>
            <a:pPr algn="ctr">
              <a:buNone/>
              <a:defRPr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яс</a:t>
            </a:r>
          </a:p>
          <a:p>
            <a:pPr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чер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По         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пог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нал</a:t>
            </a:r>
          </a:p>
          <a:p>
            <a:pPr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чей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000" b="1" i="1" dirty="0" smtClean="0">
                <a:solidFill>
                  <a:srgbClr val="FF0000"/>
                </a:solidFill>
              </a:rPr>
              <a:t>Чем различаются  слова в каждом столбике?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2000" b="1" i="1" u="sng" dirty="0" smtClean="0">
              <a:solidFill>
                <a:srgbClr val="FF0000"/>
              </a:solidFill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ЛУК – ЖУК         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РОТ – КРОТ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БИЛ – БЫЛ         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МЫЛ – МЫЛО</a:t>
            </a:r>
          </a:p>
          <a:p>
            <a:pPr algn="ctr">
              <a:buNone/>
              <a:defRPr/>
            </a:pPr>
            <a:endParaRPr lang="ru-RU" dirty="0"/>
          </a:p>
        </p:txBody>
      </p:sp>
      <p:pic>
        <p:nvPicPr>
          <p:cNvPr id="8" name="Рисунок 4" descr="C:\Documents and Settings\Windows XP\Рабочий стол\ребусы, головоломки\995.gif"/>
          <p:cNvPicPr>
            <a:picLocks noChangeAspect="1" noChangeArrowheads="1"/>
          </p:cNvPicPr>
          <p:nvPr/>
        </p:nvPicPr>
        <p:blipFill>
          <a:blip r:embed="rId2" cstate="print"/>
          <a:srcRect t="61314" r="1869" b="7848"/>
          <a:stretch>
            <a:fillRect/>
          </a:stretch>
        </p:blipFill>
        <p:spPr bwMode="auto">
          <a:xfrm>
            <a:off x="142874" y="1928802"/>
            <a:ext cx="500062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Прямая со стрелкой 11"/>
          <p:cNvCxnSpPr/>
          <p:nvPr/>
        </p:nvCxnSpPr>
        <p:spPr>
          <a:xfrm>
            <a:off x="7000892" y="2071678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929454" y="2857496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85720" y="857232"/>
            <a:ext cx="5000660" cy="549769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Научить детей правильному, беглому, осознанному, выразительному чтению – одна из задач начального образования. </a:t>
            </a:r>
          </a:p>
          <a:p>
            <a:pPr algn="just"/>
            <a:r>
              <a:rPr lang="ru-RU" dirty="0" smtClean="0"/>
              <a:t>И эта задача чрезвычайно актуальна, так как чтение играет огромную роль в образовании, воспитании и развитии человека. </a:t>
            </a:r>
          </a:p>
          <a:p>
            <a:pPr algn="just"/>
            <a:r>
              <a:rPr lang="ru-RU" dirty="0" smtClean="0"/>
              <a:t>Чтение – это окошко, через которое дети видят и познают мир и самого </a:t>
            </a:r>
            <a:r>
              <a:rPr lang="ru-RU" dirty="0" smtClean="0"/>
              <a:t>себя.</a:t>
            </a:r>
            <a:endParaRPr lang="ru-RU" dirty="0"/>
          </a:p>
        </p:txBody>
      </p:sp>
      <p:pic>
        <p:nvPicPr>
          <p:cNvPr id="1026" name="Picture 2" descr="C:\Documents and Settings\Олеся\Рабочий стол\Новая папка (2)\100325_bibli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000240"/>
            <a:ext cx="3543296" cy="27263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572560" cy="714380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b="1" i="1" dirty="0" smtClean="0">
                <a:solidFill>
                  <a:srgbClr val="0070C0"/>
                </a:solidFill>
              </a:rPr>
              <a:t>Развитие смысловой догадки (антиципации) на различных уровнях</a:t>
            </a:r>
            <a:br>
              <a:rPr lang="ru-RU" sz="2400" b="1" i="1" dirty="0" smtClean="0">
                <a:solidFill>
                  <a:srgbClr val="0070C0"/>
                </a:solidFill>
              </a:rPr>
            </a:br>
            <a:endParaRPr lang="ru-RU" sz="2400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071546"/>
            <a:ext cx="6215106" cy="257176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Прочитай  слова наоборот.</a:t>
            </a:r>
            <a:r>
              <a:rPr lang="ru-RU" sz="2400" b="1" i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               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КЛОП     КОКС     КРАП   НАСОС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Занимательные модели.</a:t>
            </a:r>
          </a:p>
          <a:p>
            <a:pPr>
              <a:buNone/>
            </a:pPr>
            <a:r>
              <a:rPr lang="ru-RU" sz="2400" b="1" dirty="0" smtClean="0"/>
              <a:t>    _ е _         (мел, сел, лес)</a:t>
            </a:r>
          </a:p>
          <a:p>
            <a:pPr>
              <a:buNone/>
            </a:pPr>
            <a:r>
              <a:rPr lang="ru-RU" sz="2400" b="1" dirty="0" smtClean="0"/>
              <a:t>    </a:t>
            </a:r>
            <a:r>
              <a:rPr lang="ru-RU" sz="2400" b="1" dirty="0" err="1" smtClean="0"/>
              <a:t>е_</a:t>
            </a:r>
            <a:r>
              <a:rPr lang="ru-RU" sz="2400" b="1" dirty="0" smtClean="0"/>
              <a:t> _  _      (еда, ели, ела)</a:t>
            </a:r>
          </a:p>
          <a:p>
            <a:pPr>
              <a:buNone/>
            </a:pPr>
            <a:r>
              <a:rPr lang="ru-RU" sz="2400" b="1" dirty="0" smtClean="0"/>
              <a:t>    </a:t>
            </a:r>
            <a:r>
              <a:rPr lang="ru-RU" sz="2400" b="1" dirty="0" err="1" smtClean="0"/>
              <a:t>е_</a:t>
            </a:r>
            <a:r>
              <a:rPr lang="ru-RU" sz="2400" b="1" dirty="0" smtClean="0"/>
              <a:t> _ _ _    (енот, езда)</a:t>
            </a:r>
          </a:p>
          <a:p>
            <a:pPr>
              <a:buNone/>
            </a:pPr>
            <a:r>
              <a:rPr lang="ru-RU" sz="2400" b="1" dirty="0" smtClean="0"/>
              <a:t>    _ </a:t>
            </a:r>
            <a:r>
              <a:rPr lang="ru-RU" sz="2400" b="1" dirty="0" err="1" smtClean="0"/>
              <a:t>е_</a:t>
            </a:r>
            <a:r>
              <a:rPr lang="ru-RU" sz="2400" b="1" dirty="0" smtClean="0"/>
              <a:t> _ _    (леса,  пела)</a:t>
            </a:r>
          </a:p>
          <a:p>
            <a:pPr marL="0" indent="0" algn="ctr">
              <a:spcBef>
                <a:spcPts val="0"/>
              </a:spcBef>
              <a:buClrTx/>
              <a:buSzTx/>
              <a:buNone/>
              <a:defRPr/>
            </a:pPr>
            <a:endParaRPr lang="ru-RU" sz="4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428860" y="3643314"/>
            <a:ext cx="6286544" cy="278608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Слова - невидимки.</a:t>
            </a:r>
          </a:p>
          <a:p>
            <a:pPr>
              <a:buNone/>
            </a:pPr>
            <a:endParaRPr lang="ru-RU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Я толстоногий и большой.        С_ _ _.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Я там, где боль. Я – ах, я – ой!   С_ _ _.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На мне кузнечики звенят.         С_ _ _ 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А я – конечный результат.           _ _ _ _.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(Ответ: слон, стон, стог, итог).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4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Упражнения, вырабатывающие внимание к слову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142844" y="928670"/>
            <a:ext cx="8786874" cy="3429024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ru-RU" sz="2900" b="1" i="1" dirty="0" smtClean="0">
                <a:solidFill>
                  <a:srgbClr val="FF0000"/>
                </a:solidFill>
              </a:rPr>
              <a:t>Чтение слов на карточке за короткое время.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 smtClean="0"/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вода, вата, море, лето, корова, собака, молоко</a:t>
            </a:r>
          </a:p>
          <a:p>
            <a:pPr>
              <a:buNone/>
            </a:pPr>
            <a:r>
              <a:rPr lang="ru-RU" sz="3200" b="1" dirty="0" smtClean="0"/>
              <a:t>лодка, цветок, пирамида, бабочка, чистота</a:t>
            </a:r>
          </a:p>
          <a:p>
            <a:r>
              <a:rPr lang="ru-RU" sz="2800" b="1" i="1" dirty="0" smtClean="0">
                <a:solidFill>
                  <a:srgbClr val="FF0000"/>
                </a:solidFill>
              </a:rPr>
              <a:t>Тренировка  в чтении однокоренных слов разных частей речи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Вода, водный, водяной, водопад, водопровод, водянистый, наводнение.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Родина, родной, родимый, родитель, родить.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0070C0"/>
                </a:solidFill>
              </a:rPr>
              <a:t>Спросить, спрашивали, спросят, спрошу, спросим, спросили, спросил, поспрашиваю, переспрошу, выспросить.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14282" y="4432141"/>
            <a:ext cx="7358114" cy="2425859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ru-RU" sz="2900" b="1" i="1" dirty="0" smtClean="0">
                <a:solidFill>
                  <a:srgbClr val="FF0000"/>
                </a:solidFill>
              </a:rPr>
              <a:t>Чтение слов, записанных пирамидкой</a:t>
            </a:r>
            <a:r>
              <a:rPr lang="ru-RU" sz="1600" dirty="0" smtClean="0"/>
              <a:t>.</a:t>
            </a:r>
          </a:p>
          <a:p>
            <a:endParaRPr lang="ru-RU" sz="1600" b="1" i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400" b="1" dirty="0" smtClean="0">
                <a:solidFill>
                  <a:srgbClr val="00B050"/>
                </a:solidFill>
              </a:rPr>
              <a:t>    бури                                                        </a:t>
            </a:r>
            <a:r>
              <a:rPr lang="ru-RU" sz="3400" b="1" dirty="0" smtClean="0">
                <a:solidFill>
                  <a:srgbClr val="0070C0"/>
                </a:solidFill>
              </a:rPr>
              <a:t>снег       </a:t>
            </a:r>
            <a:r>
              <a:rPr lang="ru-RU" sz="3400" b="1" dirty="0" smtClean="0">
                <a:solidFill>
                  <a:srgbClr val="00B050"/>
                </a:solidFill>
              </a:rPr>
              <a:t>     </a:t>
            </a:r>
            <a:br>
              <a:rPr lang="ru-RU" sz="3400" b="1" dirty="0" smtClean="0">
                <a:solidFill>
                  <a:srgbClr val="00B050"/>
                </a:solidFill>
              </a:rPr>
            </a:br>
            <a:r>
              <a:rPr lang="ru-RU" sz="3400" b="1" dirty="0" smtClean="0">
                <a:solidFill>
                  <a:srgbClr val="00B050"/>
                </a:solidFill>
              </a:rPr>
              <a:t>ветры                                                     </a:t>
            </a:r>
            <a:r>
              <a:rPr lang="ru-RU" sz="3400" b="1" dirty="0" smtClean="0">
                <a:solidFill>
                  <a:srgbClr val="0070C0"/>
                </a:solidFill>
              </a:rPr>
              <a:t>весна</a:t>
            </a:r>
            <a:r>
              <a:rPr lang="ru-RU" sz="3400" b="1" dirty="0" smtClean="0">
                <a:solidFill>
                  <a:srgbClr val="00B050"/>
                </a:solidFill>
              </a:rPr>
              <a:t/>
            </a:r>
            <a:br>
              <a:rPr lang="ru-RU" sz="3400" b="1" dirty="0" smtClean="0">
                <a:solidFill>
                  <a:srgbClr val="00B050"/>
                </a:solidFill>
              </a:rPr>
            </a:br>
            <a:r>
              <a:rPr lang="ru-RU" sz="3400" b="1" dirty="0" smtClean="0">
                <a:solidFill>
                  <a:srgbClr val="00B050"/>
                </a:solidFill>
              </a:rPr>
              <a:t>ураганы                                                 </a:t>
            </a:r>
            <a:r>
              <a:rPr lang="ru-RU" sz="3400" b="1" dirty="0" smtClean="0">
                <a:solidFill>
                  <a:srgbClr val="0070C0"/>
                </a:solidFill>
              </a:rPr>
              <a:t>ручьи     </a:t>
            </a:r>
            <a:r>
              <a:rPr lang="ru-RU" sz="3400" b="1" dirty="0" smtClean="0">
                <a:solidFill>
                  <a:srgbClr val="00B050"/>
                </a:solidFill>
              </a:rPr>
              <a:t/>
            </a:r>
            <a:br>
              <a:rPr lang="ru-RU" sz="3400" b="1" dirty="0" smtClean="0">
                <a:solidFill>
                  <a:srgbClr val="00B050"/>
                </a:solidFill>
              </a:rPr>
            </a:br>
            <a:r>
              <a:rPr lang="ru-RU" sz="3400" b="1" dirty="0" smtClean="0">
                <a:solidFill>
                  <a:srgbClr val="00B050"/>
                </a:solidFill>
              </a:rPr>
              <a:t>разыграйся                                          </a:t>
            </a:r>
            <a:r>
              <a:rPr lang="ru-RU" sz="3400" b="1" dirty="0" smtClean="0">
                <a:solidFill>
                  <a:srgbClr val="0070C0"/>
                </a:solidFill>
              </a:rPr>
              <a:t>побежали</a:t>
            </a:r>
            <a:r>
              <a:rPr lang="ru-RU" sz="3400" b="1" dirty="0" smtClean="0">
                <a:solidFill>
                  <a:srgbClr val="00B050"/>
                </a:solidFill>
              </a:rPr>
              <a:t/>
            </a:r>
            <a:br>
              <a:rPr lang="ru-RU" sz="3400" b="1" dirty="0" smtClean="0">
                <a:solidFill>
                  <a:srgbClr val="00B050"/>
                </a:solidFill>
              </a:rPr>
            </a:br>
            <a:r>
              <a:rPr lang="ru-RU" sz="3400" b="1" dirty="0" smtClean="0">
                <a:solidFill>
                  <a:srgbClr val="00B050"/>
                </a:solidFill>
              </a:rPr>
              <a:t>заморозить                                           </a:t>
            </a:r>
            <a:r>
              <a:rPr lang="ru-RU" sz="3400" b="1" dirty="0" smtClean="0">
                <a:solidFill>
                  <a:srgbClr val="0070C0"/>
                </a:solidFill>
              </a:rPr>
              <a:t>зазеленела</a:t>
            </a:r>
            <a:br>
              <a:rPr lang="ru-RU" sz="3400" b="1" dirty="0" smtClean="0">
                <a:solidFill>
                  <a:srgbClr val="0070C0"/>
                </a:solidFill>
              </a:rPr>
            </a:br>
            <a:endParaRPr lang="ru-RU" sz="3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214290"/>
            <a:ext cx="8715436" cy="438896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</a:rPr>
              <a:t>Развитие скорости чтения при чтении вслух и молча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714356"/>
            <a:ext cx="6500858" cy="4214842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Слитное прочтение двух стоящих рядом букв.</a:t>
            </a:r>
            <a:r>
              <a:rPr lang="ru-RU" sz="2000" i="1" dirty="0" smtClean="0">
                <a:solidFill>
                  <a:srgbClr val="FF0000"/>
                </a:solidFill>
              </a:rPr>
              <a:t> </a:t>
            </a:r>
            <a:endParaRPr lang="ru-RU" sz="2000" i="1" dirty="0" smtClean="0"/>
          </a:p>
          <a:p>
            <a:pPr>
              <a:buNone/>
            </a:pPr>
            <a:r>
              <a:rPr lang="ru-RU" sz="2400" b="1" dirty="0" err="1" smtClean="0"/>
              <a:t>Аа</a:t>
            </a:r>
            <a:r>
              <a:rPr lang="ru-RU" sz="2400" b="1" dirty="0" smtClean="0"/>
              <a:t> уа ау </a:t>
            </a:r>
            <a:r>
              <a:rPr lang="ru-RU" sz="2400" b="1" dirty="0" err="1" smtClean="0"/>
              <a:t>иа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ея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ия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яю</a:t>
            </a:r>
            <a:r>
              <a:rPr lang="ru-RU" sz="2400" b="1" dirty="0" smtClean="0"/>
              <a:t> ее ею</a:t>
            </a:r>
          </a:p>
          <a:p>
            <a:pPr>
              <a:buNone/>
            </a:pPr>
            <a:r>
              <a:rPr lang="ru-RU" sz="2400" b="1" dirty="0" err="1" smtClean="0"/>
              <a:t>Ед</a:t>
            </a:r>
            <a:r>
              <a:rPr lang="ru-RU" sz="2400" b="1" dirty="0" smtClean="0"/>
              <a:t> еж </a:t>
            </a:r>
            <a:r>
              <a:rPr lang="ru-RU" sz="2400" b="1" dirty="0" err="1" smtClean="0"/>
              <a:t>ек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иж</a:t>
            </a:r>
            <a:r>
              <a:rPr lang="ru-RU" sz="2400" b="1" dirty="0" smtClean="0"/>
              <a:t> из </a:t>
            </a:r>
            <a:r>
              <a:rPr lang="ru-RU" sz="2400" b="1" dirty="0" err="1" smtClean="0"/>
              <a:t>ик</a:t>
            </a:r>
            <a:r>
              <a:rPr lang="ru-RU" sz="2400" b="1" dirty="0" smtClean="0"/>
              <a:t> ил им </a:t>
            </a:r>
            <a:r>
              <a:rPr lang="ru-RU" sz="2400" b="1" dirty="0" err="1" smtClean="0"/>
              <a:t>иф</a:t>
            </a:r>
            <a:r>
              <a:rPr lang="ru-RU" sz="2400" b="1" dirty="0" smtClean="0"/>
              <a:t> их ой!</a:t>
            </a:r>
          </a:p>
          <a:p>
            <a:pPr>
              <a:buNone/>
            </a:pPr>
            <a:r>
              <a:rPr lang="ru-RU" sz="2400" b="1" dirty="0" smtClean="0"/>
              <a:t>Ом он ос от ох </a:t>
            </a:r>
            <a:r>
              <a:rPr lang="ru-RU" sz="2400" b="1" dirty="0" err="1" smtClean="0"/>
              <a:t>ош</a:t>
            </a:r>
            <a:r>
              <a:rPr lang="ru-RU" sz="2400" b="1" dirty="0" smtClean="0"/>
              <a:t> уж ум ус ух! </a:t>
            </a:r>
          </a:p>
          <a:p>
            <a:pPr>
              <a:buNone/>
            </a:pPr>
            <a:r>
              <a:rPr lang="ru-RU" sz="2400" b="1" dirty="0" smtClean="0"/>
              <a:t>Эй! Эх! Юг юз </a:t>
            </a:r>
            <a:r>
              <a:rPr lang="ru-RU" sz="2400" b="1" dirty="0" err="1" smtClean="0"/>
              <a:t>юм</a:t>
            </a:r>
            <a:r>
              <a:rPr lang="ru-RU" sz="2400" b="1" dirty="0" smtClean="0"/>
              <a:t> юн яд як ял Ян </a:t>
            </a:r>
          </a:p>
          <a:p>
            <a:pPr>
              <a:buNone/>
            </a:pPr>
            <a:r>
              <a:rPr lang="ru-RU" sz="2400" b="1" dirty="0" smtClean="0"/>
              <a:t>Ба бы </a:t>
            </a:r>
            <a:r>
              <a:rPr lang="ru-RU" sz="2400" b="1" dirty="0" err="1" smtClean="0"/>
              <a:t>бэ-э-э</a:t>
            </a:r>
            <a:r>
              <a:rPr lang="ru-RU" sz="2400" b="1" dirty="0" smtClean="0"/>
              <a:t> во! Вы га да же за </a:t>
            </a:r>
          </a:p>
          <a:p>
            <a:pPr>
              <a:buNone/>
            </a:pPr>
            <a:r>
              <a:rPr lang="ru-RU" sz="2400" b="1" dirty="0" err="1" smtClean="0"/>
              <a:t>Ка</a:t>
            </a:r>
            <a:r>
              <a:rPr lang="ru-RU" sz="2400" b="1" dirty="0" smtClean="0"/>
              <a:t> ли </a:t>
            </a:r>
            <a:r>
              <a:rPr lang="ru-RU" sz="2400" b="1" dirty="0" err="1" smtClean="0"/>
              <a:t>лю</a:t>
            </a:r>
            <a:r>
              <a:rPr lang="ru-RU" sz="2400" b="1" dirty="0" smtClean="0"/>
              <a:t> ля ми </a:t>
            </a:r>
            <a:r>
              <a:rPr lang="ru-RU" sz="2400" b="1" dirty="0" err="1" smtClean="0"/>
              <a:t>му-у-у</a:t>
            </a:r>
            <a:r>
              <a:rPr lang="ru-RU" sz="2400" b="1" dirty="0" smtClean="0"/>
              <a:t> мы </a:t>
            </a:r>
            <a:r>
              <a:rPr lang="ru-RU" sz="2400" b="1" dirty="0" err="1" smtClean="0"/>
              <a:t>мэ-э-э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3143248"/>
            <a:ext cx="3643338" cy="3354553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Чтение трёхбуквенных сочетаний и слов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Ага  бай  сам  шар  пах</a:t>
            </a:r>
          </a:p>
          <a:p>
            <a:pPr>
              <a:buNone/>
            </a:pPr>
            <a:r>
              <a:rPr lang="ru-RU" b="1" dirty="0" smtClean="0"/>
              <a:t>Аут  баз  бык  </a:t>
            </a:r>
            <a:r>
              <a:rPr lang="ru-RU" b="1" dirty="0" err="1" smtClean="0"/>
              <a:t>бер</a:t>
            </a:r>
            <a:r>
              <a:rPr lang="ru-RU" b="1" dirty="0" smtClean="0"/>
              <a:t>  вон</a:t>
            </a:r>
          </a:p>
          <a:p>
            <a:pPr>
              <a:buNone/>
            </a:pPr>
            <a:r>
              <a:rPr lang="ru-RU" b="1" dirty="0" smtClean="0"/>
              <a:t>Выя  дар  дом  бей  ели</a:t>
            </a:r>
          </a:p>
          <a:p>
            <a:pPr>
              <a:buNone/>
            </a:pPr>
            <a:r>
              <a:rPr lang="ru-RU" b="1" dirty="0" smtClean="0"/>
              <a:t>Ему  Зея  сею  уже  зал </a:t>
            </a:r>
          </a:p>
          <a:p>
            <a:pPr>
              <a:buNone/>
            </a:pPr>
            <a:r>
              <a:rPr lang="ru-RU" b="1" dirty="0" smtClean="0"/>
              <a:t>Ива  тик  хил  зим  лиф</a:t>
            </a:r>
          </a:p>
          <a:p>
            <a:pPr>
              <a:buNone/>
            </a:pPr>
            <a:r>
              <a:rPr lang="ru-RU" b="1" dirty="0" smtClean="0"/>
              <a:t>Тих  бия  кар  лих  люк</a:t>
            </a:r>
          </a:p>
          <a:p>
            <a:pPr>
              <a:buNone/>
            </a:pPr>
            <a:r>
              <a:rPr lang="ru-RU" b="1" dirty="0" smtClean="0"/>
              <a:t>Ляп  миф  мул  мыс  мер</a:t>
            </a:r>
          </a:p>
          <a:p>
            <a:pPr>
              <a:buNone/>
            </a:pPr>
            <a:r>
              <a:rPr lang="ru-RU" b="1" dirty="0" smtClean="0"/>
              <a:t>Нас  нет  нищ  нот  гну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642918"/>
            <a:ext cx="6715172" cy="292895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Чтение буквосочетаний со стечением нескольких согласных в конце слова.</a:t>
            </a:r>
          </a:p>
          <a:p>
            <a:pPr>
              <a:buNone/>
            </a:pPr>
            <a:r>
              <a:rPr lang="ru-RU" dirty="0" smtClean="0"/>
              <a:t>Бокс борт борщ верх волк</a:t>
            </a:r>
          </a:p>
          <a:p>
            <a:pPr>
              <a:buNone/>
            </a:pPr>
            <a:r>
              <a:rPr lang="ru-RU" dirty="0" smtClean="0"/>
              <a:t>Гонг диск Ейск зюйд </a:t>
            </a:r>
            <a:r>
              <a:rPr lang="ru-RU" dirty="0" err="1" smtClean="0"/>
              <a:t>Иезд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Лувр люфт лязг матч мозг</a:t>
            </a:r>
          </a:p>
          <a:p>
            <a:pPr>
              <a:buNone/>
            </a:pPr>
            <a:r>
              <a:rPr lang="ru-RU" dirty="0" err="1" smtClean="0"/>
              <a:t>Непр</a:t>
            </a:r>
            <a:r>
              <a:rPr lang="ru-RU" dirty="0" smtClean="0"/>
              <a:t> порт корт пунш </a:t>
            </a:r>
            <a:r>
              <a:rPr lang="ru-RU" dirty="0" err="1" smtClean="0"/>
              <a:t>Рижт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Факт финт фунт шурф щедр и др.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6182" y="4143380"/>
            <a:ext cx="4900618" cy="2211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        </a:t>
            </a:r>
            <a:r>
              <a:rPr lang="ru-RU" b="1" i="1" dirty="0" smtClean="0">
                <a:solidFill>
                  <a:srgbClr val="FF0000"/>
                </a:solidFill>
              </a:rPr>
              <a:t>Фразы для чтения.</a:t>
            </a:r>
          </a:p>
          <a:p>
            <a:pPr>
              <a:buNone/>
            </a:pPr>
            <a:r>
              <a:rPr lang="ru-RU" dirty="0" smtClean="0"/>
              <a:t>Морж мёрз, но полз.</a:t>
            </a:r>
          </a:p>
          <a:p>
            <a:pPr>
              <a:buNone/>
            </a:pPr>
            <a:r>
              <a:rPr lang="ru-RU" dirty="0" smtClean="0"/>
              <a:t>Майкл ел борщ и торт.</a:t>
            </a:r>
          </a:p>
          <a:p>
            <a:pPr>
              <a:buNone/>
            </a:pPr>
            <a:r>
              <a:rPr lang="ru-RU" dirty="0" smtClean="0"/>
              <a:t>На борт жал болт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5357850" cy="428628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Чтение наиболее трудных однослоговых слов.</a:t>
            </a:r>
            <a:r>
              <a:rPr lang="ru-RU" sz="2000" i="1" dirty="0" smtClean="0">
                <a:solidFill>
                  <a:srgbClr val="FF0000"/>
                </a:solidFill>
              </a:rPr>
              <a:t>  </a:t>
            </a:r>
          </a:p>
          <a:p>
            <a:endParaRPr lang="ru-RU" sz="2000" dirty="0" smtClean="0"/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Вверх взмах взнос взмыл вклад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Гвалт тракт Днепр Днестр дрозд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Монстр перст пёстр пункт склад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Смысл спорт столб стаж треск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Хвост Холмс штамп штурм</a:t>
            </a:r>
          </a:p>
          <a:p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282" y="3286124"/>
            <a:ext cx="4357718" cy="3571876"/>
          </a:xfrm>
          <a:solidFill>
            <a:schemeClr val="bg1"/>
          </a:solidFill>
        </p:spPr>
        <p:txBody>
          <a:bodyPr>
            <a:normAutofit fontScale="40000" lnSpcReduction="20000"/>
          </a:bodyPr>
          <a:lstStyle/>
          <a:p>
            <a:r>
              <a:rPr lang="ru-RU" sz="4200" b="1" dirty="0" smtClean="0">
                <a:solidFill>
                  <a:srgbClr val="FF0000"/>
                </a:solidFill>
              </a:rPr>
              <a:t>Чтение двуслоговых слов.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Аббат          бедных          браво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Абсурд        без фар          брикет</a:t>
            </a:r>
          </a:p>
          <a:p>
            <a:pPr>
              <a:buNone/>
            </a:pPr>
            <a:r>
              <a:rPr lang="ru-RU" sz="4200" b="1" dirty="0" err="1" smtClean="0">
                <a:solidFill>
                  <a:srgbClr val="00B050"/>
                </a:solidFill>
              </a:rPr>
              <a:t>Аган</a:t>
            </a:r>
            <a:r>
              <a:rPr lang="ru-RU" sz="4200" b="1" dirty="0" smtClean="0">
                <a:solidFill>
                  <a:srgbClr val="00B050"/>
                </a:solidFill>
              </a:rPr>
              <a:t>             белый            бронза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 </a:t>
            </a:r>
          </a:p>
          <a:p>
            <a:pPr>
              <a:buNone/>
            </a:pPr>
            <a:r>
              <a:rPr lang="ru-RU" sz="4200" b="1" i="1" dirty="0" smtClean="0">
                <a:solidFill>
                  <a:srgbClr val="00B050"/>
                </a:solidFill>
              </a:rPr>
              <a:t>Фразы для чтения.</a:t>
            </a:r>
            <a:endParaRPr lang="ru-RU" sz="42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Я вверх вёз хлеб.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Жнец ждал.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Плох дом.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>На наш дом грач сел.</a:t>
            </a:r>
          </a:p>
          <a:p>
            <a:pPr>
              <a:buNone/>
            </a:pPr>
            <a:r>
              <a:rPr lang="ru-RU" sz="4200" b="1" dirty="0" smtClean="0">
                <a:solidFill>
                  <a:srgbClr val="00B050"/>
                </a:solidFill>
              </a:rPr>
              <a:t/>
            </a:r>
            <a:br>
              <a:rPr lang="ru-RU" sz="4200" b="1" dirty="0" smtClean="0">
                <a:solidFill>
                  <a:srgbClr val="00B050"/>
                </a:solidFill>
              </a:rPr>
            </a:br>
            <a:r>
              <a:rPr lang="ru-RU" sz="4200" b="1" dirty="0" smtClean="0">
                <a:solidFill>
                  <a:srgbClr val="00B05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63266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Заключение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142984"/>
            <a:ext cx="7572428" cy="328614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При систематическом подходе в использовании этих упражнений ожидается  положительная динамика в развитии навыка чтения у  детей, обогащение словарного запаса, грамматических категорий, познавательных процессов. </a:t>
            </a:r>
          </a:p>
          <a:p>
            <a:endParaRPr lang="ru-RU" b="1" dirty="0"/>
          </a:p>
        </p:txBody>
      </p:sp>
      <p:pic>
        <p:nvPicPr>
          <p:cNvPr id="2050" name="Picture 2" descr="C:\Documents and Settings\Олеся\Рабочий стол\Новая папка (2)\Buch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39952" y="4572000"/>
            <a:ext cx="1479033" cy="1782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57158" y="1000109"/>
            <a:ext cx="8501122" cy="1714511"/>
          </a:xfrm>
        </p:spPr>
        <p:txBody>
          <a:bodyPr/>
          <a:lstStyle/>
          <a:p>
            <a:pPr algn="just"/>
            <a:r>
              <a:rPr lang="ru-RU" dirty="0" smtClean="0"/>
              <a:t> Интерес к чтению возникает в том случае, когда читатель свободно владеет осознанным чтением и у него развиты учебно-познавательные мотивы </a:t>
            </a:r>
            <a:r>
              <a:rPr lang="ru-RU" dirty="0" smtClean="0"/>
              <a:t>чтения.</a:t>
            </a:r>
            <a:endParaRPr lang="ru-RU" dirty="0"/>
          </a:p>
        </p:txBody>
      </p:sp>
      <p:pic>
        <p:nvPicPr>
          <p:cNvPr id="2050" name="Picture 2" descr="C:\Documents and Settings\Олеся\Рабочий стол\Новая папка (2)\67648.1246667910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5" y="2500306"/>
            <a:ext cx="5434723" cy="3893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1472" y="2428844"/>
            <a:ext cx="7758138" cy="44291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0070C0"/>
                </a:solidFill>
              </a:rPr>
              <a:t>В период обучения грамоте  каждый учитель  сталкивается со следующими трудностями:</a:t>
            </a:r>
          </a:p>
          <a:p>
            <a:pPr algn="just"/>
            <a:r>
              <a:rPr lang="ru-RU" dirty="0" err="1" smtClean="0"/>
              <a:t>разноуровневая</a:t>
            </a:r>
            <a:r>
              <a:rPr lang="ru-RU" dirty="0" smtClean="0"/>
              <a:t> </a:t>
            </a:r>
            <a:r>
              <a:rPr lang="ru-RU" dirty="0" smtClean="0"/>
              <a:t>подготовка учеников к обучению при поступлении в </a:t>
            </a:r>
            <a:r>
              <a:rPr lang="ru-RU" dirty="0" smtClean="0"/>
              <a:t>школу; часть </a:t>
            </a:r>
            <a:r>
              <a:rPr lang="ru-RU" dirty="0" smtClean="0"/>
              <a:t>учеников владеют приёмами чтения, часть не знают букв алфавита. </a:t>
            </a:r>
          </a:p>
          <a:p>
            <a:pPr algn="just"/>
            <a:r>
              <a:rPr lang="ru-RU" dirty="0" smtClean="0"/>
              <a:t>учащиеся</a:t>
            </a:r>
            <a:r>
              <a:rPr lang="ru-RU" dirty="0" smtClean="0"/>
              <a:t>, имеющие учебные возможности ниже среднего, не могут при обычной методике обучения грамоте своевременно овладеть навыками беглого, правильного, выразительного чтения, что ведёт к отставанию и по другим предметам. </a:t>
            </a:r>
          </a:p>
          <a:p>
            <a:pPr algn="just"/>
            <a:r>
              <a:rPr lang="ru-RU" dirty="0" smtClean="0"/>
              <a:t> </a:t>
            </a:r>
            <a:r>
              <a:rPr lang="ru-RU" dirty="0" smtClean="0"/>
              <a:t>отсутствие у некоторых учащихся интереса к учёбе.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122" name="Picture 2" descr="C:\Documents and Settings\Олеся\Рабочий стол\Новая папка (2)\b_387657dc40217f9bf8a2a5c29528dcd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00364" y="642918"/>
            <a:ext cx="2500330" cy="1666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785794"/>
            <a:ext cx="4572032" cy="556913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Методику выработки беглого чтения разработал В. Н. Зайцев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книге Зайцева Всеволода Николаевича даны рекомендации по выработке беглого чтения, которые могут работать в любых условиях</a:t>
            </a:r>
            <a:endParaRPr lang="ru-RU" dirty="0"/>
          </a:p>
        </p:txBody>
      </p:sp>
      <p:pic>
        <p:nvPicPr>
          <p:cNvPr id="3074" name="Picture 2" descr="C:\Documents and Settings\Олеся\Рабочий стол\Новая папка (2)\p37_p101026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14290"/>
            <a:ext cx="3072348" cy="2304261"/>
          </a:xfrm>
          <a:prstGeom prst="rect">
            <a:avLst/>
          </a:prstGeom>
          <a:noFill/>
        </p:spPr>
      </p:pic>
      <p:pic>
        <p:nvPicPr>
          <p:cNvPr id="1027" name="Picture 3" descr="C:\Documents and Settings\Олеся\Рабочий стол\17182.jpg.size-.ol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786058"/>
            <a:ext cx="2357438" cy="3624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357298"/>
            <a:ext cx="5214974" cy="92869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Рекомендации  В. Н. Зайцева 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по выработке беглого чтения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400" dirty="0" smtClean="0">
                <a:solidFill>
                  <a:srgbClr val="0070C0"/>
                </a:solidFill>
              </a:rPr>
              <a:t/>
            </a:r>
            <a:br>
              <a:rPr lang="ru-RU" sz="2400" dirty="0" smtClean="0">
                <a:solidFill>
                  <a:srgbClr val="0070C0"/>
                </a:solidFill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2857496"/>
            <a:ext cx="6400816" cy="372349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Важна не длительность, а частота тренировочных упражнений.</a:t>
            </a:r>
          </a:p>
          <a:p>
            <a:r>
              <a:rPr lang="ru-RU" dirty="0" smtClean="0"/>
              <a:t>Жужжащее чтение.</a:t>
            </a:r>
          </a:p>
          <a:p>
            <a:r>
              <a:rPr lang="ru-RU" dirty="0" err="1" smtClean="0"/>
              <a:t>Ежеурочные</a:t>
            </a:r>
            <a:r>
              <a:rPr lang="ru-RU" dirty="0" smtClean="0"/>
              <a:t> пятиминутки чтения.</a:t>
            </a:r>
          </a:p>
          <a:p>
            <a:r>
              <a:rPr lang="ru-RU" dirty="0" smtClean="0"/>
              <a:t>Чтение перед сном.</a:t>
            </a:r>
          </a:p>
          <a:p>
            <a:r>
              <a:rPr lang="ru-RU" dirty="0" smtClean="0"/>
              <a:t>Режим щадящего чтения.</a:t>
            </a:r>
          </a:p>
          <a:p>
            <a:r>
              <a:rPr lang="ru-RU" dirty="0" smtClean="0"/>
              <a:t>Многократность чтения.</a:t>
            </a:r>
          </a:p>
          <a:p>
            <a:r>
              <a:rPr lang="ru-RU" dirty="0" smtClean="0"/>
              <a:t>Приём стимулирования учащихся.</a:t>
            </a:r>
            <a:endParaRPr lang="ru-RU" dirty="0"/>
          </a:p>
        </p:txBody>
      </p:sp>
      <p:pic>
        <p:nvPicPr>
          <p:cNvPr id="4098" name="Picture 2" descr="C:\Documents and Settings\Олеся\Рабочий стол\Новая папка (2)\4a48adbb26d4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5008" y="714356"/>
            <a:ext cx="2963608" cy="2016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714356"/>
            <a:ext cx="8329642" cy="1785950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solidFill>
                  <a:srgbClr val="0070C0"/>
                </a:solidFill>
                <a:latin typeface="Arial Narrow" pitchFamily="34" charset="0"/>
              </a:rPr>
              <a:t>Группы упражнений способствующие обучению чтению и направленные на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115328" cy="443484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развитие речевого аппарата  и развивающие четкость произношения;</a:t>
            </a:r>
          </a:p>
          <a:p>
            <a:r>
              <a:rPr lang="ru-RU" b="1" dirty="0" smtClean="0"/>
              <a:t>расширение </a:t>
            </a:r>
            <a:r>
              <a:rPr lang="ru-RU" b="1" dirty="0" smtClean="0"/>
              <a:t>оперативного поля чтения, развитие памяти и внимания; </a:t>
            </a:r>
          </a:p>
          <a:p>
            <a:r>
              <a:rPr lang="ru-RU" b="1" dirty="0" smtClean="0"/>
              <a:t>развитие </a:t>
            </a:r>
            <a:r>
              <a:rPr lang="ru-RU" b="1" dirty="0" smtClean="0"/>
              <a:t>правильности , безошибочности восприятия текста ; </a:t>
            </a:r>
          </a:p>
          <a:p>
            <a:r>
              <a:rPr lang="ru-RU" b="1" dirty="0" smtClean="0"/>
              <a:t>развитие </a:t>
            </a:r>
            <a:r>
              <a:rPr lang="ru-RU" b="1" dirty="0" smtClean="0"/>
              <a:t>смысловой догадки (антиципации) на различных уровнях ; </a:t>
            </a:r>
          </a:p>
          <a:p>
            <a:r>
              <a:rPr lang="ru-RU" b="1" dirty="0" smtClean="0"/>
              <a:t>развитие </a:t>
            </a:r>
            <a:r>
              <a:rPr lang="ru-RU" b="1" dirty="0" smtClean="0"/>
              <a:t>внимания к слову и его частям , как предпосылка правильного чтения;</a:t>
            </a:r>
          </a:p>
          <a:p>
            <a:r>
              <a:rPr lang="ru-RU" b="1" dirty="0" smtClean="0"/>
              <a:t>развитие </a:t>
            </a:r>
            <a:r>
              <a:rPr lang="ru-RU" b="1" dirty="0" smtClean="0"/>
              <a:t>скорости чтения при чтении вслух и молча 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Развитие речевого аппарата.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58204" cy="243760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Дыхательная гимнастика </a:t>
            </a:r>
          </a:p>
          <a:p>
            <a:r>
              <a:rPr lang="ru-RU" sz="3600" b="1" i="1" dirty="0" smtClean="0"/>
              <a:t> </a:t>
            </a:r>
            <a:r>
              <a:rPr lang="ru-RU" sz="3600" dirty="0" smtClean="0"/>
              <a:t>Артикуляционная гимнастика</a:t>
            </a:r>
          </a:p>
          <a:p>
            <a:r>
              <a:rPr lang="ru-RU" sz="3600" dirty="0" smtClean="0"/>
              <a:t>Фонетическая зарядка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714348" y="3714751"/>
            <a:ext cx="7972452" cy="26401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14291"/>
            <a:ext cx="7643866" cy="271464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300" b="1" dirty="0" smtClean="0">
                <a:solidFill>
                  <a:srgbClr val="0070C0"/>
                </a:solidFill>
              </a:rPr>
              <a:t>Дыхательная гимнастика</a:t>
            </a:r>
          </a:p>
          <a:p>
            <a:endParaRPr lang="ru-RU" sz="2400" dirty="0" smtClean="0"/>
          </a:p>
          <a:p>
            <a:r>
              <a:rPr lang="ru-RU" sz="2200" b="1" dirty="0" smtClean="0">
                <a:solidFill>
                  <a:srgbClr val="FF0000"/>
                </a:solidFill>
              </a:rPr>
              <a:t>Обрызгайте белье водой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ru-RU" sz="2200" dirty="0" smtClean="0"/>
              <a:t>    ( в один прием, три, пять).</a:t>
            </a:r>
          </a:p>
          <a:p>
            <a:pPr>
              <a:buNone/>
            </a:pPr>
            <a:r>
              <a:rPr lang="ru-RU" sz="2200" dirty="0" smtClean="0"/>
              <a:t>     Глубокий вдох и имитация разбрызгивания воды на белье.</a:t>
            </a:r>
          </a:p>
          <a:p>
            <a:r>
              <a:rPr lang="ru-RU" sz="2200" b="1" dirty="0" smtClean="0">
                <a:solidFill>
                  <a:srgbClr val="FF0000"/>
                </a:solidFill>
              </a:rPr>
              <a:t>В цветочном магазине. </a:t>
            </a:r>
            <a:endParaRPr lang="ru-RU" sz="2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200" dirty="0" smtClean="0"/>
              <a:t>     Представьте, что вы пришли в магазин цветов и почувствовали восхитительный аромат цветущих растений. Сделайте шумный вдох носом и выдох (2 – 3 раза).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3071810"/>
            <a:ext cx="8001056" cy="335455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300" b="1" dirty="0" smtClean="0">
                <a:solidFill>
                  <a:srgbClr val="0070C0"/>
                </a:solidFill>
              </a:rPr>
              <a:t>Артикуляционная гимнастика</a:t>
            </a:r>
          </a:p>
          <a:p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АОУЫЭ,  ЯЁЮИЕ,  АЯОЁУЮЭЕЫИ…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B050"/>
                </a:solidFill>
              </a:rPr>
              <a:t>АО, УА, АЫ, ИО, ЭА, АУ…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70C0"/>
                </a:solidFill>
              </a:rPr>
              <a:t>З-С-Ж, Ш-Ж-С, С-Ч-Щ</a:t>
            </a:r>
            <a:r>
              <a:rPr lang="ru-RU" b="1" dirty="0" smtClean="0"/>
              <a:t>…</a:t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Б-В-Г-Д-Ж-З, П-Ф-К-Т-Ш-С…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rgbClr val="00B050"/>
                </a:solidFill>
              </a:rPr>
              <a:t>Ба-бя</a:t>
            </a:r>
            <a:r>
              <a:rPr lang="ru-RU" b="1" dirty="0" smtClean="0">
                <a:solidFill>
                  <a:srgbClr val="00B050"/>
                </a:solidFill>
              </a:rPr>
              <a:t>   </a:t>
            </a:r>
            <a:r>
              <a:rPr lang="ru-RU" b="1" dirty="0" err="1" smtClean="0">
                <a:solidFill>
                  <a:srgbClr val="00B050"/>
                </a:solidFill>
              </a:rPr>
              <a:t>бо-бё</a:t>
            </a:r>
            <a:r>
              <a:rPr lang="ru-RU" b="1" dirty="0" smtClean="0">
                <a:solidFill>
                  <a:srgbClr val="00B050"/>
                </a:solidFill>
              </a:rPr>
              <a:t>   </a:t>
            </a:r>
            <a:r>
              <a:rPr lang="ru-RU" b="1" dirty="0" err="1" smtClean="0">
                <a:solidFill>
                  <a:srgbClr val="00B050"/>
                </a:solidFill>
              </a:rPr>
              <a:t>бу-бю</a:t>
            </a:r>
            <a:r>
              <a:rPr lang="ru-RU" b="1" dirty="0" smtClean="0">
                <a:solidFill>
                  <a:srgbClr val="00B050"/>
                </a:solidFill>
              </a:rPr>
              <a:t>  </a:t>
            </a:r>
            <a:r>
              <a:rPr lang="ru-RU" b="1" dirty="0" err="1" smtClean="0">
                <a:solidFill>
                  <a:srgbClr val="00B050"/>
                </a:solidFill>
              </a:rPr>
              <a:t>бэ-бе</a:t>
            </a:r>
            <a:r>
              <a:rPr lang="ru-RU" b="1" dirty="0" smtClean="0">
                <a:solidFill>
                  <a:srgbClr val="00B050"/>
                </a:solidFill>
              </a:rPr>
              <a:t>   </a:t>
            </a:r>
            <a:r>
              <a:rPr lang="ru-RU" b="1" dirty="0" err="1" smtClean="0">
                <a:solidFill>
                  <a:srgbClr val="00B050"/>
                </a:solidFill>
              </a:rPr>
              <a:t>бы-би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rgbClr val="0070C0"/>
                </a:solidFill>
              </a:rPr>
              <a:t>За-зя</a:t>
            </a:r>
            <a:r>
              <a:rPr lang="ru-RU" b="1" dirty="0" smtClean="0">
                <a:solidFill>
                  <a:srgbClr val="0070C0"/>
                </a:solidFill>
              </a:rPr>
              <a:t>    </a:t>
            </a:r>
            <a:r>
              <a:rPr lang="ru-RU" b="1" dirty="0" err="1" smtClean="0">
                <a:solidFill>
                  <a:srgbClr val="0070C0"/>
                </a:solidFill>
              </a:rPr>
              <a:t>зо-зё</a:t>
            </a:r>
            <a:r>
              <a:rPr lang="ru-RU" b="1" dirty="0" smtClean="0">
                <a:solidFill>
                  <a:srgbClr val="0070C0"/>
                </a:solidFill>
              </a:rPr>
              <a:t>    </a:t>
            </a:r>
            <a:r>
              <a:rPr lang="ru-RU" b="1" dirty="0" err="1" smtClean="0">
                <a:solidFill>
                  <a:srgbClr val="0070C0"/>
                </a:solidFill>
              </a:rPr>
              <a:t>зу-зю</a:t>
            </a:r>
            <a:r>
              <a:rPr lang="ru-RU" b="1" dirty="0" smtClean="0">
                <a:solidFill>
                  <a:srgbClr val="0070C0"/>
                </a:solidFill>
              </a:rPr>
              <a:t>    </a:t>
            </a:r>
            <a:r>
              <a:rPr lang="ru-RU" b="1" dirty="0" err="1" smtClean="0">
                <a:solidFill>
                  <a:srgbClr val="0070C0"/>
                </a:solidFill>
              </a:rPr>
              <a:t>зэ-зе</a:t>
            </a:r>
            <a:r>
              <a:rPr lang="ru-RU" b="1" dirty="0" smtClean="0">
                <a:solidFill>
                  <a:srgbClr val="0070C0"/>
                </a:solidFill>
              </a:rPr>
              <a:t>    </a:t>
            </a:r>
            <a:r>
              <a:rPr lang="ru-RU" b="1" dirty="0" err="1" smtClean="0">
                <a:solidFill>
                  <a:srgbClr val="0070C0"/>
                </a:solidFill>
              </a:rPr>
              <a:t>зы-зи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rgbClr val="C00000"/>
                </a:solidFill>
              </a:rPr>
              <a:t>Тра-тро-тру-три</a:t>
            </a:r>
            <a:r>
              <a:rPr lang="ru-RU" b="1" dirty="0" smtClean="0">
                <a:solidFill>
                  <a:srgbClr val="C00000"/>
                </a:solidFill>
              </a:rPr>
              <a:t>     </a:t>
            </a:r>
            <a:r>
              <a:rPr lang="ru-RU" b="1" dirty="0" err="1" smtClean="0">
                <a:solidFill>
                  <a:srgbClr val="C00000"/>
                </a:solidFill>
              </a:rPr>
              <a:t>бра-бро-бру-бри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485</TotalTime>
  <Words>1151</Words>
  <Application>Microsoft Office PowerPoint</Application>
  <PresentationFormat>Экран (4:3)</PresentationFormat>
  <Paragraphs>255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Система заданий  для овладения навыком чтения и дальнейшего его совершенствования .</vt:lpstr>
      <vt:lpstr>Слайд 2</vt:lpstr>
      <vt:lpstr>Слайд 3</vt:lpstr>
      <vt:lpstr>Слайд 4</vt:lpstr>
      <vt:lpstr>Слайд 5</vt:lpstr>
      <vt:lpstr>Рекомендации  В. Н. Зайцева  по выработке беглого чтения.  </vt:lpstr>
      <vt:lpstr>Группы упражнений способствующие обучению чтению и направленные на   </vt:lpstr>
      <vt:lpstr>Развитие речевого аппарата. </vt:lpstr>
      <vt:lpstr>Слайд 9</vt:lpstr>
      <vt:lpstr>Слайд 10</vt:lpstr>
      <vt:lpstr>Фонетическая зарядка   </vt:lpstr>
      <vt:lpstr>Развитие речевого аппарата, активизация органов речи. </vt:lpstr>
      <vt:lpstr>Работа над развитием зрительной памяти и восприятия</vt:lpstr>
      <vt:lpstr>Слайд 14</vt:lpstr>
      <vt:lpstr>Развитие памяти, внимания и расширение оперативного поля чтения</vt:lpstr>
      <vt:lpstr> </vt:lpstr>
      <vt:lpstr>Расширение поля зрения.</vt:lpstr>
      <vt:lpstr>Развитие правильности, безошибочности восприятия текста</vt:lpstr>
      <vt:lpstr>Развитие правильности, безошибочности восприятия текста</vt:lpstr>
      <vt:lpstr>Развитие смысловой догадки (антиципации) на различных уровнях </vt:lpstr>
      <vt:lpstr>Упражнения, вырабатывающие внимание к слову</vt:lpstr>
      <vt:lpstr>Развитие скорости чтения при чтении вслух и молча </vt:lpstr>
      <vt:lpstr>Слайд 23</vt:lpstr>
      <vt:lpstr>Слайд 24</vt:lpstr>
      <vt:lpstr>Заключение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Олеся</dc:creator>
  <cp:lastModifiedBy>Марина </cp:lastModifiedBy>
  <cp:revision>51</cp:revision>
  <dcterms:created xsi:type="dcterms:W3CDTF">2010-09-29T13:09:57Z</dcterms:created>
  <dcterms:modified xsi:type="dcterms:W3CDTF">2012-01-22T16:55:33Z</dcterms:modified>
</cp:coreProperties>
</file>