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9" r:id="rId13"/>
    <p:sldId id="267" r:id="rId14"/>
    <p:sldId id="271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AB"/>
    <a:srgbClr val="FEFFE7"/>
    <a:srgbClr val="582A04"/>
    <a:srgbClr val="FF6699"/>
    <a:srgbClr val="0066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ACC4-8DDB-4708-BCCF-0DC826EECCC2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F5E7-7C37-422A-A989-1AC64985A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1714488"/>
            <a:ext cx="7429552" cy="26432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019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0"/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"Градус, транспортир,</a:t>
            </a:r>
          </a:p>
          <a:p>
            <a:pPr algn="ctr" rtl="0"/>
            <a:r>
              <a:rPr lang="ru-RU" sz="3600" b="1" kern="1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/>
              </a:rPr>
              <a:t> измерение углов".</a:t>
            </a:r>
            <a:endParaRPr lang="ru-RU" sz="3600" b="1" kern="1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Картинка 483 из 157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143380"/>
            <a:ext cx="220027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500042"/>
            <a:ext cx="4141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slop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Тема урока:</a:t>
            </a:r>
            <a:endParaRPr lang="ru-RU" sz="6000" b="1" cap="none" spc="0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4" y="428604"/>
            <a:ext cx="9238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Разновидности транспортира.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5626" name="Picture 26" descr="Картинка 47 из 14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636843" cy="2000264"/>
          </a:xfrm>
          <a:prstGeom prst="rect">
            <a:avLst/>
          </a:prstGeom>
          <a:noFill/>
        </p:spPr>
      </p:pic>
      <p:pic>
        <p:nvPicPr>
          <p:cNvPr id="16" name="Picture 5" descr="Картинка 101 из 14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3000396" cy="1870248"/>
          </a:xfrm>
          <a:prstGeom prst="rect">
            <a:avLst/>
          </a:prstGeom>
          <a:noFill/>
        </p:spPr>
      </p:pic>
      <p:pic>
        <p:nvPicPr>
          <p:cNvPr id="18" name="Picture 6" descr="Картинка 645 из 144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3000396" cy="3000396"/>
          </a:xfrm>
          <a:prstGeom prst="rect">
            <a:avLst/>
          </a:prstGeom>
          <a:noFill/>
        </p:spPr>
      </p:pic>
      <p:pic>
        <p:nvPicPr>
          <p:cNvPr id="25644" name="Picture 44" descr="Картинка 996 из 14484"/>
          <p:cNvPicPr>
            <a:picLocks noChangeAspect="1" noChangeArrowheads="1"/>
          </p:cNvPicPr>
          <p:nvPr/>
        </p:nvPicPr>
        <p:blipFill>
          <a:blip r:embed="rId5" cstate="print"/>
          <a:srcRect l="6172" t="21000" r="5365" b="22219"/>
          <a:stretch>
            <a:fillRect/>
          </a:stretch>
        </p:blipFill>
        <p:spPr bwMode="auto">
          <a:xfrm>
            <a:off x="4572000" y="4214818"/>
            <a:ext cx="40067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EFFE7">
                <a:alpha val="4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4076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Измерение углов транспортиром.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00364" y="2643182"/>
            <a:ext cx="4643470" cy="3545641"/>
            <a:chOff x="3000364" y="2643182"/>
            <a:chExt cx="4643470" cy="3545641"/>
          </a:xfrm>
        </p:grpSpPr>
        <p:sp>
          <p:nvSpPr>
            <p:cNvPr id="11" name="TextBox 10"/>
            <p:cNvSpPr txBox="1"/>
            <p:nvPr/>
          </p:nvSpPr>
          <p:spPr>
            <a:xfrm>
              <a:off x="3000364" y="5357826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14678" y="2643182"/>
              <a:ext cx="4429156" cy="2643206"/>
              <a:chOff x="1357290" y="3143248"/>
              <a:chExt cx="3000396" cy="1857388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357290" y="5000636"/>
                <a:ext cx="300039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1357290" y="3143248"/>
                <a:ext cx="2286016" cy="1857388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Прямоугольник 13"/>
          <p:cNvSpPr/>
          <p:nvPr/>
        </p:nvSpPr>
        <p:spPr>
          <a:xfrm>
            <a:off x="6429388" y="4286256"/>
            <a:ext cx="11430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00100" y="2143116"/>
            <a:ext cx="5286412" cy="3831393"/>
            <a:chOff x="1000100" y="2143116"/>
            <a:chExt cx="5286412" cy="383139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00100" y="2143116"/>
              <a:ext cx="4429156" cy="3000396"/>
              <a:chOff x="3214678" y="2214554"/>
              <a:chExt cx="4429156" cy="300039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214678" y="5214950"/>
                <a:ext cx="4429156" cy="0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V="1">
                <a:off x="5286380" y="2857496"/>
                <a:ext cx="3000396" cy="1714512"/>
              </a:xfrm>
              <a:prstGeom prst="line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143504" y="5143512"/>
              <a:ext cx="1143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" name="Picture 7" descr="Картинка 106 из 14479"/>
          <p:cNvPicPr>
            <a:picLocks noChangeAspect="1" noChangeArrowheads="1"/>
          </p:cNvPicPr>
          <p:nvPr/>
        </p:nvPicPr>
        <p:blipFill>
          <a:blip r:embed="rId2" cstate="print"/>
          <a:srcRect l="6844" t="20532" r="8745" b="24715"/>
          <a:stretch>
            <a:fillRect/>
          </a:stretch>
        </p:blipFill>
        <p:spPr bwMode="auto">
          <a:xfrm>
            <a:off x="357158" y="2643182"/>
            <a:ext cx="5837081" cy="3786214"/>
          </a:xfrm>
          <a:prstGeom prst="rect">
            <a:avLst/>
          </a:prstGeom>
          <a:noFill/>
        </p:spPr>
      </p:pic>
      <p:pic>
        <p:nvPicPr>
          <p:cNvPr id="25" name="Picture 7" descr="Картинка 106 из 14479"/>
          <p:cNvPicPr>
            <a:picLocks noChangeAspect="1" noChangeArrowheads="1"/>
          </p:cNvPicPr>
          <p:nvPr/>
        </p:nvPicPr>
        <p:blipFill>
          <a:blip r:embed="rId2" cstate="print"/>
          <a:srcRect l="6844" t="20532" r="8745" b="24715"/>
          <a:stretch>
            <a:fillRect/>
          </a:stretch>
        </p:blipFill>
        <p:spPr bwMode="auto">
          <a:xfrm>
            <a:off x="2571736" y="2500306"/>
            <a:ext cx="5837081" cy="378621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28794" y="4071942"/>
            <a:ext cx="105246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4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1428736"/>
            <a:ext cx="7429552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ru-RU" b="1" dirty="0"/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1. Совместить вершину угла с центром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2. Один из лучей совместить с нулевой отметкой на транспортире.</a:t>
            </a: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3. Посмотреть, через какую отметку проходит другой луч, и назвать градусную меру угла.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236" y="5000636"/>
            <a:ext cx="1376661" cy="1585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500042"/>
            <a:ext cx="32869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</a:rPr>
              <a:t>Алгоритм:</a:t>
            </a:r>
            <a:endParaRPr lang="ru-RU" sz="5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619 из 14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4"/>
            <a:ext cx="2285996" cy="2285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2428868"/>
            <a:ext cx="592935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u="sng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РТ, часть 2,</a:t>
            </a:r>
          </a:p>
          <a:p>
            <a:r>
              <a:rPr lang="ru-RU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 № </a:t>
            </a:r>
            <a:r>
              <a:rPr lang="ru-RU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49, 50, 51, 52.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071942"/>
            <a:ext cx="52864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u="sng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Учебник, </a:t>
            </a:r>
          </a:p>
          <a:p>
            <a:pPr marL="625475" indent="-625475"/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  № </a:t>
            </a:r>
            <a:r>
              <a:rPr lang="ru-RU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478, 481 (а), </a:t>
            </a:r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   482 </a:t>
            </a:r>
            <a:r>
              <a:rPr lang="ru-RU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Comic Sans MS" pitchFamily="66" charset="0"/>
              </a:rPr>
              <a:t>(а).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57148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 smtClean="0">
                <a:solidFill>
                  <a:srgbClr val="FF6699"/>
                </a:solidFill>
                <a:latin typeface="Comic Sans MS" pitchFamily="66" charset="0"/>
              </a:rPr>
              <a:t>Формирование умений и навыков.</a:t>
            </a:r>
            <a:endParaRPr lang="ru-RU" sz="48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DFFAB">
                <a:alpha val="67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621510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Физкультминутка 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«</a:t>
            </a:r>
            <a:r>
              <a:rPr lang="ru-RU" sz="4400" b="1" i="1" u="sng" dirty="0">
                <a:solidFill>
                  <a:srgbClr val="CC0000"/>
                </a:solidFill>
                <a:latin typeface="Comic Sans MS" pitchFamily="66" charset="0"/>
              </a:rPr>
              <a:t>Истинно — ложно</a:t>
            </a:r>
            <a:r>
              <a:rPr lang="en-US" sz="4400" b="1" i="1" u="sng" dirty="0">
                <a:solidFill>
                  <a:srgbClr val="CC0000"/>
                </a:solidFill>
                <a:latin typeface="Comic Sans MS" pitchFamily="66" charset="0"/>
              </a:rPr>
              <a:t>»</a:t>
            </a:r>
            <a:endParaRPr lang="ru-RU" sz="4400" b="1" i="1" u="sng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Картинка 24 из 115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28641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1438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Самостоятельная </a:t>
            </a:r>
            <a:r>
              <a:rPr lang="ru-RU" sz="4400" b="1" dirty="0">
                <a:solidFill>
                  <a:srgbClr val="0066FF"/>
                </a:solidFill>
                <a:latin typeface="Comic Sans MS" pitchFamily="66" charset="0"/>
              </a:rPr>
              <a:t>работа по </a:t>
            </a:r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карточкам.</a:t>
            </a:r>
            <a:endParaRPr lang="ru-RU" sz="44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643050"/>
            <a:ext cx="21900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1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группа.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643050"/>
            <a:ext cx="219002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rgbClr val="FF6699"/>
                </a:solidFill>
                <a:latin typeface="Comic Sans MS" pitchFamily="66" charset="0"/>
              </a:rPr>
              <a:t>2 </a:t>
            </a:r>
            <a:r>
              <a:rPr lang="ru-RU" sz="3200" b="1" dirty="0" smtClean="0">
                <a:solidFill>
                  <a:srgbClr val="FF6699"/>
                </a:solidFill>
                <a:latin typeface="Comic Sans MS" pitchFamily="66" charset="0"/>
              </a:rPr>
              <a:t>группа.</a:t>
            </a:r>
            <a:endParaRPr lang="ru-RU" sz="3200" b="1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85992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Задание: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14554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Задание: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285992"/>
            <a:ext cx="292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СОЛНЫШКА.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28599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ИЗМЕРЬТЕ ВЕЛИЧИНУ 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УГЛОВ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 РАКЕТЫ.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14241" t="12448" r="6353" b="40871"/>
          <a:stretch>
            <a:fillRect/>
          </a:stretch>
        </p:blipFill>
        <p:spPr bwMode="auto">
          <a:xfrm>
            <a:off x="571472" y="3286124"/>
            <a:ext cx="3571900" cy="338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10870" b="4347"/>
          <a:stretch>
            <a:fillRect/>
          </a:stretch>
        </p:blipFill>
        <p:spPr bwMode="auto">
          <a:xfrm>
            <a:off x="5572132" y="3214686"/>
            <a:ext cx="3000396" cy="335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8000">
              <a:srgbClr val="FDFFAB">
                <a:alpha val="49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619 из 14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929066"/>
            <a:ext cx="228601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071802" y="214290"/>
            <a:ext cx="35253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Итоги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урока.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6072206"/>
            <a:ext cx="814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</a:rPr>
              <a:t>12)  Тупой угол больше прямого, но меньше развернутого.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857232"/>
            <a:ext cx="54102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НАЙДИТЕ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</a:rPr>
              <a:t>НЕВЕРНЫЕ ВЫСКАЗЫВАНИЯ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575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1)  Углы измеряют с помощью линейки.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85926"/>
            <a:ext cx="6473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2)  Углы измеряют с помощью транспортира.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14554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3)  Единицы измерения углов - килограммы.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643182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4)  Единицы измерения углов - градусы.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071810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5)  1</a:t>
            </a:r>
            <a:r>
              <a:rPr lang="ru-RU" sz="2000" b="1" baseline="30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 равен  1/180  части развернутого угла.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500438"/>
            <a:ext cx="7858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6)   Развернутый угол имеет градусную меру 180°.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929066"/>
            <a:ext cx="546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7)   Острый угол меньше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429132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8)   Прямой угол имеет градусную меру 90°.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85776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9)   Тупой угол больше развернутого.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5286388"/>
            <a:ext cx="528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10)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 Острый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меньше прямого.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5643578"/>
            <a:ext cx="4711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11)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 Прямой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libri" pitchFamily="34" charset="0"/>
              </a:rPr>
              <a:t>угол больше тупого.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518 из 14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2891138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857364"/>
            <a:ext cx="664373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УЧЕБНИК</a:t>
            </a:r>
          </a:p>
          <a:p>
            <a:pPr marL="533400" indent="-53340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№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479, 481 (б), 482 (б),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289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(в).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785794"/>
            <a:ext cx="540712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Домашнее задание.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95000"/>
                <a:alpha val="1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14810" y="3357562"/>
            <a:ext cx="4071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«Учиться можно только весело. Чтобы переваривать эти знания, нужно поглощать эти знания с аппетитом».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43" name="Picture 3" descr="Картинка 39 из 992"/>
          <p:cNvPicPr>
            <a:picLocks noChangeAspect="1" noChangeArrowheads="1"/>
          </p:cNvPicPr>
          <p:nvPr/>
        </p:nvPicPr>
        <p:blipFill>
          <a:blip r:embed="rId2" cstate="print"/>
          <a:srcRect l="5882" t="2946" r="5882" b="4270"/>
          <a:stretch>
            <a:fillRect/>
          </a:stretch>
        </p:blipFill>
        <p:spPr bwMode="auto">
          <a:xfrm>
            <a:off x="642910" y="1214422"/>
            <a:ext cx="3429024" cy="4800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9124" y="1428736"/>
            <a:ext cx="364333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Французский писатель XIX столетия Анатоль Франц однажды заметил, что: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AB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60203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Математическая </a:t>
            </a:r>
            <a:r>
              <a:rPr lang="ru-RU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карусель. </a:t>
            </a:r>
            <a:endParaRPr lang="ru-RU" sz="48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285720" y="1142984"/>
            <a:ext cx="8501122" cy="4593043"/>
            <a:chOff x="214282" y="1071546"/>
            <a:chExt cx="8501122" cy="4805030"/>
          </a:xfrm>
        </p:grpSpPr>
        <p:sp>
          <p:nvSpPr>
            <p:cNvPr id="5" name="Овал 4"/>
            <p:cNvSpPr/>
            <p:nvPr/>
          </p:nvSpPr>
          <p:spPr>
            <a:xfrm>
              <a:off x="214282" y="1857364"/>
              <a:ext cx="1428760" cy="1214446"/>
            </a:xfrm>
            <a:prstGeom prst="ellipse">
              <a:avLst/>
            </a:prstGeom>
            <a:solidFill>
              <a:srgbClr val="FEFFE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85786" y="3357562"/>
              <a:ext cx="1428760" cy="121444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43570" y="4359892"/>
              <a:ext cx="1428760" cy="1214447"/>
            </a:xfrm>
            <a:prstGeom prst="ellipse">
              <a:avLst/>
            </a:prstGeom>
            <a:solidFill>
              <a:srgbClr val="FEFFE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000892" y="3463070"/>
              <a:ext cx="1428760" cy="12144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286644" y="1893633"/>
              <a:ext cx="1428760" cy="1214447"/>
            </a:xfrm>
            <a:prstGeom prst="ellipse">
              <a:avLst/>
            </a:prstGeom>
            <a:solidFill>
              <a:srgbClr val="FEFFE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929058" y="4733568"/>
              <a:ext cx="1357322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>
              <a:stCxn id="4" idx="2"/>
            </p:cNvCxnSpPr>
            <p:nvPr/>
          </p:nvCxnSpPr>
          <p:spPr>
            <a:xfrm rot="10800000" flipV="1">
              <a:off x="1571604" y="1714487"/>
              <a:ext cx="1857388" cy="47808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4" idx="3"/>
              <a:endCxn id="6" idx="7"/>
            </p:cNvCxnSpPr>
            <p:nvPr/>
          </p:nvCxnSpPr>
          <p:spPr>
            <a:xfrm rot="5400000">
              <a:off x="2196162" y="1978265"/>
              <a:ext cx="1366296" cy="1748001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2492604" y="2849803"/>
              <a:ext cx="2158527" cy="1143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4" idx="4"/>
              <a:endCxn id="11" idx="0"/>
            </p:cNvCxnSpPr>
            <p:nvPr/>
          </p:nvCxnSpPr>
          <p:spPr>
            <a:xfrm rot="16200000" flipH="1">
              <a:off x="3383931" y="3509780"/>
              <a:ext cx="2376138" cy="71438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16200000" flipH="1">
              <a:off x="4384063" y="2955312"/>
              <a:ext cx="2233262" cy="8572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endCxn id="9" idx="1"/>
            </p:cNvCxnSpPr>
            <p:nvPr/>
          </p:nvCxnSpPr>
          <p:spPr>
            <a:xfrm>
              <a:off x="5429258" y="2117840"/>
              <a:ext cx="1780871" cy="1523082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4" idx="6"/>
              <a:endCxn id="10" idx="1"/>
            </p:cNvCxnSpPr>
            <p:nvPr/>
          </p:nvCxnSpPr>
          <p:spPr>
            <a:xfrm>
              <a:off x="5643570" y="1714488"/>
              <a:ext cx="1852311" cy="3569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/>
            <p:cNvSpPr/>
            <p:nvPr/>
          </p:nvSpPr>
          <p:spPr>
            <a:xfrm>
              <a:off x="3428992" y="1071546"/>
              <a:ext cx="2214578" cy="128588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000232" y="4429132"/>
              <a:ext cx="1428760" cy="1214446"/>
            </a:xfrm>
            <a:prstGeom prst="ellipse">
              <a:avLst/>
            </a:prstGeom>
            <a:solidFill>
              <a:srgbClr val="FEFFE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42844" y="292893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1538" y="4429132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·12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28926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-36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7818" y="528638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15206" y="450057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·8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3900" y="2857496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+9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43372" y="46434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H="1">
            <a:off x="1000100" y="3143248"/>
            <a:ext cx="285752" cy="14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H="1">
            <a:off x="1928794" y="4429132"/>
            <a:ext cx="214314" cy="2143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11" idx="1"/>
          </p:cNvCxnSpPr>
          <p:nvPr/>
        </p:nvCxnSpPr>
        <p:spPr>
          <a:xfrm>
            <a:off x="3428992" y="5143512"/>
            <a:ext cx="571504" cy="462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1" idx="3"/>
          </p:cNvCxnSpPr>
          <p:nvPr/>
        </p:nvCxnSpPr>
        <p:spPr>
          <a:xfrm flipV="1">
            <a:off x="5357818" y="5164523"/>
            <a:ext cx="500066" cy="2521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8" idx="6"/>
          </p:cNvCxnSpPr>
          <p:nvPr/>
        </p:nvCxnSpPr>
        <p:spPr>
          <a:xfrm flipV="1">
            <a:off x="7143768" y="4500570"/>
            <a:ext cx="357190" cy="3661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7929586" y="3214686"/>
            <a:ext cx="357190" cy="714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EFFE7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841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Назовите углы, изображенные на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рисунке.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285852" y="1285860"/>
            <a:ext cx="2357454" cy="2626829"/>
            <a:chOff x="1714480" y="1357298"/>
            <a:chExt cx="1643074" cy="2626829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143108" y="2143116"/>
              <a:ext cx="1071570" cy="1500198"/>
              <a:chOff x="1714480" y="4071942"/>
              <a:chExt cx="1071570" cy="1500198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rot="5400000" flipH="1" flipV="1">
                <a:off x="964381" y="4822041"/>
                <a:ext cx="1500198" cy="0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714480" y="4071942"/>
                <a:ext cx="1071570" cy="0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рямоугольник 36"/>
            <p:cNvSpPr/>
            <p:nvPr/>
          </p:nvSpPr>
          <p:spPr>
            <a:xfrm>
              <a:off x="1714480" y="3214686"/>
              <a:ext cx="45076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857356" y="1357298"/>
              <a:ext cx="45076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57488" y="1357298"/>
              <a:ext cx="50006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715008" y="1214422"/>
            <a:ext cx="2022400" cy="2626829"/>
            <a:chOff x="5715008" y="1000108"/>
            <a:chExt cx="2022400" cy="262682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286512" y="1500174"/>
              <a:ext cx="785818" cy="1714512"/>
              <a:chOff x="3857620" y="3857628"/>
              <a:chExt cx="785818" cy="171451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 flipH="1" flipV="1">
                <a:off x="3357554" y="4357694"/>
                <a:ext cx="1714512" cy="714380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6200000" flipH="1">
                <a:off x="3750463" y="4679165"/>
                <a:ext cx="1714512" cy="71438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/>
            <p:cNvSpPr/>
            <p:nvPr/>
          </p:nvSpPr>
          <p:spPr>
            <a:xfrm>
              <a:off x="5715008" y="2857496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B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072330" y="1000108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286644" y="2786058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M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214942" y="3857628"/>
            <a:ext cx="2951094" cy="2769705"/>
            <a:chOff x="5214942" y="3857628"/>
            <a:chExt cx="2951094" cy="276970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5572132" y="4214817"/>
              <a:ext cx="2357454" cy="1785951"/>
              <a:chOff x="5643570" y="4143380"/>
              <a:chExt cx="2357454" cy="1428761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643570" y="5572140"/>
                <a:ext cx="2357454" cy="0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5793591" y="4364838"/>
                <a:ext cx="1200159" cy="1214447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6286512" y="4857760"/>
                <a:ext cx="1428760" cy="0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Прямоугольник 46"/>
            <p:cNvSpPr/>
            <p:nvPr/>
          </p:nvSpPr>
          <p:spPr>
            <a:xfrm>
              <a:off x="5786446" y="3929066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P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072330" y="3857628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214942" y="5857892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715272" y="5857892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643702" y="5857892"/>
              <a:ext cx="450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285852" y="3714752"/>
            <a:ext cx="2236714" cy="2796237"/>
            <a:chOff x="1357290" y="3831096"/>
            <a:chExt cx="2236714" cy="279623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785918" y="4214818"/>
              <a:ext cx="1285884" cy="2143140"/>
              <a:chOff x="7143768" y="2000240"/>
              <a:chExt cx="1000132" cy="178595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 flipH="1">
                <a:off x="6786578" y="2428868"/>
                <a:ext cx="1785950" cy="928694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6750859" y="2393149"/>
                <a:ext cx="1785950" cy="1000132"/>
              </a:xfrm>
              <a:prstGeom prst="line">
                <a:avLst/>
              </a:prstGeom>
              <a:ln w="76200">
                <a:solidFill>
                  <a:srgbClr val="582A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>
            <a:xfrm>
              <a:off x="1428728" y="3831096"/>
              <a:ext cx="450764" cy="795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F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143240" y="3831096"/>
              <a:ext cx="450764" cy="795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R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357290" y="5831360"/>
              <a:ext cx="450764" cy="795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P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143240" y="5831360"/>
              <a:ext cx="450764" cy="795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643174" y="4831228"/>
              <a:ext cx="450764" cy="795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O</a:t>
              </a:r>
              <a:endPara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902" t="14409" r="9313" b="6832"/>
          <a:stretch>
            <a:fillRect/>
          </a:stretch>
        </p:blipFill>
        <p:spPr bwMode="auto">
          <a:xfrm>
            <a:off x="2428860" y="207167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721523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Какие углы образуют на циферблате часов минутная и часовая стрелки в: </a:t>
            </a:r>
            <a:endParaRPr lang="ru-RU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951" t="13001" r="8415" b="6541"/>
          <a:stretch>
            <a:fillRect/>
          </a:stretch>
        </p:blipFill>
        <p:spPr bwMode="auto">
          <a:xfrm>
            <a:off x="2428860" y="2071678"/>
            <a:ext cx="4286280" cy="42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854" t="13080" r="7766" b="6249"/>
          <a:stretch>
            <a:fillRect/>
          </a:stretch>
        </p:blipFill>
        <p:spPr bwMode="auto">
          <a:xfrm>
            <a:off x="2428860" y="2071678"/>
            <a:ext cx="4429156" cy="42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 l="4914" t="11695" r="9508" b="6439"/>
          <a:stretch>
            <a:fillRect/>
          </a:stretch>
        </p:blipFill>
        <p:spPr bwMode="auto">
          <a:xfrm>
            <a:off x="2428860" y="2071678"/>
            <a:ext cx="4429156" cy="42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 l="2427" t="13841" r="10194" b="7728"/>
          <a:stretch>
            <a:fillRect/>
          </a:stretch>
        </p:blipFill>
        <p:spPr bwMode="auto">
          <a:xfrm>
            <a:off x="2428860" y="2071677"/>
            <a:ext cx="4572032" cy="42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EFFE7">
                <a:alpha val="8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95" t="16997" r="2583" b="8640"/>
          <a:stretch>
            <a:fillRect/>
          </a:stretch>
        </p:blipFill>
        <p:spPr bwMode="auto">
          <a:xfrm>
            <a:off x="1214414" y="2786058"/>
            <a:ext cx="7072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714356"/>
            <a:ext cx="724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Шкала транспортира</a:t>
            </a:r>
            <a:endParaRPr lang="ru-RU" sz="5400" b="1" cap="none" spc="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20000"/>
                <a:lumOff val="80000"/>
                <a:alpha val="32000"/>
              </a:scheme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5567262" y="1643050"/>
            <a:ext cx="2862391" cy="1785950"/>
            <a:chOff x="5572132" y="4254232"/>
            <a:chExt cx="3071834" cy="20322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572132" y="5786454"/>
              <a:ext cx="571504" cy="5000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72132" y="6286520"/>
              <a:ext cx="3071834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4558603" y="5267762"/>
              <a:ext cx="2032288" cy="522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928662" y="4286256"/>
            <a:ext cx="3286148" cy="1285884"/>
            <a:chOff x="1214414" y="3000372"/>
            <a:chExt cx="3071834" cy="128588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214414" y="4214818"/>
              <a:ext cx="3071834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214414" y="3000372"/>
              <a:ext cx="2857520" cy="1214446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/>
            <p:cNvSpPr/>
            <p:nvPr/>
          </p:nvSpPr>
          <p:spPr>
            <a:xfrm>
              <a:off x="2285984" y="3643314"/>
              <a:ext cx="714380" cy="642942"/>
            </a:xfrm>
            <a:prstGeom prst="arc">
              <a:avLst>
                <a:gd name="adj1" fmla="val 16200000"/>
                <a:gd name="adj2" fmla="val 2546152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29190" y="3786190"/>
            <a:ext cx="3643306" cy="2000264"/>
            <a:chOff x="4000496" y="714356"/>
            <a:chExt cx="4357718" cy="200026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286380" y="2500306"/>
              <a:ext cx="3071834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3750463" y="964389"/>
              <a:ext cx="1785950" cy="1285884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/>
            <p:cNvSpPr/>
            <p:nvPr/>
          </p:nvSpPr>
          <p:spPr>
            <a:xfrm>
              <a:off x="4854958" y="2000240"/>
              <a:ext cx="923106" cy="714380"/>
            </a:xfrm>
            <a:prstGeom prst="arc">
              <a:avLst>
                <a:gd name="adj1" fmla="val 13931843"/>
                <a:gd name="adj2" fmla="val 1155395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000100" y="2714620"/>
            <a:ext cx="3429024" cy="1043278"/>
            <a:chOff x="1142976" y="2386239"/>
            <a:chExt cx="3071834" cy="104327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42976" y="2714620"/>
              <a:ext cx="3071834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>
            <a:xfrm rot="16990541">
              <a:off x="2084372" y="2407836"/>
              <a:ext cx="1043278" cy="1000084"/>
            </a:xfrm>
            <a:prstGeom prst="arc">
              <a:avLst>
                <a:gd name="adj1" fmla="val 17033957"/>
                <a:gd name="adj2" fmla="val 3128668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2500298" y="2571744"/>
              <a:ext cx="214314" cy="21431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129194" y="1785926"/>
            <a:ext cx="1329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180</a:t>
            </a:r>
            <a:r>
              <a:rPr lang="ru-RU" sz="54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66395" y="2285992"/>
            <a:ext cx="9755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r>
              <a:rPr lang="ru-RU" sz="40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0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09470" y="3214686"/>
            <a:ext cx="2459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развернутый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04446" y="3571876"/>
            <a:ext cx="1534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прямой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0518" y="5500702"/>
            <a:ext cx="1494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острый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10390" y="5572140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тупой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40557" y="428604"/>
            <a:ext cx="504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Виды углов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Картинка 106 из 14479"/>
          <p:cNvPicPr>
            <a:picLocks noChangeAspect="1" noChangeArrowheads="1"/>
          </p:cNvPicPr>
          <p:nvPr/>
        </p:nvPicPr>
        <p:blipFill>
          <a:blip r:embed="rId2" cstate="print"/>
          <a:srcRect l="6844" t="20532" r="8745" b="24715"/>
          <a:stretch>
            <a:fillRect/>
          </a:stretch>
        </p:blipFill>
        <p:spPr bwMode="auto">
          <a:xfrm>
            <a:off x="1714480" y="1928802"/>
            <a:ext cx="5837081" cy="3786214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439064" y="428604"/>
            <a:ext cx="4638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транспортир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489" t="5489" r="2322" b="3264"/>
          <a:stretch>
            <a:fillRect/>
          </a:stretch>
        </p:blipFill>
        <p:spPr bwMode="auto">
          <a:xfrm>
            <a:off x="0" y="60632"/>
            <a:ext cx="9144000" cy="679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1714488"/>
            <a:ext cx="68161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История возникновения транспортира.</a:t>
            </a:r>
            <a:endParaRPr lang="ru-RU" sz="5400" b="1" cap="none" spc="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337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42</cp:revision>
  <dcterms:created xsi:type="dcterms:W3CDTF">2012-05-19T11:03:14Z</dcterms:created>
  <dcterms:modified xsi:type="dcterms:W3CDTF">2012-05-19T19:26:26Z</dcterms:modified>
</cp:coreProperties>
</file>