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9"/>
  </p:notesMasterIdLst>
  <p:sldIdLst>
    <p:sldId id="292" r:id="rId2"/>
    <p:sldId id="296" r:id="rId3"/>
    <p:sldId id="297" r:id="rId4"/>
    <p:sldId id="301" r:id="rId5"/>
    <p:sldId id="257" r:id="rId6"/>
    <p:sldId id="258" r:id="rId7"/>
    <p:sldId id="260" r:id="rId8"/>
    <p:sldId id="261" r:id="rId9"/>
    <p:sldId id="262" r:id="rId10"/>
    <p:sldId id="263" r:id="rId11"/>
    <p:sldId id="273" r:id="rId12"/>
    <p:sldId id="280" r:id="rId13"/>
    <p:sldId id="279" r:id="rId14"/>
    <p:sldId id="278" r:id="rId15"/>
    <p:sldId id="281" r:id="rId16"/>
    <p:sldId id="277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306" r:id="rId26"/>
    <p:sldId id="304" r:id="rId27"/>
    <p:sldId id="303" r:id="rId28"/>
    <p:sldId id="307" r:id="rId29"/>
    <p:sldId id="308" r:id="rId30"/>
    <p:sldId id="309" r:id="rId31"/>
    <p:sldId id="310" r:id="rId32"/>
    <p:sldId id="311" r:id="rId33"/>
    <p:sldId id="312" r:id="rId34"/>
    <p:sldId id="314" r:id="rId35"/>
    <p:sldId id="316" r:id="rId36"/>
    <p:sldId id="315" r:id="rId37"/>
    <p:sldId id="313" r:id="rId38"/>
    <p:sldId id="317" r:id="rId39"/>
    <p:sldId id="318" r:id="rId40"/>
    <p:sldId id="319" r:id="rId41"/>
    <p:sldId id="320" r:id="rId42"/>
    <p:sldId id="321" r:id="rId43"/>
    <p:sldId id="322" r:id="rId44"/>
    <p:sldId id="324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43" r:id="rId55"/>
    <p:sldId id="344" r:id="rId56"/>
    <p:sldId id="345" r:id="rId57"/>
    <p:sldId id="346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7"/>
    <p:penClr>
      <a:srgbClr val="FF0000"/>
    </p:penClr>
  </p:showPr>
  <p:clrMru>
    <a:srgbClr val="00CC00"/>
    <a:srgbClr val="CC9900"/>
    <a:srgbClr val="FFFFFF"/>
    <a:srgbClr val="FF6600"/>
    <a:srgbClr val="FF66FF"/>
    <a:srgbClr val="FFCC00"/>
    <a:srgbClr val="B33DF5"/>
    <a:srgbClr val="00FF00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63" d="100"/>
          <a:sy n="63" d="100"/>
        </p:scale>
        <p:origin x="-98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07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19DA2-A108-4856-B055-2729506826F3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D7C8F-BC6F-4899-8CE5-E359491DE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D7C8F-BC6F-4899-8CE5-E359491DE06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E5657A-66F7-4F47-93D4-9CE33148CB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slow" advTm="10000"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ru.wikipedia.org/wiki/%D0%A4%D0%B0%D0%B9%D0%BB:Fire_in_Algarve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Правила поведения в условиях чрезвычайных ситуаций природного характера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0840" cy="1752600"/>
          </a:xfrm>
          <a:solidFill>
            <a:srgbClr val="CC9900"/>
          </a:solidFill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FFFFFF"/>
                </a:solidFill>
              </a:rPr>
              <a:t>Урок ОБЖ </a:t>
            </a:r>
            <a:r>
              <a:rPr lang="ru-RU" sz="2400" dirty="0" smtClean="0">
                <a:solidFill>
                  <a:srgbClr val="FFFFFF"/>
                </a:solidFill>
              </a:rPr>
              <a:t>10 класс </a:t>
            </a:r>
          </a:p>
          <a:p>
            <a:pPr algn="r"/>
            <a:r>
              <a:rPr lang="ru-RU" sz="2000" dirty="0" smtClean="0">
                <a:solidFill>
                  <a:srgbClr val="FFFFFF"/>
                </a:solidFill>
              </a:rPr>
              <a:t>Педагог –организатор ОБЖ </a:t>
            </a:r>
          </a:p>
          <a:p>
            <a:pPr algn="r"/>
            <a:r>
              <a:rPr lang="ru-RU" sz="2000" dirty="0" smtClean="0">
                <a:solidFill>
                  <a:srgbClr val="FFFFFF"/>
                </a:solidFill>
              </a:rPr>
              <a:t>МБОУ «СОШ №4» г.Чистополя РТ</a:t>
            </a:r>
          </a:p>
          <a:p>
            <a:pPr algn="r"/>
            <a:r>
              <a:rPr lang="ru-RU" sz="2000" dirty="0" smtClean="0">
                <a:solidFill>
                  <a:srgbClr val="FFFFFF"/>
                </a:solidFill>
              </a:rPr>
              <a:t> А.В.Николаев</a:t>
            </a:r>
            <a:endParaRPr lang="ru-RU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3570" y="1214422"/>
            <a:ext cx="3143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Обычно всего лишь одно из 500 землетрясений наносит ущерб людям, но некоторые из них вызывают очень сильные разрушения. </a:t>
            </a:r>
            <a:endParaRPr lang="ru-RU" sz="2800" dirty="0"/>
          </a:p>
        </p:txBody>
      </p:sp>
      <p:pic>
        <p:nvPicPr>
          <p:cNvPr id="2050" name="Picture 2" descr="C:\Documents and Settings\Гриша\Мои документы\Мои рисунки\землетресение\italy_earthquak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5286412" cy="5715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0"/>
            <a:ext cx="57597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подготовиться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 землетрясению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884069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Продумайте с родителями и разработайте для себя:</a:t>
            </a:r>
          </a:p>
          <a:p>
            <a:pPr>
              <a:buFontTx/>
              <a:buChar char="-"/>
            </a:pPr>
            <a:r>
              <a:rPr lang="ru-RU" sz="2800" dirty="0" smtClean="0"/>
              <a:t>маршрут спасения из различного местонахождения,</a:t>
            </a:r>
          </a:p>
          <a:p>
            <a:r>
              <a:rPr lang="ru-RU" sz="2800" dirty="0" smtClean="0"/>
              <a:t>-самое безопасное место для укрытия дома,  в школе и</a:t>
            </a:r>
          </a:p>
          <a:p>
            <a:r>
              <a:rPr lang="ru-RU" sz="2800" dirty="0" smtClean="0"/>
              <a:t>на улице,</a:t>
            </a:r>
          </a:p>
          <a:p>
            <a:r>
              <a:rPr lang="ru-RU" sz="2800" dirty="0" smtClean="0"/>
              <a:t>-место встречи после землетрясения всех членов семьи.</a:t>
            </a:r>
            <a:endParaRPr lang="ru-RU" sz="2800" dirty="0"/>
          </a:p>
        </p:txBody>
      </p:sp>
      <p:pic>
        <p:nvPicPr>
          <p:cNvPr id="1028" name="Picture 4" descr="C:\Documents and Settings\Гриша\Мои документы\Мои рисунки\мектепте  жәнеуйде ӨМІР ҚАУІПСІЗДІГІ мен ДЕНСАУЛЫҚТЫ САҚТАУ\Изображение 113.jpg"/>
          <p:cNvPicPr>
            <a:picLocks noChangeAspect="1" noChangeArrowheads="1"/>
          </p:cNvPicPr>
          <p:nvPr/>
        </p:nvPicPr>
        <p:blipFill>
          <a:blip r:embed="rId3" cstate="print"/>
          <a:srcRect l="3968" t="2156" r="2381"/>
          <a:stretch>
            <a:fillRect/>
          </a:stretch>
        </p:blipFill>
        <p:spPr bwMode="auto">
          <a:xfrm>
            <a:off x="357158" y="3473455"/>
            <a:ext cx="8429684" cy="338454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Documents and Settings\Гриша\Мои документы\Мои рисунки\мектепте  жәнеуйде ӨМІР ҚАУІПСІЗДІГІ мен ДЕНСАУЛЫҚТЫ САҚТАУ\Изображение 18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5008" y="500042"/>
            <a:ext cx="2928958" cy="18573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2711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-обсудите с членами своей семьи правила оказания</a:t>
            </a:r>
          </a:p>
          <a:p>
            <a:r>
              <a:rPr lang="ru-RU" sz="2800" dirty="0" smtClean="0"/>
              <a:t>первой медицинской помощи,</a:t>
            </a:r>
          </a:p>
          <a:p>
            <a:r>
              <a:rPr lang="ru-RU" sz="2800" dirty="0" smtClean="0"/>
              <a:t>выберите друга или родственника, чтобы сообщить, где </a:t>
            </a:r>
            <a:r>
              <a:rPr lang="ru-RU" sz="2800" dirty="0" smtClean="0"/>
              <a:t>вы    и </a:t>
            </a:r>
            <a:r>
              <a:rPr lang="ru-RU" sz="2800" dirty="0" smtClean="0"/>
              <a:t>что с вами </a:t>
            </a:r>
            <a:endParaRPr lang="ru-RU" sz="2800" dirty="0"/>
          </a:p>
        </p:txBody>
      </p:sp>
      <p:sp>
        <p:nvSpPr>
          <p:cNvPr id="5121" name="Line 1"/>
          <p:cNvSpPr>
            <a:spLocks noChangeShapeType="1"/>
          </p:cNvSpPr>
          <p:nvPr/>
        </p:nvSpPr>
        <p:spPr bwMode="auto">
          <a:xfrm>
            <a:off x="-415925" y="1089025"/>
            <a:ext cx="0" cy="739775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C:\Documents and Settings\Гриша\Мои документы\Мои рисунки\наводнение\Изображение 013.jpg"/>
          <p:cNvPicPr>
            <a:picLocks noChangeAspect="1" noChangeArrowheads="1"/>
          </p:cNvPicPr>
          <p:nvPr/>
        </p:nvPicPr>
        <p:blipFill>
          <a:blip r:embed="rId3" cstate="print"/>
          <a:srcRect l="3439" t="7031" r="74024" b="7031"/>
          <a:stretch>
            <a:fillRect/>
          </a:stretch>
        </p:blipFill>
        <p:spPr bwMode="auto">
          <a:xfrm>
            <a:off x="1785918" y="4214818"/>
            <a:ext cx="4714908" cy="264318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 rot="10800000" flipV="1">
            <a:off x="0" y="1844824"/>
            <a:ext cx="90011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55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-п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опросите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взрослых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убрать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кровати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окон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наружных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 загромождать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вещами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вход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квартиру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коридоры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-закрепите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вместе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родителями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шкафы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стеллажи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квартирах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верхних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антресолей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снимите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яжелые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предметы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-храните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опасные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вещества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ядохимикаты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легковоспламе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55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няющиеся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жидкости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надежном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хорошо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изолированном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месте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1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Гриша\Мои документы\Мои рисунки\мектепте  жәнеуйде ӨМІР ҚАУІПСІЗДІГІ мен ДЕНСАУЛЫҚТЫ САҚТАУ\Изображение 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00306"/>
            <a:ext cx="1901825" cy="21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47160" y="0"/>
            <a:ext cx="87249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Приготовьте заранее и дер-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жите всегда наготове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Гриша\Мои документы\Мои рисунки\мектепте  жәнеуйде ӨМІР ҚАУІПСІЗДІГІ мен ДЕНСАУЛЫҚТЫ САҚТАУ\Изображение 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928802"/>
            <a:ext cx="1609725" cy="1023937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3076" name="Picture 4" descr="C:\Documents and Settings\Гриша\Мои документы\Мои рисунки\мектепте  жәнеуйде ӨМІР ҚАУІПСІЗДІГІ мен ДЕНСАУЛЫҚТЫ САҚТАУ\Изображение 0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929198"/>
            <a:ext cx="1609725" cy="1023937"/>
          </a:xfrm>
          <a:prstGeom prst="rect">
            <a:avLst/>
          </a:prstGeom>
          <a:noFill/>
        </p:spPr>
      </p:pic>
      <p:pic>
        <p:nvPicPr>
          <p:cNvPr id="3077" name="Picture 5" descr="C:\Documents and Settings\Гриша\Мои документы\Мои рисунки\мектепте  жәнеуйде ӨМІР ҚАУІПСІЗДІГІ мен ДЕНСАУЛЫҚТЫ САҚТАУ\Изображение 087.jpg"/>
          <p:cNvPicPr>
            <a:picLocks noChangeAspect="1" noChangeArrowheads="1"/>
          </p:cNvPicPr>
          <p:nvPr/>
        </p:nvPicPr>
        <p:blipFill>
          <a:blip r:embed="rId6" cstate="print"/>
          <a:srcRect l="27907" t="12947" r="16279" b="20088"/>
          <a:stretch>
            <a:fillRect/>
          </a:stretch>
        </p:blipFill>
        <p:spPr bwMode="auto">
          <a:xfrm>
            <a:off x="2357422" y="5143512"/>
            <a:ext cx="1714512" cy="1428760"/>
          </a:xfrm>
          <a:prstGeom prst="rect">
            <a:avLst/>
          </a:prstGeom>
          <a:noFill/>
        </p:spPr>
      </p:pic>
      <p:pic>
        <p:nvPicPr>
          <p:cNvPr id="3078" name="Picture 6" descr="C:\Documents and Settings\Гриша\Мои документы\Мои рисунки\мектепте  жәнеуйде ӨМІР ҚАУІПСІЗДІГІ мен ДЕНСАУЛЫҚТЫ САҚТАУ\Изображение 0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3714752"/>
            <a:ext cx="1169987" cy="1463675"/>
          </a:xfrm>
          <a:prstGeom prst="rect">
            <a:avLst/>
          </a:prstGeom>
          <a:noFill/>
        </p:spPr>
      </p:pic>
      <p:pic>
        <p:nvPicPr>
          <p:cNvPr id="3079" name="Picture 7" descr="C:\Documents and Settings\Гриша\Мои документы\Мои рисунки\мектепте  жәнеуйде ӨМІР ҚАУІПСІЗДІГІ мен ДЕНСАУЛЫҚТЫ САҚТАУ\Изображение 09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3071810"/>
            <a:ext cx="1536700" cy="1536700"/>
          </a:xfrm>
          <a:prstGeom prst="rect">
            <a:avLst/>
          </a:prstGeom>
          <a:noFill/>
        </p:spPr>
      </p:pic>
      <p:pic>
        <p:nvPicPr>
          <p:cNvPr id="3080" name="Picture 8" descr="C:\Documents and Settings\Гриша\Мои документы\Мои рисунки\мектепте  жәнеуйде ӨМІР ҚАУІПСІЗДІГІ мен ДЕНСАУЛЫҚТЫ САҚТАУ\Изображение 09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2976" y="1643050"/>
            <a:ext cx="2193925" cy="1682750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rot="5400000" flipH="1" flipV="1">
            <a:off x="4822033" y="2821777"/>
            <a:ext cx="1214446" cy="1143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43768" y="2285992"/>
            <a:ext cx="1887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документы</a:t>
            </a:r>
            <a:endParaRPr lang="ru-RU" sz="2800" dirty="0"/>
          </a:p>
        </p:txBody>
      </p:sp>
      <p:sp>
        <p:nvSpPr>
          <p:cNvPr id="13" name="7-конечная звезда 12"/>
          <p:cNvSpPr/>
          <p:nvPr/>
        </p:nvSpPr>
        <p:spPr>
          <a:xfrm>
            <a:off x="5286380" y="1643050"/>
            <a:ext cx="2500330" cy="1557342"/>
          </a:xfrm>
          <a:prstGeom prst="star7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857752" y="4000504"/>
            <a:ext cx="1143008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15206" y="3571876"/>
            <a:ext cx="1644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продукты</a:t>
            </a:r>
          </a:p>
          <a:p>
            <a:r>
              <a:rPr lang="ru-RU" sz="2800" dirty="0" smtClean="0"/>
              <a:t>на 3 дня</a:t>
            </a:r>
            <a:endParaRPr lang="ru-RU" sz="28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16200000" flipH="1">
            <a:off x="4786314" y="4071942"/>
            <a:ext cx="1285884" cy="1143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58082" y="5500702"/>
            <a:ext cx="135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аптечку</a:t>
            </a:r>
            <a:endParaRPr lang="ru-RU" sz="28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3679025" y="4250537"/>
            <a:ext cx="1428760" cy="92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00496" y="585789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спички</a:t>
            </a:r>
            <a:endParaRPr lang="ru-RU" sz="2800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rot="10800000" flipV="1">
            <a:off x="1928794" y="4000504"/>
            <a:ext cx="2928958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4857760"/>
            <a:ext cx="2478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Электрический</a:t>
            </a:r>
          </a:p>
          <a:p>
            <a:r>
              <a:rPr lang="ru-RU" sz="2800" dirty="0" smtClean="0"/>
              <a:t>     фонарь</a:t>
            </a:r>
            <a:endParaRPr lang="ru-RU" sz="2800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rot="10800000">
            <a:off x="3143240" y="3214686"/>
            <a:ext cx="1785950" cy="7858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3071810"/>
            <a:ext cx="2987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одежду по сезону</a:t>
            </a:r>
            <a:endParaRPr lang="ru-RU" sz="28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4" grpId="0"/>
      <p:bldP spid="28" grpId="0"/>
      <p:bldP spid="33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267" y="0"/>
            <a:ext cx="83799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действовать во время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землетрясения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169" name="Line 1"/>
          <p:cNvSpPr>
            <a:spLocks noChangeShapeType="1"/>
          </p:cNvSpPr>
          <p:nvPr/>
        </p:nvSpPr>
        <p:spPr bwMode="auto">
          <a:xfrm>
            <a:off x="-393700" y="534988"/>
            <a:ext cx="0" cy="1106487"/>
          </a:xfrm>
          <a:prstGeom prst="line">
            <a:avLst/>
          </a:prstGeom>
          <a:noFill/>
          <a:ln w="3683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1857364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Ощутив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колебания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здания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увидев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качание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светильников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падение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предметов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услышав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нарастающий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гул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звон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бьющегося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стекла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поддавайтесь панике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Если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находитесь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первом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этаже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вблизи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выхода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быстро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ыйдите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здания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взяв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окументы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деньги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предметы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первой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необходимости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286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Покидая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помещение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спускайтесь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лестнице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 на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лифте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2800" dirty="0" smtClean="0">
              <a:latin typeface="Arial" pitchFamily="34" charset="0"/>
            </a:endParaRPr>
          </a:p>
        </p:txBody>
      </p:sp>
      <p:pic>
        <p:nvPicPr>
          <p:cNvPr id="39938" name="Picture 2" descr="C:\Documents and Settings\Гриша\Мои документы\Мои рисунки\обж\Изображение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957245"/>
            <a:ext cx="7500990" cy="5900755"/>
          </a:xfrm>
          <a:prstGeom prst="rect">
            <a:avLst/>
          </a:prstGeom>
          <a:noFill/>
          <a:effectLst>
            <a:softEdge rad="317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-535805" y="2821765"/>
            <a:ext cx="5786454" cy="22860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-500098" y="2714620"/>
            <a:ext cx="5715040" cy="22860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00430" y="2285992"/>
            <a:ext cx="3214710" cy="13573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643306" y="2500306"/>
            <a:ext cx="3143272" cy="15001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550" algn="l"/>
              </a:tabLst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Оказавшись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улице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оставайтесь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там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стойте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вблизи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зданий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перейдите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открытое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ростран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550" algn="l"/>
              </a:tabLs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ство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избегайте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узких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переулков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5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Опасайтесь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оборванных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проводов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5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Сохраняйте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спокойствие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постарайтесь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успокоить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других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0" name="Picture 4" descr="C:\Documents and Settings\Гриша\Мои документы\Мои рисунки\мектепте  жәнеуйде ӨМІР ҚАУІПСІЗДІГІ мен ДЕНСАУЛЫҚТЫ САҚТАУ\Изображение 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8358246" cy="421481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58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Если Вы вынужденно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остались в помещении то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571612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65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Присядьте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прикройте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одной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рукой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голову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держитесь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что-нибудь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прочное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;	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65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Встаньте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безопасном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месте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внутренней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несущей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стены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углу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несущей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стены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нут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6525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реннем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стенном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проеме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несущей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стены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или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65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несущей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опоры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.	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40962" name="Picture 2" descr="C:\Documents and Settings\Гриша\Мои документы\Мои рисунки\мектепте  жәнеуйде ӨМІР ҚАУІПСІЗДІГІ мен ДЕНСАУЛЫҚТЫ САҚТАУ\Изображение 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643314"/>
            <a:ext cx="4356109" cy="321468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36525" algn="l"/>
              </a:tabLs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Если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возможно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спрячьтесь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столом он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защи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" algn="l"/>
              </a:tabLst>
            </a:pPr>
            <a:r>
              <a:rPr lang="ru-RU" sz="28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тит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вас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падающих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предметов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обломков.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	</a:t>
            </a:r>
            <a:endParaRPr lang="ru-RU" sz="28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36525" algn="l"/>
              </a:tabLs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Держитесь подальше от окон и тяжелой мебели.</a:t>
            </a:r>
            <a:endParaRPr lang="ru-RU" sz="28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" algn="l"/>
              </a:tabLs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•	Не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пользуйтесь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свечами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спичками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зажигалками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включайте электричество - при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утечке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газа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возможен пожар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.</a:t>
            </a:r>
            <a:endParaRPr lang="ru-RU" sz="2800" b="1" dirty="0" smtClean="0">
              <a:latin typeface="Arial" pitchFamily="34" charset="0"/>
            </a:endParaRPr>
          </a:p>
        </p:txBody>
      </p:sp>
      <p:pic>
        <p:nvPicPr>
          <p:cNvPr id="41986" name="Picture 2" descr="C:\Documents and Settings\Гриша\Мои документы\Мои рисунки\землетресение\step06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2500306"/>
            <a:ext cx="7429552" cy="435769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2701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 время землетрясения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нельзя делать следующее: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1571612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0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Метаться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панике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Создавать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давку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дверях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.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20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Пользоваться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лифтом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Выскакивать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лестничный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пролёт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Выходить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балкон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20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Прыгать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окна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верхних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этажей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балкона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20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Пользоваться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свечами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спичками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зажигалками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включать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электричество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17336" y="3229824"/>
          <a:ext cx="6109328" cy="398352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3983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1964" marR="30419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 l="3409" t="15625" r="3409" b="12501"/>
          <a:stretch>
            <a:fillRect/>
          </a:stretch>
        </p:blipFill>
        <p:spPr bwMode="auto">
          <a:xfrm>
            <a:off x="642910" y="4214818"/>
            <a:ext cx="7358114" cy="24288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0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5" descr="23328-1600x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</a:rPr>
              <a:t>На огромной территории нашей страны возможны: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Землетрясения;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Цунами;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Наводнения;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Лесные и торфяные пожары;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Ураганы, бури, смерчи;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Сели (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водогрязевые</a:t>
            </a:r>
            <a:r>
              <a:rPr lang="ru-RU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потоки) и оползни;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Снежные лавины и заносы;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Грозы и др.</a:t>
            </a:r>
          </a:p>
          <a:p>
            <a:pPr marL="365760" indent="-256032" fontAlgn="auto">
              <a:spcAft>
                <a:spcPts val="0"/>
              </a:spcAft>
              <a:buFont typeface="Arial" charset="0"/>
              <a:buNone/>
              <a:defRPr/>
            </a:pPr>
            <a:endParaRPr lang="ru-RU" sz="24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400"/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0"/>
            <a:ext cx="61535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Если Вы находитесь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автомобиле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4034" name="Picture 2" descr="C:\Documents and Settings\Гриша\Мои документы\Мои рисунки\мектепте  жәнеуйде ӨМІР ҚАУІПСІЗДІГІ мен ДЕНСАУЛЫҚТЫ САҚТАУ\Изображение 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496"/>
            <a:ext cx="7786742" cy="400050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1714488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Остановитесь на открытом месте, но не покидайте </a:t>
            </a:r>
          </a:p>
          <a:p>
            <a:r>
              <a:rPr lang="ru-RU" sz="2800" b="1" dirty="0" smtClean="0"/>
              <a:t>автомобиль, пока толчки не прекратятся.</a:t>
            </a:r>
          </a:p>
          <a:p>
            <a:r>
              <a:rPr lang="ru-RU" sz="2800" b="1" dirty="0" smtClean="0"/>
              <a:t>Будьте готовы к оказанию помощи другим.</a:t>
            </a:r>
            <a:endParaRPr lang="ru-RU" sz="2800" b="1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0"/>
            <a:ext cx="70132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действовать после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землетрясения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643050"/>
            <a:ext cx="54241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rgbClr val="FF66FF"/>
                </a:solidFill>
              </a:rPr>
              <a:t>Если с вами всё в порядке</a:t>
            </a:r>
            <a:endParaRPr lang="ru-RU" sz="3600" b="1" cap="none" spc="0" dirty="0">
              <a:ln/>
              <a:solidFill>
                <a:srgbClr val="FF66FF"/>
              </a:solidFill>
              <a:effectLst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2143117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Проверьте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других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людей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находящихся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вашем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доме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Обеспечьте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безопасность людей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рядом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Успокойте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забудьте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надеть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обувь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чтобы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порезаться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битое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стекло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защитить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ноги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Если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кто 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нибудь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ранен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выберитесь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наружу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позо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помощь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пытайтесь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сдвинуть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тяжело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раненых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 места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5065" name="Picture 9" descr="C:\Documents and Settings\Гриша\Мои документы\Мои рисунки\землетресение\chin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643446"/>
            <a:ext cx="5500694" cy="221455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50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Гриша\Мои документы\Мои рисунки\мектепте  жәнеуйде ӨМІР ҚАУІПСІЗДІГІ мен ДЕНСАУЛЫҚТЫ САҚТАУ\Изображение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929066"/>
            <a:ext cx="4500562" cy="292893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428604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Ни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коем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случае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пользуйтесь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спичками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28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Осторожно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отключите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электричество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газ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воду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квартире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28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Без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крайней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нужды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занимайте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телефон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Включите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радио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следите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новостями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28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Если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нет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безопасного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выхода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дождитесь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прихода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взрослых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(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учителей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работников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штаба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ликвидации последствий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стихийного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бедствия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)  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подчиняйтесь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их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указаниям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</a:t>
            </a:r>
            <a:r>
              <a:rPr lang="ru-RU" sz="2800" dirty="0" smtClean="0">
                <a:latin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Если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темно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нет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электричества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найдите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фонарик.</a:t>
            </a:r>
            <a:endParaRPr lang="ru-RU" sz="28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4500562" y="4000504"/>
            <a:ext cx="4357718" cy="2857496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14876" y="4143380"/>
            <a:ext cx="4071966" cy="250033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4" name="Picture 4" descr="C:\Documents and Settings\Гриша\Мои документы\Мои рисунки\мектепте  жәнеуйде ӨМІР ҚАУІПСІЗДІГІ мен ДЕНСАУЛЫҚТЫ САҚТАУ\Изображение 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357694"/>
            <a:ext cx="3721135" cy="2500306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57158" y="4572008"/>
            <a:ext cx="3357586" cy="2071702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428596" y="4572008"/>
            <a:ext cx="3286148" cy="2071702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1595021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Сохраняйте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спокойствие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Немедленно позовите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помощь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Стучите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свистите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тех пор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вас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обнаружат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возможности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окажите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себе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медицинскую помощь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Помните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что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зажигать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огонь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нельзя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воду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бачка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унитаза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можно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пить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 трубы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батареи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можно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использовать для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подачи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сигнала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Экономьте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силы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Человек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может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обходиться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пищи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более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полумесяца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Помните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помощь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придет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главное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дождаться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её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260404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Будьте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готовы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сильным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повторным толчкам</a:t>
            </a:r>
            <a:r>
              <a:rPr lang="ru-RU" sz="2800" dirty="0" smtClean="0">
                <a:solidFill>
                  <a:srgbClr val="260404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0"/>
            <a:ext cx="53771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Если Вы ранены,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или под завалом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0" y="457200"/>
            <a:ext cx="4406900" cy="0"/>
          </a:xfrm>
          <a:prstGeom prst="line">
            <a:avLst/>
          </a:prstGeom>
          <a:noFill/>
          <a:ln w="444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-4763" y="457200"/>
            <a:ext cx="4408488" cy="0"/>
          </a:xfrm>
          <a:prstGeom prst="line">
            <a:avLst/>
          </a:prstGeom>
          <a:noFill/>
          <a:ln w="444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-4763" y="457200"/>
            <a:ext cx="4408488" cy="0"/>
          </a:xfrm>
          <a:prstGeom prst="line">
            <a:avLst/>
          </a:prstGeom>
          <a:noFill/>
          <a:ln w="444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-4763" y="457200"/>
            <a:ext cx="4408488" cy="0"/>
          </a:xfrm>
          <a:prstGeom prst="line">
            <a:avLst/>
          </a:prstGeom>
          <a:noFill/>
          <a:ln w="444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0" name="Line 2"/>
          <p:cNvSpPr>
            <a:spLocks noChangeShapeType="1"/>
          </p:cNvSpPr>
          <p:nvPr/>
        </p:nvSpPr>
        <p:spPr bwMode="auto">
          <a:xfrm>
            <a:off x="0" y="457200"/>
            <a:ext cx="4406900" cy="0"/>
          </a:xfrm>
          <a:prstGeom prst="line">
            <a:avLst/>
          </a:prstGeom>
          <a:noFill/>
          <a:ln w="444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29" name="Line 1"/>
          <p:cNvSpPr>
            <a:spLocks noChangeShapeType="1"/>
          </p:cNvSpPr>
          <p:nvPr/>
        </p:nvSpPr>
        <p:spPr bwMode="auto">
          <a:xfrm>
            <a:off x="0" y="457200"/>
            <a:ext cx="4406900" cy="0"/>
          </a:xfrm>
          <a:prstGeom prst="line">
            <a:avLst/>
          </a:prstGeom>
          <a:noFill/>
          <a:ln w="444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Если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оказались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лестнице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будьте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осторожны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убедитесь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ее прочности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2F12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подходите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явно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поврежденным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зданиям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входите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48137" name="Picture 9" descr="C:\Documents and Settings\Гриша\Мои документы\Мои рисунки\мектепте  жәнеуйде ӨМІР ҚАУІПСІЗДІГІ мен ДЕНСАУЛЫҚТЫ САҚТАУ\Изображение 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176682" cy="528638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8138" name="Picture 10" descr="C:\Documents and Settings\Гриша\Мои документы\Мои рисунки\землетресение\spitak-1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43050"/>
            <a:ext cx="4714876" cy="521495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549275"/>
            <a:ext cx="9251950" cy="6308725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FF0000"/>
                </a:solidFill>
              </a:rPr>
              <a:t>Лесной пожар</a:t>
            </a:r>
            <a:r>
              <a:rPr lang="ru-RU" sz="2800" dirty="0">
                <a:solidFill>
                  <a:srgbClr val="FF0000"/>
                </a:solidFill>
              </a:rPr>
              <a:t>  –   это стихийное, неуправляемое </a:t>
            </a:r>
          </a:p>
          <a:p>
            <a:pPr>
              <a:buFontTx/>
              <a:buNone/>
            </a:pPr>
            <a:r>
              <a:rPr lang="ru-RU" sz="2800" dirty="0">
                <a:solidFill>
                  <a:srgbClr val="FF0000"/>
                </a:solidFill>
              </a:rPr>
              <a:t>                               </a:t>
            </a:r>
            <a:r>
              <a:rPr lang="ru-RU" sz="2800" dirty="0" err="1">
                <a:solidFill>
                  <a:srgbClr val="FF0000"/>
                </a:solidFill>
              </a:rPr>
              <a:t>человеком,распространение</a:t>
            </a:r>
            <a:r>
              <a:rPr lang="ru-RU" sz="2800" dirty="0">
                <a:solidFill>
                  <a:srgbClr val="FF0000"/>
                </a:solidFill>
              </a:rPr>
              <a:t> огня                        </a:t>
            </a:r>
          </a:p>
          <a:p>
            <a:pPr>
              <a:buFontTx/>
              <a:buNone/>
            </a:pPr>
            <a:r>
              <a:rPr lang="ru-RU" sz="2800" dirty="0">
                <a:solidFill>
                  <a:srgbClr val="FF0000"/>
                </a:solidFill>
              </a:rPr>
              <a:t>                               по лесной площади.</a:t>
            </a:r>
          </a:p>
          <a:p>
            <a:pPr>
              <a:buFontTx/>
              <a:buNone/>
            </a:pPr>
            <a:r>
              <a:rPr lang="ru-RU" sz="2800" dirty="0">
                <a:solidFill>
                  <a:srgbClr val="FF0000"/>
                </a:solidFill>
              </a:rPr>
              <a:t>                         </a:t>
            </a:r>
          </a:p>
          <a:p>
            <a:pPr>
              <a:buFontTx/>
              <a:buNone/>
            </a:pPr>
            <a:r>
              <a:rPr lang="ru-RU" sz="2800" dirty="0">
                <a:solidFill>
                  <a:schemeClr val="bg1"/>
                </a:solidFill>
              </a:rPr>
              <a:t>                          </a:t>
            </a:r>
          </a:p>
          <a:p>
            <a:pPr algn="ctr">
              <a:buFontTx/>
              <a:buNone/>
            </a:pPr>
            <a:r>
              <a:rPr lang="ru-RU" sz="2800" u="sng" dirty="0">
                <a:solidFill>
                  <a:srgbClr val="FFFF00"/>
                </a:solidFill>
                <a:cs typeface="Arial" charset="0"/>
              </a:rPr>
              <a:t>В ЗАВИСИМОСТИ ОТ ТОГО, ГДЕ РАСПРОСТРАНЯЕТСЯ ПОЖАР</a:t>
            </a:r>
          </a:p>
          <a:p>
            <a:pPr algn="ctr">
              <a:buFontTx/>
              <a:buNone/>
            </a:pPr>
            <a:r>
              <a:rPr lang="ru-RU" sz="2800" u="sng" dirty="0">
                <a:solidFill>
                  <a:srgbClr val="FFFF00"/>
                </a:solidFill>
                <a:cs typeface="Arial" charset="0"/>
              </a:rPr>
              <a:t>ЛЕСНЫЕ ПОЖАРЫ                             </a:t>
            </a:r>
          </a:p>
          <a:p>
            <a:pPr>
              <a:buFontTx/>
              <a:buNone/>
            </a:pPr>
            <a:r>
              <a:rPr lang="ru-RU" sz="2800" dirty="0">
                <a:solidFill>
                  <a:srgbClr val="FFFF00"/>
                </a:solidFill>
                <a:cs typeface="Arial" charset="0"/>
              </a:rPr>
              <a:t>верховые </a:t>
            </a:r>
            <a:r>
              <a:rPr lang="ru-RU" sz="2800" dirty="0">
                <a:solidFill>
                  <a:schemeClr val="bg1"/>
                </a:solidFill>
                <a:cs typeface="Arial" charset="0"/>
              </a:rPr>
              <a:t>                                                      </a:t>
            </a:r>
            <a:r>
              <a:rPr lang="ru-RU" sz="2800" dirty="0">
                <a:solidFill>
                  <a:srgbClr val="FFC000"/>
                </a:solidFill>
                <a:cs typeface="Arial" charset="0"/>
              </a:rPr>
              <a:t> подземные</a:t>
            </a:r>
          </a:p>
          <a:p>
            <a:pPr>
              <a:buFontTx/>
              <a:buNone/>
            </a:pPr>
            <a:r>
              <a:rPr lang="ru-RU" sz="2800" dirty="0">
                <a:solidFill>
                  <a:schemeClr val="bg1"/>
                </a:solidFill>
                <a:cs typeface="Arial" charset="0"/>
              </a:rPr>
              <a:t>                                   </a:t>
            </a:r>
            <a:r>
              <a:rPr lang="ru-RU" sz="2800" dirty="0">
                <a:solidFill>
                  <a:srgbClr val="FFC000"/>
                </a:solidFill>
                <a:cs typeface="Arial" charset="0"/>
              </a:rPr>
              <a:t>низовые</a:t>
            </a:r>
            <a:r>
              <a:rPr lang="ru-RU" sz="2800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>
                <a:solidFill>
                  <a:srgbClr val="C00000"/>
                </a:solidFill>
              </a:rPr>
              <a:t>ЛЕСНЫЕ ПОЖАРЫ</a:t>
            </a: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6443663" y="4508500"/>
            <a:ext cx="10795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211638" y="46529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1403350" y="4508500"/>
            <a:ext cx="14398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44000" cy="5083175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39750" y="188913"/>
            <a:ext cx="8496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/>
              <a:t>Причины лесных пожаров</a:t>
            </a: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0021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3300"/>
                </a:solidFill>
              </a:rPr>
              <a:t>Основными причинами возникновения лесных пожаров являются: </a:t>
            </a:r>
            <a:br>
              <a:rPr lang="ru-RU" sz="3200" b="1" dirty="0">
                <a:solidFill>
                  <a:srgbClr val="FF3300"/>
                </a:solidFill>
              </a:rPr>
            </a:br>
            <a:endParaRPr lang="ru-RU" sz="3200" b="1" dirty="0">
              <a:solidFill>
                <a:srgbClr val="FF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9144000" cy="540067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i="1">
                <a:solidFill>
                  <a:srgbClr val="000018"/>
                </a:solidFill>
              </a:rPr>
              <a:t>неосторожное обращение с огнем</a:t>
            </a:r>
            <a:r>
              <a:rPr lang="ru-RU" sz="2800" i="1"/>
              <a:t> туристов, охотников, рыбаков, грибников и других лиц при посещении лесов (костер, непогашенный окурок, не затушенная спичка, искры из глушителя автомобиля и т.д.) – 50–60 %;</a:t>
            </a:r>
          </a:p>
          <a:p>
            <a:pPr>
              <a:buFontTx/>
              <a:buNone/>
            </a:pPr>
            <a:r>
              <a:rPr lang="ru-RU" sz="2800" i="1">
                <a:solidFill>
                  <a:srgbClr val="000018"/>
                </a:solidFill>
              </a:rPr>
              <a:t>весенние и осенние неконтролируемые сельхозпалы</a:t>
            </a:r>
            <a:r>
              <a:rPr lang="ru-RU" sz="2800" i="1"/>
              <a:t> (выжигание сухой травы на сенокосах, отгонных пастбищах, а также стерни на полях) – до 15-20 %; </a:t>
            </a:r>
          </a:p>
          <a:p>
            <a:pPr>
              <a:buFontTx/>
              <a:buNone/>
            </a:pPr>
            <a:r>
              <a:rPr lang="ru-RU" sz="2800" i="1">
                <a:solidFill>
                  <a:srgbClr val="000018"/>
                </a:solidFill>
              </a:rPr>
              <a:t>нарушение правил пожарной безопасности</a:t>
            </a:r>
            <a:r>
              <a:rPr lang="ru-RU" sz="2800" i="1"/>
              <a:t> лесозаготовителями – до 20 %; </a:t>
            </a:r>
          </a:p>
          <a:p>
            <a:pPr>
              <a:buFontTx/>
              <a:buNone/>
            </a:pPr>
            <a:r>
              <a:rPr lang="ru-RU" sz="2800" i="1">
                <a:solidFill>
                  <a:srgbClr val="000018"/>
                </a:solidFill>
              </a:rPr>
              <a:t>грозовые разряды</a:t>
            </a:r>
            <a:r>
              <a:rPr lang="ru-RU" sz="2800" i="1"/>
              <a:t> – до 10–20 %.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606425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3300"/>
                </a:solidFill>
              </a:rPr>
              <a:t>Основным виновником лесных пожаров является человек</a:t>
            </a:r>
            <a:r>
              <a:rPr lang="ru-RU" sz="2400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ransition spd="slow" advTm="20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220px-Fire_in_Algarv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6921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cs typeface="Arial" charset="0"/>
              </a:rPr>
              <a:t>НИЗОВЫЕ ПОЖАРЫ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213"/>
            <a:ext cx="9144000" cy="6308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solidFill>
                  <a:srgbClr val="FFFF00"/>
                </a:solidFill>
              </a:rPr>
              <a:t>   </a:t>
            </a:r>
            <a:r>
              <a:rPr lang="ru-RU" dirty="0">
                <a:solidFill>
                  <a:srgbClr val="FFFF00"/>
                </a:solidFill>
                <a:cs typeface="Arial" charset="0"/>
              </a:rPr>
              <a:t>При низовом пожаре сгорает лесная подстилка, лишайники,</a:t>
            </a:r>
          </a:p>
          <a:p>
            <a:pPr algn="ctr">
              <a:buFontTx/>
              <a:buNone/>
            </a:pPr>
            <a:r>
              <a:rPr lang="ru-RU" dirty="0">
                <a:solidFill>
                  <a:srgbClr val="FFFF00"/>
                </a:solidFill>
                <a:cs typeface="Arial" charset="0"/>
              </a:rPr>
              <a:t>мхи, травы, опавшие на землю ветки.</a:t>
            </a:r>
            <a:r>
              <a:rPr lang="ru-RU" dirty="0">
                <a:solidFill>
                  <a:srgbClr val="000018"/>
                </a:solidFill>
                <a:cs typeface="Arial" charset="0"/>
              </a:rPr>
              <a:t> </a:t>
            </a:r>
            <a:r>
              <a:rPr lang="ru-RU" dirty="0">
                <a:solidFill>
                  <a:srgbClr val="FFFF00"/>
                </a:solidFill>
                <a:cs typeface="Arial" charset="0"/>
              </a:rPr>
              <a:t>Скорость</a:t>
            </a:r>
          </a:p>
          <a:p>
            <a:pPr algn="ctr">
              <a:buFontTx/>
              <a:buNone/>
            </a:pPr>
            <a:r>
              <a:rPr lang="ru-RU" dirty="0">
                <a:solidFill>
                  <a:srgbClr val="FFFF00"/>
                </a:solidFill>
                <a:cs typeface="Arial" charset="0"/>
              </a:rPr>
              <a:t>движения пожара по ветру 0,25</a:t>
            </a:r>
            <a:r>
              <a:rPr lang="ru-RU" dirty="0">
                <a:solidFill>
                  <a:srgbClr val="FFFF00"/>
                </a:solidFill>
                <a:latin typeface="Arial"/>
                <a:cs typeface="Arial" charset="0"/>
              </a:rPr>
              <a:t>—</a:t>
            </a:r>
            <a:r>
              <a:rPr lang="ru-RU" dirty="0">
                <a:solidFill>
                  <a:srgbClr val="FFFF00"/>
                </a:solidFill>
                <a:cs typeface="Arial" charset="0"/>
              </a:rPr>
              <a:t>5 км/ч. Высота пламени до</a:t>
            </a:r>
          </a:p>
          <a:p>
            <a:pPr algn="ctr">
              <a:buFontTx/>
              <a:buNone/>
            </a:pPr>
            <a:r>
              <a:rPr lang="ru-RU" dirty="0">
                <a:solidFill>
                  <a:srgbClr val="FFFF00"/>
                </a:solidFill>
                <a:cs typeface="Arial" charset="0"/>
              </a:rPr>
              <a:t>2,5</a:t>
            </a:r>
            <a:r>
              <a:rPr lang="ru-RU" dirty="0">
                <a:solidFill>
                  <a:srgbClr val="FFFF00"/>
                </a:solidFill>
                <a:latin typeface="Arial"/>
                <a:cs typeface="Arial" charset="0"/>
              </a:rPr>
              <a:t> </a:t>
            </a:r>
            <a:r>
              <a:rPr lang="ru-RU" dirty="0">
                <a:solidFill>
                  <a:srgbClr val="FFFF00"/>
                </a:solidFill>
                <a:cs typeface="Arial" charset="0"/>
              </a:rPr>
              <a:t>м. Температура горения около 700</a:t>
            </a:r>
            <a:r>
              <a:rPr lang="ru-RU" dirty="0">
                <a:solidFill>
                  <a:srgbClr val="FFFF00"/>
                </a:solidFill>
                <a:latin typeface="Arial"/>
                <a:cs typeface="Arial" charset="0"/>
              </a:rPr>
              <a:t> </a:t>
            </a:r>
            <a:r>
              <a:rPr lang="ru-RU" dirty="0">
                <a:solidFill>
                  <a:srgbClr val="FFFF00"/>
                </a:solidFill>
                <a:cs typeface="Arial" charset="0"/>
              </a:rPr>
              <a:t>°C (иногда выше).</a:t>
            </a:r>
          </a:p>
          <a:p>
            <a:pPr algn="ctr">
              <a:buFontTx/>
              <a:buNone/>
            </a:pPr>
            <a:endParaRPr lang="ru-RU" sz="3600" dirty="0">
              <a:cs typeface="Arial" charset="0"/>
            </a:endParaRPr>
          </a:p>
        </p:txBody>
      </p:sp>
    </p:spTree>
  </p:cSld>
  <p:clrMapOvr>
    <a:masterClrMapping/>
  </p:clrMapOvr>
  <p:transition spd="slow" advTm="14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fire_Par_15124_Image_-1_-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8229600" cy="98425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ВЕРХОВЫЕ ПОЖАРЫ</a:t>
            </a:r>
          </a:p>
        </p:txBody>
      </p:sp>
      <p:graphicFrame>
        <p:nvGraphicFramePr>
          <p:cNvPr id="34849" name="Group 33"/>
          <p:cNvGraphicFramePr>
            <a:graphicFrameLocks noGrp="1"/>
          </p:cNvGraphicFramePr>
          <p:nvPr>
            <p:ph sz="half" idx="2"/>
          </p:nvPr>
        </p:nvGraphicFramePr>
        <p:xfrm>
          <a:off x="0" y="3284538"/>
          <a:ext cx="9144000" cy="3573463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УРАГАННЫЙ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ПОВАЛЬНЫЙ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СКОРОСТЬ РАСПРОСТРАНЕНИЯ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от 7 до 70 км/ч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До 8 км/ч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ПРИЧИНЫ ВОЗНИКНОВЕНИЯ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сильный ветер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ХАРАКТЕР ДВИЖЕНИЯ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сплошной стеной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сплошной стеной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867400" y="549275"/>
            <a:ext cx="34194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При верховых пожарах </a:t>
            </a:r>
            <a:r>
              <a:rPr lang="ru-RU" dirty="0" err="1">
                <a:solidFill>
                  <a:schemeClr val="bg1"/>
                </a:solidFill>
                <a:cs typeface="Arial" charset="0"/>
              </a:rPr>
              <a:t>обра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-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dirty="0" err="1">
                <a:solidFill>
                  <a:schemeClr val="bg1"/>
                </a:solidFill>
                <a:cs typeface="Arial" charset="0"/>
              </a:rPr>
              <a:t>зуется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 большая масса искр из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горящих ветвей и хвои, летя-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dirty="0" err="1">
                <a:solidFill>
                  <a:schemeClr val="bg1"/>
                </a:solidFill>
                <a:cs typeface="Arial" charset="0"/>
              </a:rPr>
              <a:t>щих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 перед фронтом огня 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создающих низовые пожары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за несколько десятков, а в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случае ураганного пожара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иногда за несколько сотен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метров от основного очага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 advTm="14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5" descr="st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2964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854075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Смерчи, ураганы, бури.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990600"/>
            <a:ext cx="8540750" cy="5108575"/>
          </a:xfrm>
        </p:spPr>
        <p:txBody>
          <a:bodyPr>
            <a:normAutofit lnSpcReduction="10000"/>
          </a:bodyPr>
          <a:lstStyle/>
          <a:p>
            <a:pPr algn="ctr">
              <a:buFont typeface="Arial" pitchFamily="34" charset="0"/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Неисчислимые разрушения и жертвы приносят человечеству ураганы, тайфуны, смерчи.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Скорость ветра при урагане более 30 м/с. Он является одной из мощнейших сил стихии и по своему пагубному воздействию приближается к землетрясению.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При буре скорость ветра несколько меньше 15-30 м/с.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Смерч – восходящие вихри быстро вращающегося воздуха.</a:t>
            </a:r>
          </a:p>
          <a:p>
            <a:endParaRPr lang="ru-RU" b="1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2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85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3016250"/>
            <a:ext cx="5219700" cy="3841750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0000"/>
                </a:solidFill>
                <a:cs typeface="Arial" charset="0"/>
              </a:rPr>
              <a:t>Подземные пожары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Подземные (почвенные) пожары в лесу чаще всего связаны с возгоранием </a:t>
            </a:r>
          </a:p>
          <a:p>
            <a:pPr>
              <a:buFontTx/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торфа, которое становится возможным в результате осушения болот. </a:t>
            </a:r>
          </a:p>
          <a:p>
            <a:pPr>
              <a:buFontTx/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Распространяются со скоростью до 1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 charset="0"/>
              </a:rPr>
              <a:t> 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км в сутки. Могут быть малозаметны </a:t>
            </a:r>
          </a:p>
          <a:p>
            <a:pPr>
              <a:buFontTx/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и распространяться на глубину до нескольких метров, вследствие чего </a:t>
            </a:r>
          </a:p>
          <a:p>
            <a:pPr>
              <a:buFontTx/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представляют дополнительную опасность и крайне плохо поддаются </a:t>
            </a:r>
          </a:p>
          <a:p>
            <a:pPr>
              <a:buFontTx/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тушению (Торф может гореть без доступа воздуха и даже под водой). </a:t>
            </a: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6" name="Picture 12" descr="1224495943_poj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26634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/>
            <a:r>
              <a:rPr lang="ru-RU" sz="4000" dirty="0">
                <a:cs typeface="Arial" charset="0"/>
              </a:rPr>
              <a:t>ПОСЛЕДСТВИЯ ПОЖАРОВ</a:t>
            </a:r>
          </a:p>
        </p:txBody>
      </p:sp>
      <p:sp>
        <p:nvSpPr>
          <p:cNvPr id="26635" name="Rectangle 11"/>
          <p:cNvSpPr>
            <a:spLocks noGrp="1" noChangeArrowheads="1"/>
          </p:cNvSpPr>
          <p:nvPr>
            <p:ph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- нарушение всех полезных функций леса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- лесные пожары вызывают смену ценных хвойных пород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 менее ценными лиственными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- гибель людей, находящихся во время пожара в лесу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- гибель животных, средой обитания которых являлся лес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- животные уходят с территорий пожарищ в другие места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- способствуют распространению вредных насекомых и древоразрушающих грибов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- ухудшение почвенных условий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- выброс в атмосферу тоннами дымовых частиц и смесей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 газов углерода, серы и азота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ЕСЛИ ЭТО КРУПНЫЕ ПОЖАРЫ (ЛЕСНЫЕ, ТОРФЯНЫЕ),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НАХОДЯЩИЕСЯ ВБЛИЗИ ГОРОДОВ ТО: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- сильная задымленность воздуха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- появление смога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- резкое увеличение заболеваний </a:t>
            </a:r>
            <a:r>
              <a:rPr lang="ru-RU" sz="2400" dirty="0">
                <a:latin typeface="Arial" charset="0"/>
                <a:cs typeface="Arial" charset="0"/>
              </a:rPr>
              <a:t>и смертности людей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Tm="25000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00000"/>
                </a:solidFill>
              </a:rPr>
              <a:t>1)В лесу разводить костры или готовить еду при помощи специальных приспособлений, к примеру, мангалов.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00000"/>
                </a:solidFill>
              </a:rPr>
              <a:t>2)Курить сигареты и трубки, поджигать спички, использовать пиротехнику, стрелять из огнестрельного оружия.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00000"/>
                </a:solidFill>
              </a:rPr>
              <a:t>3)Оставлять в лесу обтирочный материал, который был пропитан горючими веществами.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00000"/>
                </a:solidFill>
              </a:rPr>
              <a:t>4)Заправлять баки работающих двигателей топливом, пользоваться техникой с неисправной системой подачи топлива, а также курить или пользоваться огнем поблизости от заправляемых машин.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00000"/>
                </a:solidFill>
              </a:rPr>
              <a:t>5)Оставлять бутылки, стекла и прочий мусор, особенно на солнечных полянах.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00000"/>
                </a:solidFill>
              </a:rPr>
              <a:t>6)На полях выжигать траву и стерню.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 пожароопасный период запрещается</a:t>
            </a:r>
          </a:p>
        </p:txBody>
      </p:sp>
    </p:spTree>
  </p:cSld>
  <p:clrMapOvr>
    <a:masterClrMapping/>
  </p:clrMapOvr>
  <p:transition spd="slow" advTm="22000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15888"/>
            <a:ext cx="8928100" cy="6626225"/>
          </a:xfrm>
          <a:solidFill>
            <a:schemeClr val="bg1"/>
          </a:solidFill>
          <a:ln w="28575" cap="flat">
            <a:solidFill>
              <a:srgbClr val="FF0000"/>
            </a:solidFill>
            <a:prstDash val="lgDash"/>
          </a:ln>
        </p:spPr>
        <p:txBody>
          <a:bodyPr/>
          <a:lstStyle/>
          <a:p>
            <a:pPr algn="ctr">
              <a:buFontTx/>
              <a:buNone/>
            </a:pPr>
            <a:r>
              <a:rPr lang="ru-RU" b="1">
                <a:solidFill>
                  <a:srgbClr val="FF3300"/>
                </a:solidFill>
              </a:rPr>
              <a:t>   Оказавшись в зоне лесного (торфяного)</a:t>
            </a:r>
          </a:p>
          <a:p>
            <a:pPr algn="ctr">
              <a:buFontTx/>
              <a:buNone/>
            </a:pPr>
            <a:r>
              <a:rPr lang="ru-RU" b="1">
                <a:solidFill>
                  <a:srgbClr val="FF3300"/>
                </a:solidFill>
              </a:rPr>
              <a:t>пожара, следует сообщить об этом срочно</a:t>
            </a:r>
          </a:p>
          <a:p>
            <a:pPr algn="ctr">
              <a:buFontTx/>
              <a:buNone/>
            </a:pPr>
            <a:r>
              <a:rPr lang="ru-RU" b="1">
                <a:solidFill>
                  <a:srgbClr val="FF3300"/>
                </a:solidFill>
              </a:rPr>
              <a:t>по телефону 01 (по телефону 112 при</a:t>
            </a:r>
          </a:p>
          <a:p>
            <a:pPr algn="ctr">
              <a:buFontTx/>
              <a:buNone/>
            </a:pPr>
            <a:r>
              <a:rPr lang="ru-RU" b="1">
                <a:solidFill>
                  <a:srgbClr val="FF3300"/>
                </a:solidFill>
              </a:rPr>
              <a:t>звонке с мобильного) в противопожарную</a:t>
            </a:r>
          </a:p>
          <a:p>
            <a:pPr algn="ctr">
              <a:buFontTx/>
              <a:buNone/>
            </a:pPr>
            <a:r>
              <a:rPr lang="ru-RU" b="1">
                <a:solidFill>
                  <a:srgbClr val="FF3300"/>
                </a:solidFill>
              </a:rPr>
              <a:t>службу.</a:t>
            </a:r>
            <a:r>
              <a:rPr lang="ru-RU" sz="2800" b="1">
                <a:solidFill>
                  <a:schemeClr val="hlink"/>
                </a:solidFill>
              </a:rPr>
              <a:t>    </a:t>
            </a:r>
          </a:p>
          <a:p>
            <a:pPr>
              <a:buFontTx/>
              <a:buNone/>
            </a:pPr>
            <a:endParaRPr lang="ru-RU" sz="2800" b="1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ru-RU" sz="2800" b="1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ru-RU" sz="2800" b="1">
                <a:solidFill>
                  <a:schemeClr val="hlink"/>
                </a:solidFill>
              </a:rPr>
              <a:t>   </a:t>
            </a:r>
          </a:p>
          <a:p>
            <a:pPr algn="ctr">
              <a:buFontTx/>
              <a:buNone/>
            </a:pPr>
            <a:endParaRPr lang="ru-RU" sz="2800" b="1">
              <a:solidFill>
                <a:schemeClr val="hlink"/>
              </a:solidFill>
            </a:endParaRPr>
          </a:p>
          <a:p>
            <a:pPr algn="ctr">
              <a:buFontTx/>
              <a:buNone/>
            </a:pPr>
            <a:r>
              <a:rPr lang="ru-RU" sz="2800" b="1">
                <a:solidFill>
                  <a:schemeClr val="hlink"/>
                </a:solidFill>
              </a:rPr>
              <a:t>   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581799"/>
            <a:ext cx="3600425" cy="222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3419872" y="2708920"/>
            <a:ext cx="2663428" cy="20154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112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79388" y="4724400"/>
            <a:ext cx="87852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</a:rPr>
              <a:t>К нарушителям противопожарных правил,</a:t>
            </a:r>
          </a:p>
          <a:p>
            <a:pPr algn="ctr"/>
            <a:r>
              <a:rPr lang="ru-RU" sz="2800" b="1">
                <a:solidFill>
                  <a:srgbClr val="FF3300"/>
                </a:solidFill>
              </a:rPr>
              <a:t>вне зависимости от последствий, будут</a:t>
            </a:r>
          </a:p>
          <a:p>
            <a:pPr algn="ctr"/>
            <a:r>
              <a:rPr lang="ru-RU" sz="2800" b="1">
                <a:solidFill>
                  <a:srgbClr val="FF3300"/>
                </a:solidFill>
              </a:rPr>
              <a:t>применены  административные, дисциплинар-</a:t>
            </a:r>
          </a:p>
          <a:p>
            <a:pPr algn="ctr"/>
            <a:r>
              <a:rPr lang="ru-RU" sz="2800" b="1">
                <a:solidFill>
                  <a:srgbClr val="FF3300"/>
                </a:solidFill>
              </a:rPr>
              <a:t>ные, а также уголовные санкции.</a:t>
            </a:r>
            <a:br>
              <a:rPr lang="ru-RU" sz="2800" b="1">
                <a:solidFill>
                  <a:srgbClr val="FF3300"/>
                </a:solidFill>
              </a:rPr>
            </a:br>
            <a:endParaRPr lang="ru-RU" sz="2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ЧТО ДЕЛАТЬ, ЕСЛИ ВЫ ОКАЗАЛИСЬ В ЗОНЕ ЛЕСНОГО (ТОРФЯНОГО) ПОЖАРА.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Если пожар низовой и локальный, можно попытаться потушить пламя самостоятельно: его можно попытаться сбить, захлестывая ветками лиственных пород, заливая водой, забрасывая влажным грунтом, затаптывая ногами. Торфяные пожары тушат перекапыванием горящего торфа с поливкой водой.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При тушении пожара действуйте осмотрительно, не уходите далеко от дорог и просек, не теряйте из виду других участников, поддерживайте с ними зрительную и звуковую связь.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При тушении торфяного пожара учитывайте, что в зоне горения могут образовываться глубокие воронки, поэтому передвигаться следует осторожно, предварительно проверив глубину выгоревшего слоя.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Если у вас нет возможности своими силами справиться с локализацией и тушением пожара: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немедленно предупредите всех находящихся поблизости о необходимости выхода из опасной зоны;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организуйте выход людей на дорогу или просеку, широкую поляну, к берегу реки или водоема, в поле; 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 advTm="25000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964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выходите из опасной зоны быстро, перпендикулярно направлению движения огня;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если невозможно уйти от пожара, войдите в водоем или накройтесь мокрой одеждой;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оказавшись на открытом пространстве или поляне, дышите, пригнувшись к земле - там воздух менее задымлен;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рот и нос при этом прикройте ватно-марлевой повязкой или тканью;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после выхода из зоны пожара сообщите о ее месте, размерах и характере в противопожарную службу, администрацию населенного пункта, лесничество. </a:t>
            </a: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В случае приближения огня непосредственно к строениям и угрозы массового пожара в населенном пункте срочно проводится эвакуация населения, прежде всего, детей, пожилых людей, инвалидов.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Если есть вероятность приближения огня к вашему населенному пункту, подготовьтесь к возможной эвакуации: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поместите документы, ценные вещи в безопасное, доступное место;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подготовьте к возможному экстренному отъезду транспортные средства;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наденьте хлопчатобумажную или шерстяную одежду, при себе имейте: перчатки, платок, которым можно закрыть лицо, защитные очки или другие средства зашиты глаз;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подготовьте запас еды и питьевой воды;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внимательно следите за информационными сообщениями по телевидению и радио, средствами оповещения, держите связь со своими знакомыми в других районах вашей местности;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избегайте паники.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25000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4391025" cy="2420937"/>
          </a:xfrm>
        </p:spPr>
        <p:txBody>
          <a:bodyPr>
            <a:normAutofit fontScale="90000"/>
          </a:bodyPr>
          <a:lstStyle/>
          <a:p>
            <a:r>
              <a:rPr lang="ru-RU" sz="4000" i="1" u="sng" dirty="0">
                <a:solidFill>
                  <a:srgbClr val="00CC00"/>
                </a:solidFill>
              </a:rPr>
              <a:t>Меры предупреждения и снижения ущерба.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356100" y="0"/>
            <a:ext cx="4787900" cy="6742113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ru-RU" sz="2200" dirty="0">
                <a:solidFill>
                  <a:srgbClr val="C00000"/>
                </a:solidFill>
                <a:cs typeface="Arial" charset="0"/>
              </a:rPr>
              <a:t>     -</a:t>
            </a:r>
            <a:r>
              <a:rPr lang="ru-RU" sz="2200" b="1" dirty="0">
                <a:solidFill>
                  <a:srgbClr val="C00000"/>
                </a:solidFill>
                <a:cs typeface="Arial" charset="0"/>
              </a:rPr>
              <a:t>Усиление противопожарных мероприятий в местах массового  сосредоточения людей, контроль за соблюдением правил   пожарной безопасности.</a:t>
            </a:r>
          </a:p>
          <a:p>
            <a:pPr>
              <a:buFont typeface="Symbol" pitchFamily="18" charset="2"/>
              <a:buNone/>
            </a:pPr>
            <a:r>
              <a:rPr lang="ru-RU" sz="2200" b="1" dirty="0">
                <a:solidFill>
                  <a:srgbClr val="C00000"/>
                </a:solidFill>
                <a:cs typeface="Arial" charset="0"/>
              </a:rPr>
              <a:t>     -Разъяснительная и воспитательная работа среди населения.</a:t>
            </a:r>
          </a:p>
          <a:p>
            <a:pPr>
              <a:buFontTx/>
              <a:buNone/>
            </a:pPr>
            <a:r>
              <a:rPr lang="ru-RU" sz="2200" b="1" dirty="0">
                <a:solidFill>
                  <a:srgbClr val="C00000"/>
                </a:solidFill>
                <a:cs typeface="Arial" charset="0"/>
              </a:rPr>
              <a:t>     -Проверка наличия средств пожаротушения, готовности </a:t>
            </a:r>
            <a:r>
              <a:rPr lang="ru-RU" sz="2200" b="1" dirty="0" err="1">
                <a:solidFill>
                  <a:srgbClr val="C00000"/>
                </a:solidFill>
                <a:cs typeface="Arial" charset="0"/>
              </a:rPr>
              <a:t>огнеборцев</a:t>
            </a:r>
            <a:r>
              <a:rPr lang="ru-RU" sz="2200" b="1" dirty="0">
                <a:solidFill>
                  <a:srgbClr val="C00000"/>
                </a:solidFill>
                <a:cs typeface="Arial" charset="0"/>
              </a:rPr>
              <a:t> к действиям по предназначению.</a:t>
            </a:r>
          </a:p>
          <a:p>
            <a:pPr>
              <a:buFontTx/>
              <a:buNone/>
            </a:pPr>
            <a:r>
              <a:rPr lang="ru-RU" sz="2200" b="1" dirty="0">
                <a:solidFill>
                  <a:srgbClr val="C00000"/>
                </a:solidFill>
                <a:cs typeface="Arial" charset="0"/>
              </a:rPr>
              <a:t>     -Запрет на вход в лес населения в пожароопасный период.</a:t>
            </a:r>
          </a:p>
          <a:p>
            <a:pPr algn="just">
              <a:buFont typeface="Symbol" pitchFamily="18" charset="2"/>
              <a:buNone/>
            </a:pPr>
            <a:r>
              <a:rPr lang="ru-RU" sz="2200" b="1" dirty="0">
                <a:solidFill>
                  <a:srgbClr val="C00000"/>
                </a:solidFill>
                <a:cs typeface="Arial" charset="0"/>
              </a:rPr>
              <a:t>     -Выставление противопожарных постов на въездах в лес.</a:t>
            </a:r>
          </a:p>
          <a:p>
            <a:pPr>
              <a:buFontTx/>
              <a:buNone/>
            </a:pPr>
            <a:endParaRPr lang="ru-RU" sz="2200" b="1" dirty="0">
              <a:cs typeface="Arial" charset="0"/>
            </a:endParaRPr>
          </a:p>
          <a:p>
            <a:pPr>
              <a:buFont typeface="Symbol" pitchFamily="18" charset="2"/>
              <a:buNone/>
            </a:pPr>
            <a:endParaRPr lang="ru-RU" sz="2200" dirty="0">
              <a:cs typeface="Arial" charset="0"/>
            </a:endParaRPr>
          </a:p>
          <a:p>
            <a:pPr>
              <a:buFont typeface="Symbol" pitchFamily="18" charset="2"/>
              <a:buChar char=""/>
            </a:pPr>
            <a:endParaRPr lang="ru-RU" sz="1800" dirty="0"/>
          </a:p>
          <a:p>
            <a:pPr>
              <a:buFontTx/>
              <a:buNone/>
            </a:pPr>
            <a:endParaRPr lang="ru-RU" sz="18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9850"/>
            <a:ext cx="42846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42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LifeSafe85_0050"/>
          <p:cNvPicPr>
            <a:picLocks noChangeAspect="1" noChangeArrowheads="1"/>
          </p:cNvPicPr>
          <p:nvPr/>
        </p:nvPicPr>
        <p:blipFill>
          <a:blip r:embed="rId2" cstate="print"/>
          <a:srcRect l="3113" t="69406" r="54544" b="7674"/>
          <a:stretch>
            <a:fillRect/>
          </a:stretch>
        </p:blipFill>
        <p:spPr bwMode="auto">
          <a:xfrm>
            <a:off x="-1588" y="835025"/>
            <a:ext cx="3349626" cy="2238375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Так что же необходимо делать при угрозе возникновения урагана, бури, смерча?</a:t>
            </a:r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0" y="1066800"/>
            <a:ext cx="5486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i="1" smtClean="0">
                <a:latin typeface="Times New Roman" pitchFamily="18" charset="0"/>
              </a:rPr>
              <a:t>Закрыть все окна, двери, чердачные помещения;</a:t>
            </a:r>
          </a:p>
          <a:p>
            <a:pPr>
              <a:lnSpc>
                <a:spcPct val="90000"/>
              </a:lnSpc>
            </a:pPr>
            <a:r>
              <a:rPr lang="ru-RU" sz="2000" b="1" i="1" smtClean="0">
                <a:latin typeface="Times New Roman" pitchFamily="18" charset="0"/>
              </a:rPr>
              <a:t>С балконов и лоджий убрать все, что может быть унесено ураганом;</a:t>
            </a:r>
          </a:p>
          <a:p>
            <a:pPr>
              <a:lnSpc>
                <a:spcPct val="90000"/>
              </a:lnSpc>
            </a:pPr>
            <a:r>
              <a:rPr lang="ru-RU" sz="2000" b="1" i="1" smtClean="0">
                <a:latin typeface="Times New Roman" pitchFamily="18" charset="0"/>
              </a:rPr>
              <a:t>Выключить газ, потушить огонь в печах. Подготовить фонари, свечи, лампы;</a:t>
            </a:r>
          </a:p>
          <a:p>
            <a:pPr>
              <a:lnSpc>
                <a:spcPct val="90000"/>
              </a:lnSpc>
            </a:pPr>
            <a:r>
              <a:rPr lang="ru-RU" sz="2000" b="1" i="1" smtClean="0">
                <a:latin typeface="Times New Roman" pitchFamily="18" charset="0"/>
              </a:rPr>
              <a:t>Запастись водой, продуктами, держать радио и телевизор включенными;</a:t>
            </a:r>
          </a:p>
          <a:p>
            <a:pPr>
              <a:lnSpc>
                <a:spcPct val="90000"/>
              </a:lnSpc>
            </a:pPr>
            <a:r>
              <a:rPr lang="ru-RU" sz="2000" b="1" i="1" smtClean="0">
                <a:latin typeface="Times New Roman" pitchFamily="18" charset="0"/>
              </a:rPr>
              <a:t>Подготовить медицинские и перевязочные материалы;</a:t>
            </a:r>
          </a:p>
          <a:p>
            <a:pPr>
              <a:lnSpc>
                <a:spcPct val="90000"/>
              </a:lnSpc>
            </a:pPr>
            <a:r>
              <a:rPr lang="ru-RU" sz="2000" b="1" i="1" smtClean="0">
                <a:latin typeface="Times New Roman" pitchFamily="18" charset="0"/>
              </a:rPr>
              <a:t>Укрыться в защитном сооружении, подвале, погребе;</a:t>
            </a:r>
          </a:p>
          <a:p>
            <a:pPr>
              <a:lnSpc>
                <a:spcPct val="90000"/>
              </a:lnSpc>
            </a:pPr>
            <a:r>
              <a:rPr lang="ru-RU" sz="2000" b="1" i="1" smtClean="0">
                <a:latin typeface="Times New Roman" pitchFamily="18" charset="0"/>
              </a:rPr>
              <a:t>Дома занять внутреннюю комнату, подальше от окон;</a:t>
            </a:r>
          </a:p>
          <a:p>
            <a:pPr>
              <a:lnSpc>
                <a:spcPct val="90000"/>
              </a:lnSpc>
            </a:pPr>
            <a:r>
              <a:rPr lang="ru-RU" sz="2000" b="1" i="1" smtClean="0">
                <a:latin typeface="Times New Roman" pitchFamily="18" charset="0"/>
              </a:rPr>
              <a:t>На открытой местности лучше всего укрыться в канаве, яме, овраге, любой выемке, лечь на дно и плотно прижаться к земле.</a:t>
            </a:r>
          </a:p>
        </p:txBody>
      </p:sp>
      <p:pic>
        <p:nvPicPr>
          <p:cNvPr id="65541" name="Picture 5" descr="LifeSafe85_0050"/>
          <p:cNvPicPr>
            <a:picLocks noChangeAspect="1" noChangeArrowheads="1"/>
          </p:cNvPicPr>
          <p:nvPr/>
        </p:nvPicPr>
        <p:blipFill>
          <a:blip r:embed="rId2" cstate="print"/>
          <a:srcRect l="48615" t="69406" r="6966" b="7674"/>
          <a:stretch>
            <a:fillRect/>
          </a:stretch>
        </p:blipFill>
        <p:spPr bwMode="auto">
          <a:xfrm>
            <a:off x="-1588" y="1292225"/>
            <a:ext cx="3354388" cy="2238375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5542" name="Picture 6" descr="LifeSafe85_0051"/>
          <p:cNvPicPr>
            <a:picLocks noChangeAspect="1" noChangeArrowheads="1"/>
          </p:cNvPicPr>
          <p:nvPr/>
        </p:nvPicPr>
        <p:blipFill>
          <a:blip r:embed="rId3" cstate="print"/>
          <a:srcRect l="2075" t="9964" r="52913" b="67802"/>
          <a:stretch>
            <a:fillRect/>
          </a:stretch>
        </p:blipFill>
        <p:spPr bwMode="auto">
          <a:xfrm>
            <a:off x="-4763" y="1757363"/>
            <a:ext cx="3359151" cy="2147887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5543" name="Picture 7" descr="LifeSafe85_0051"/>
          <p:cNvPicPr>
            <a:picLocks noChangeAspect="1" noChangeArrowheads="1"/>
          </p:cNvPicPr>
          <p:nvPr/>
        </p:nvPicPr>
        <p:blipFill>
          <a:blip r:embed="rId3" cstate="print"/>
          <a:srcRect l="49208" t="9964" r="4890" b="67802"/>
          <a:stretch>
            <a:fillRect/>
          </a:stretch>
        </p:blipFill>
        <p:spPr bwMode="auto">
          <a:xfrm>
            <a:off x="0" y="2290763"/>
            <a:ext cx="3346450" cy="2097087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5544" name="Picture 8" descr="LifeSafe85_0051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 l="2223" t="39627" r="52913" b="37222"/>
          <a:stretch>
            <a:fillRect/>
          </a:stretch>
        </p:blipFill>
        <p:spPr bwMode="auto">
          <a:xfrm>
            <a:off x="6350" y="2890838"/>
            <a:ext cx="3348038" cy="2236787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5545" name="Picture 9" descr="LifeSafe85_0051"/>
          <p:cNvPicPr>
            <a:picLocks noChangeAspect="1" noChangeArrowheads="1"/>
          </p:cNvPicPr>
          <p:nvPr/>
        </p:nvPicPr>
        <p:blipFill>
          <a:blip r:embed="rId3" cstate="print"/>
          <a:srcRect l="49208" t="39627" r="4890" b="38025"/>
          <a:stretch>
            <a:fillRect/>
          </a:stretch>
        </p:blipFill>
        <p:spPr bwMode="auto">
          <a:xfrm>
            <a:off x="0" y="3505200"/>
            <a:ext cx="3348038" cy="210820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5546" name="Picture 10" descr="LifeSafe85_0051"/>
          <p:cNvPicPr>
            <a:picLocks noChangeAspect="1" noChangeArrowheads="1"/>
          </p:cNvPicPr>
          <p:nvPr/>
        </p:nvPicPr>
        <p:blipFill>
          <a:blip r:embed="rId3" cstate="print"/>
          <a:srcRect l="3261" t="68604" r="52913" b="9964"/>
          <a:stretch>
            <a:fillRect/>
          </a:stretch>
        </p:blipFill>
        <p:spPr bwMode="auto">
          <a:xfrm>
            <a:off x="0" y="4191000"/>
            <a:ext cx="3351213" cy="212090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5547" name="Picture 11" descr="LifeSafe85_0051"/>
          <p:cNvPicPr>
            <a:picLocks noChangeAspect="1" noChangeArrowheads="1"/>
          </p:cNvPicPr>
          <p:nvPr/>
        </p:nvPicPr>
        <p:blipFill>
          <a:blip r:embed="rId3" cstate="print"/>
          <a:srcRect l="49208" t="68604" r="4890" b="9964"/>
          <a:stretch>
            <a:fillRect/>
          </a:stretch>
        </p:blipFill>
        <p:spPr bwMode="auto">
          <a:xfrm>
            <a:off x="0" y="4835525"/>
            <a:ext cx="3348038" cy="2022475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5000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9" y="0"/>
            <a:ext cx="922715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4000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242888"/>
            <a:ext cx="8229600" cy="1139826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Наводнения </a:t>
            </a:r>
          </a:p>
        </p:txBody>
      </p:sp>
      <p:pic>
        <p:nvPicPr>
          <p:cNvPr id="4100" name="Picture 4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268413"/>
            <a:ext cx="4067175" cy="5162550"/>
          </a:xfrm>
          <a:solidFill>
            <a:schemeClr val="accent5">
              <a:lumMod val="20000"/>
              <a:lumOff val="80000"/>
            </a:schemeClr>
          </a:solidFill>
          <a:ln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92150"/>
            <a:ext cx="4286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733800"/>
            <a:ext cx="38195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2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3"/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187450" y="333375"/>
            <a:ext cx="70564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Можно выделить несколько видов классификаций наводнений.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84213" y="1844675"/>
            <a:ext cx="78486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ru-RU" sz="32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Природные</a:t>
            </a:r>
          </a:p>
          <a:p>
            <a:r>
              <a:rPr lang="ru-RU" sz="32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1) во время половодья</a:t>
            </a:r>
          </a:p>
          <a:p>
            <a:r>
              <a:rPr lang="ru-RU" sz="32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2) во время паводка</a:t>
            </a:r>
          </a:p>
          <a:p>
            <a:r>
              <a:rPr lang="ru-RU" sz="32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3) вызванные цунами</a:t>
            </a:r>
          </a:p>
          <a:p>
            <a:r>
              <a:rPr lang="ru-RU" sz="32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4) ливневые</a:t>
            </a:r>
          </a:p>
          <a:p>
            <a:r>
              <a:rPr lang="ru-RU" sz="32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5) естественные колебания уровня озер</a:t>
            </a:r>
          </a:p>
          <a:p>
            <a:r>
              <a:rPr lang="ru-RU" sz="32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6) вызванные бурями, циклонами.</a:t>
            </a: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Вызванные антропогенными факторами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1) разрушение дамб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2) разрушение плотин и других гидротехнических сооружений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213100"/>
            <a:ext cx="626586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Гидрологи все наводнения разделили на 4 типа.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</a:rPr>
              <a:t>Низкие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– наблюдаются на равнинных реках и бывают раз в 5–10 лет. Они практически не нарушают ритм жизни при некоторой подготовке к ним.</a:t>
            </a:r>
          </a:p>
          <a:p>
            <a:pPr>
              <a:lnSpc>
                <a:spcPct val="80000"/>
              </a:lnSpc>
            </a:pPr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</a:rPr>
              <a:t>Высокие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– заливают довольно большие участки речных долин и иногда существенно нарушают привычный быт, даже требуют эвакуации и случаются раз в 20–25 лет.</a:t>
            </a:r>
          </a:p>
          <a:p>
            <a:pPr>
              <a:lnSpc>
                <a:spcPct val="80000"/>
              </a:lnSpc>
            </a:pPr>
            <a:r>
              <a:rPr lang="ru-RU" sz="2400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Выдающиеся наводнения</a:t>
            </a: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(раз в 50–100 лет) затапливают не менее 50% сельскохозяйственных площадей и требуют массовой эвакуации населения. Начинается затопление городов и населенных пунктов.</a:t>
            </a:r>
          </a:p>
          <a:p>
            <a:pPr>
              <a:lnSpc>
                <a:spcPct val="80000"/>
              </a:lnSpc>
            </a:pPr>
            <a:r>
              <a:rPr lang="ru-RU" sz="24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Катастрофические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– случаются раз в 100–200 лет: затапливается несколько речных систем, полностью меняется уклад жизни. Говорят, примерно так выглядел Всемирный потоп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ransition spd="slow" advTm="2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b="1" u="sng" dirty="0">
                <a:solidFill>
                  <a:schemeClr val="accent6">
                    <a:lumMod val="75000"/>
                  </a:schemeClr>
                </a:solidFill>
              </a:rPr>
              <a:t>Паводок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- это значительное затопление местности в результате подъема уровня воды в реке, озере в период снеготаяния, ливней, ветровых нагонов воды, при заторах, зажорах и т.п. </a:t>
            </a:r>
          </a:p>
          <a:p>
            <a:pPr>
              <a:lnSpc>
                <a:spcPct val="90000"/>
              </a:lnSpc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Факторы опасности наводнений и паводков: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разрушение домов и зданий, мостов; размыв железнодорожных и автомобильных дорог; аварии на инженерных сетях; уничтожение посевов; жертвы среди населения и гибель животных.</a:t>
            </a:r>
          </a:p>
          <a:p>
            <a:pPr>
              <a:lnSpc>
                <a:spcPct val="90000"/>
              </a:lnSpc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Вследствие наводнения, паводка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начинается проседание домов и земли, возникают сдвиги и обвалы.</a:t>
            </a:r>
          </a:p>
        </p:txBody>
      </p:sp>
    </p:spTree>
  </p:cSld>
  <p:clrMapOvr>
    <a:masterClrMapping/>
  </p:clrMapOvr>
  <p:transition spd="slow" advTm="2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Паводок – значительный, но кратковременный подъем уровня воды в реке.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213"/>
            <a:ext cx="4140200" cy="568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Он может наблюдаться в любое время года в результате обильных дождей или быстрого таяния снега и льда. </a:t>
            </a:r>
          </a:p>
          <a:p>
            <a:pPr>
              <a:lnSpc>
                <a:spcPct val="80000"/>
              </a:lnSpc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В нашей стране затоплениям подвергаются свыше 400 км2 суши. Обычно заранее известно о половодье. Сложнее прогнозировать паводок. Еще сложнее – подъем уровня в реках из-за нагонов воды с моря или водохранилища, и уж тем более – наводнение из-за прорыва плотин или цунами.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2060575"/>
            <a:ext cx="47625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928802"/>
            <a:ext cx="71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  <a:tileRect/>
                </a:gradFill>
              </a:rPr>
              <a:t>- это подземные толчки и колебания земной поверхности, возникающие в результате внезапных смещений и разрывов в земной коре или верхней мантии и передающиеся на большие расстояния в виде упругих колебаний</a:t>
            </a:r>
            <a:endParaRPr lang="ru-RU" sz="3200" b="1" dirty="0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476672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Землетрясение</a:t>
            </a:r>
            <a:endParaRPr lang="ru-RU" sz="36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28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ru-RU"/>
              <a:t/>
            </a:r>
            <a:br>
              <a:rPr lang="ru-RU"/>
            </a:br>
            <a:endParaRPr lang="ru-RU" sz="400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755650" y="333375"/>
            <a:ext cx="78888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Действия в случае угрозы возникновение паводка:</a:t>
            </a:r>
            <a:r>
              <a:rPr lang="ru-RU" sz="24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1125538"/>
            <a:ext cx="91440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· Внимательно слушайте информацию о чрезвычайной ситуации и инструкции о порядке действий, не пользуйтесь без необходимости телефоном, чтобы он был свободным для связи с вами. </a:t>
            </a:r>
            <a:b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·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Сохраняйте спокойствие, предупредите соседей, окажите помощь инвалидам, детям и людям преклонного возраста. </a:t>
            </a:r>
            <a:b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· Узнайте в местных органах государственной власти и местного самоуправления место сбора жителей для эвакуации и готовьтесь к ней. </a:t>
            </a:r>
            <a:b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·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Подготовьте документы, одежду, наиболее необходимые вещи, запас продуктов питания на несколько дней, медикаменты. Сложите все в чемодан. Документы сохраняйте в водонепроницаемом пакете. </a:t>
            </a:r>
            <a:b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·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Разъедините все потребители электрического тока от электросети, выключите газ. </a:t>
            </a:r>
            <a:b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·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Перенесите ценные вещи и продовольствие на верхние этажи или поднимите на верхние полки. </a:t>
            </a:r>
            <a:b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· Перегоните скот, который есть в вашем хозяйстве, на возвышенную местность.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slow" advTm="2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ДЕЙСТВИЯ В ЗОНЕ ВНЕЗАПНОГО ЗАТОПЛЕНИЯ ВО ВРЕМЯ ПАВОДКА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8686800" cy="5516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· Сохраняйте спокойствие, не паникуйте.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· Быстро соберите необходимые документы, ценности, лекарства, продукты и прочие необходимые вещи.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· Окажите помощь детям, инвалидам и людям преклонного возраста. Они подлежат эвакуации в первую очередь.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· По возможности немедленно оставьте зону затопления.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· Перед выходом из дома отключите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электро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- и газоснабжение, погасите огонь в печах. Закройте окна и двери, если есть время - закройте окна и двери первого этажа досками (щитами).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· Отворите хлев - дайте скоту возможность спасаться.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· Поднимитесь на верхние этажи. Если дом одноэтажный - займите чердачные помещения.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· До прибытия помощи оставайтесь на верхних этажах, крышах, деревьях или других возвышениях, сигнализируйте спасателям, чтобы они имели возможность быстро вас обнаружить.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· Проверьте, нет ли вблизи пострадавших, окажите им, по возможности, помощь.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· Оказавшись в воде, снимите с себя тяжёлую одежду и обувь, отыщите вблизи предметы, которыми можно воспользоваться до получения помощи.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· Не переполняйте спасательные средства (катера, лодки, плоты)</a:t>
            </a:r>
          </a:p>
        </p:txBody>
      </p:sp>
    </p:spTree>
  </p:cSld>
  <p:clrMapOvr>
    <a:masterClrMapping/>
  </p:clrMapOvr>
  <p:transition spd="slow" advTm="3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23528" y="0"/>
            <a:ext cx="5329238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делать, если вода резко поднимается?</a:t>
            </a:r>
            <a:r>
              <a:rPr lang="ru-RU" sz="2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Нужно как можно быстрее занять безопасное место и запастись любыми предметами, которые могут помочь для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самоэвакуации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Кроме лодок, плотов и надувных матрасов подойдут бочки, бревна, щиты, двери, обломки деревянных заборов, автомобильные камеры.</a:t>
            </a: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 прибытия спасателей или спада воды надо оставаться на верхних этажах и крышах, на деревьях или других возвышениях. Чтобы спасатели могли быстрее найти потерпевших, нужно в светлое время суток вывешивать на высокое место белое или цветное полотно, а в темноте подавать световые сигналы.</a:t>
            </a: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Когда подошли спасатели, переходить в лодку надо по одному, не создавая паники.</a:t>
            </a:r>
          </a:p>
        </p:txBody>
      </p:sp>
    </p:spTree>
  </p:cSld>
  <p:clrMapOvr>
    <a:masterClrMapping/>
  </p:clrMapOvr>
  <p:transition spd="slow" advTm="2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260350"/>
            <a:ext cx="5003800" cy="65976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После того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как вода сошла, надо осторожно входить в здания, предварительно убедившись, что конструкции не пострадали.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Пользоваться газом, электричеством, водопроводом и канализацией можно только после разрешения специалистов.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Нельзя есть продукты питания, подмоченные паводковыми водами.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Нельзя пить воду без санитарной проверки. Затопленные колодцы необходимо сначала осушить, а затем откачивать воду до тех пор, пока она не станет пригодной для питья (это решают работники СЭС).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620713"/>
            <a:ext cx="3643313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3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770563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b="1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39750" y="1700213"/>
            <a:ext cx="799306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Широко раскиньте руки по кромкам льда, чтобы не погрузиться с головой.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Если возможно, переберитесь к тому краю полыньи, где течение не увлекает Вас под лед.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Старайтесь не обламывать кромку, без резких движений выбирайтесь на лед, заползая грудью и поочередно вытаскивая на поверхность ноги широко их расставив.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Приноравливайте свое тело к наиболее широкой площади опоры.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Выбравшись из полыньи, откатывайтесь, а затем ползите в ту сторону, откуда шли.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908175" y="404813"/>
            <a:ext cx="55395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Вы провалились под лед:</a:t>
            </a:r>
          </a:p>
        </p:txBody>
      </p:sp>
    </p:spTree>
  </p:cSld>
  <p:clrMapOvr>
    <a:masterClrMapping/>
  </p:clrMapOvr>
  <p:transition spd="slow" advTm="2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27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>
                <a:solidFill>
                  <a:srgbClr val="002060"/>
                </a:solidFill>
              </a:rPr>
              <a:t>Человек провалился под лед, Вы стали очевидцем: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413"/>
            <a:ext cx="91440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немедленно крикните ему, что идете на помощь;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приближайтесь к полынье ползком, широко раскинув руки;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подложите под себя лыжи, фанеру или доску, чтобы увеличить площадь опоры и ползите на них;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к самому краю полыньи подползать нельзя, иначе и сами окажитесь в воде;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ремни и шарф, любая доска, лыжи, санки помогут Вам спасти человека;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бросать связанные предметы нужно за 3-4 м до пострадавшего;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если Вы не один, то, взяв друг друга за ноги, ложитесь на лед цепочкой и двигайтесь к пролому;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действуйте решительно и быстро, пострадавший коченеет в ледяной воде, намокшая одежда тянет его вниз;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подав пострадавшему подручное средство, вытащите его на лед и ползком двигайтесь от опасной зоны. </a:t>
            </a:r>
          </a:p>
        </p:txBody>
      </p:sp>
    </p:spTree>
  </p:cSld>
  <p:clrMapOvr>
    <a:masterClrMapping/>
  </p:clrMapOvr>
  <p:transition spd="slow" advTm="2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Оказание первой медицинской помощи пострадавшему: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429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с пострадавшего снимите и отожмите всю одежду, потом снова оденьте, (если нет сухой) и укутайте полиэтиленом (происходит эффект парника);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при общем охлаждении пострадавшего необходимо как можно быстрее доставить в теплое (отапливаемое) помещение, тепло укрыть, обложить грелками, напоить горячим чаем, в дальнейшем направить в медицинское учреждение;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при попадании жидкости в дыхательные пути, пострадавшему необходимо очистить полость рта, уложить животом бедро так, чтобы голова свисала к земле, энергично нажимая на грудь и спину, удалить воду из желудка и легких, приступить к выполнению искусственного дыхания, растереть пострадавшего, чтобы согреть его. </a:t>
            </a:r>
            <a:br>
              <a:rPr lang="ru-RU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2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4954562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92D050"/>
                </a:solidFill>
                <a:latin typeface="Monotype Corsiva" pitchFamily="66" charset="0"/>
              </a:rPr>
              <a:t>Спасибо, </a:t>
            </a:r>
            <a:br>
              <a:rPr lang="ru-RU" sz="8000" dirty="0" smtClean="0">
                <a:solidFill>
                  <a:srgbClr val="92D05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92D050"/>
                </a:solidFill>
                <a:latin typeface="Monotype Corsiva" pitchFamily="66" charset="0"/>
              </a:rPr>
              <a:t>за внимание!</a:t>
            </a:r>
            <a:endParaRPr lang="ru-RU" sz="8000" dirty="0">
              <a:solidFill>
                <a:srgbClr val="92D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но 1 5"/>
          <p:cNvSpPr/>
          <p:nvPr/>
        </p:nvSpPr>
        <p:spPr>
          <a:xfrm>
            <a:off x="323528" y="692696"/>
            <a:ext cx="7992888" cy="5400600"/>
          </a:xfrm>
          <a:prstGeom prst="irregularSeal1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очаг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42852"/>
            <a:ext cx="6464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Очаг землетрясения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2910" y="4286256"/>
            <a:ext cx="78581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это пространство (объём), внутри которого заключены все сопровождающие землетрясение первичные деформации</a:t>
            </a:r>
            <a:r>
              <a:rPr lang="ru-RU" sz="32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85728"/>
            <a:ext cx="4214842" cy="12805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6446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Эпицентр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2000240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Область на поверхности земли,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расположенная над очагом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         землетрясения 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8640"/>
            <a:ext cx="4929222" cy="12144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7597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Сейсмология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 rot="10800000" flipV="1">
            <a:off x="0" y="1164134"/>
            <a:ext cx="9144000" cy="56938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9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66FF"/>
                </a:solidFill>
                <a:effectLst/>
                <a:latin typeface="Arial" pitchFamily="34" charset="0"/>
                <a:ea typeface="Times New Roman" pitchFamily="18" charset="0"/>
              </a:rPr>
              <a:t>Во время землетрясений поверхность земли колеблется. Это происходит из-за внезапных перепадов давления в тех местах, где соприкасаются плиты земной коры. Каждый год случается около полумиллиона землетрясений. Некоторые землетрясения такие слабые, что их можно зарегистрировать только с помощью специальных приборов — сейсмографов. Сейсмограф изображает колебания земли в виде изгибов линии, которую его стрелка чертит на вращающемся барабане. Во время колебаний земли эта чувствительная стрелка вибрирует, и линия получается изогнутой.</a:t>
            </a:r>
            <a:endParaRPr kumimoji="0" lang="ru-RU" sz="2800" b="1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66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Tm="2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8586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95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6600"/>
                </a:solidFill>
                <a:latin typeface="Arial" pitchFamily="34" charset="0"/>
                <a:ea typeface="Times New Roman" pitchFamily="18" charset="0"/>
              </a:rPr>
              <a:t>Колебания могут возникать во время извержений вулканов, из-за обрушивания сводов подземных </a:t>
            </a:r>
            <a:r>
              <a:rPr lang="ru-RU" sz="2400" b="1" dirty="0" smtClean="0">
                <a:solidFill>
                  <a:srgbClr val="FF6600"/>
                </a:solidFill>
                <a:latin typeface="Arial" pitchFamily="34" charset="0"/>
                <a:ea typeface="Times New Roman" pitchFamily="18" charset="0"/>
              </a:rPr>
              <a:t>пещер </a:t>
            </a:r>
            <a:r>
              <a:rPr lang="ru-RU" sz="2400" dirty="0" smtClean="0">
                <a:solidFill>
                  <a:srgbClr val="FF6600"/>
                </a:solidFill>
                <a:latin typeface="Arial" pitchFamily="34" charset="0"/>
                <a:ea typeface="Times New Roman" pitchFamily="18" charset="0"/>
              </a:rPr>
              <a:t>или из-за</a:t>
            </a:r>
            <a:endParaRPr lang="ru-RU" sz="2400" dirty="0" smtClean="0">
              <a:solidFill>
                <a:srgbClr val="FF6600"/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0024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rgbClr val="FF6600"/>
                </a:solidFill>
              </a:rPr>
              <a:t>сильных</a:t>
            </a:r>
            <a:r>
              <a:rPr lang="ru-RU" sz="2800" dirty="0" smtClean="0"/>
              <a:t>   </a:t>
            </a:r>
            <a:r>
              <a:rPr lang="ru-RU" sz="2800" dirty="0" smtClean="0">
                <a:solidFill>
                  <a:srgbClr val="FF6600"/>
                </a:solidFill>
              </a:rPr>
              <a:t>обвалов.    Но   самые</a:t>
            </a:r>
            <a:r>
              <a:rPr lang="ru-RU" sz="2800" cap="small" dirty="0" smtClean="0">
                <a:solidFill>
                  <a:srgbClr val="FF6600"/>
                </a:solidFill>
              </a:rPr>
              <a:t> </a:t>
            </a:r>
            <a:r>
              <a:rPr lang="ru-RU" sz="2800" dirty="0" smtClean="0">
                <a:solidFill>
                  <a:srgbClr val="FF6600"/>
                </a:solidFill>
              </a:rPr>
              <a:t>сильные  землетрясения случаются, когда одна тектоническая плита задевает </a:t>
            </a:r>
          </a:p>
          <a:p>
            <a:r>
              <a:rPr lang="ru-RU" sz="2800" dirty="0" smtClean="0">
                <a:solidFill>
                  <a:srgbClr val="FF6600"/>
                </a:solidFill>
              </a:rPr>
              <a:t>другую. Это может происходить глубоко под     землей, но ударные волны доходят до поверхности земной коры и сотрясают ее.  Подводное землетрясение  может вызывать цунами — гигантскую океанскую волну, которая движется с огромной скоростью и сметает всё на своем пути.</a:t>
            </a:r>
            <a:endParaRPr lang="ru-RU" sz="28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3|5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le_20100312215349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2889</Words>
  <Application>Microsoft Office PowerPoint</Application>
  <PresentationFormat>Экран (4:3)</PresentationFormat>
  <Paragraphs>324</Paragraphs>
  <Slides>57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file_20100312215349</vt:lpstr>
      <vt:lpstr>Правила поведения в условиях чрезвычайных ситуаций природного характера</vt:lpstr>
      <vt:lpstr>На огромной территории нашей страны возможны:</vt:lpstr>
      <vt:lpstr>Смерчи, ураганы, бури.</vt:lpstr>
      <vt:lpstr>Так что же необходимо делать при угрозе возникновения урагана, бури, смерча?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Основными причинами возникновения лесных пожаров являются:  </vt:lpstr>
      <vt:lpstr>НИЗОВЫЕ ПОЖАРЫ</vt:lpstr>
      <vt:lpstr>ВЕРХОВЫЕ ПОЖАРЫ</vt:lpstr>
      <vt:lpstr>Подземные пожары</vt:lpstr>
      <vt:lpstr>ПОСЛЕДСТВИЯ ПОЖАРОВ</vt:lpstr>
      <vt:lpstr>Слайд 32</vt:lpstr>
      <vt:lpstr>Слайд 33</vt:lpstr>
      <vt:lpstr>Слайд 34</vt:lpstr>
      <vt:lpstr>Слайд 35</vt:lpstr>
      <vt:lpstr>Слайд 36</vt:lpstr>
      <vt:lpstr>Меры предупреждения и снижения ущерба.</vt:lpstr>
      <vt:lpstr>Слайд 38</vt:lpstr>
      <vt:lpstr>Слайд 39</vt:lpstr>
      <vt:lpstr>Слайд 40</vt:lpstr>
      <vt:lpstr>Слайд 41</vt:lpstr>
      <vt:lpstr>Слайд 42</vt:lpstr>
      <vt:lpstr>Слайд 43</vt:lpstr>
      <vt:lpstr>Наводнения </vt:lpstr>
      <vt:lpstr>Слайд 45</vt:lpstr>
      <vt:lpstr>Вызванные антропогенными факторами</vt:lpstr>
      <vt:lpstr>Гидрологи все наводнения разделили на 4 типа. </vt:lpstr>
      <vt:lpstr>Слайд 48</vt:lpstr>
      <vt:lpstr>Паводок – значительный, но кратковременный подъем уровня воды в реке. </vt:lpstr>
      <vt:lpstr>Слайд 50</vt:lpstr>
      <vt:lpstr>ДЕЙСТВИЯ В ЗОНЕ ВНЕЗАПНОГО ЗАТОПЛЕНИЯ ВО ВРЕМЯ ПАВОДКА</vt:lpstr>
      <vt:lpstr>Слайд 52</vt:lpstr>
      <vt:lpstr>Слайд 53</vt:lpstr>
      <vt:lpstr>Слайд 54</vt:lpstr>
      <vt:lpstr>  Человек провалился под лед, Вы стали очевидцем:   </vt:lpstr>
      <vt:lpstr>Оказание первой медицинской помощи пострадавшему: </vt:lpstr>
      <vt:lpstr>Спасибо, 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условиях чрезвычайных ситуаций природного характера</dc:title>
  <dc:creator>pc29</dc:creator>
  <cp:lastModifiedBy>pc29</cp:lastModifiedBy>
  <cp:revision>27</cp:revision>
  <dcterms:created xsi:type="dcterms:W3CDTF">2012-01-29T10:44:06Z</dcterms:created>
  <dcterms:modified xsi:type="dcterms:W3CDTF">2012-01-29T19:00:15Z</dcterms:modified>
</cp:coreProperties>
</file>