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6"/>
  </p:notesMasterIdLst>
  <p:sldIdLst>
    <p:sldId id="300" r:id="rId2"/>
    <p:sldId id="256" r:id="rId3"/>
    <p:sldId id="257" r:id="rId4"/>
    <p:sldId id="258" r:id="rId5"/>
    <p:sldId id="259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99" r:id="rId14"/>
    <p:sldId id="268" r:id="rId15"/>
    <p:sldId id="269" r:id="rId16"/>
    <p:sldId id="270" r:id="rId17"/>
    <p:sldId id="271" r:id="rId18"/>
    <p:sldId id="273" r:id="rId19"/>
    <p:sldId id="274" r:id="rId20"/>
    <p:sldId id="275" r:id="rId21"/>
    <p:sldId id="272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8" r:id="rId32"/>
    <p:sldId id="285" r:id="rId33"/>
    <p:sldId id="286" r:id="rId34"/>
    <p:sldId id="287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142" autoAdjust="0"/>
    <p:restoredTop sz="94660"/>
  </p:normalViewPr>
  <p:slideViewPr>
    <p:cSldViewPr>
      <p:cViewPr varScale="1">
        <p:scale>
          <a:sx n="51" d="100"/>
          <a:sy n="51" d="100"/>
        </p:scale>
        <p:origin x="-90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BAB469-B0E6-4F36-8F8F-955FA11AA5A5}" type="datetimeFigureOut">
              <a:rPr lang="ru-RU" smtClean="0"/>
              <a:pPr/>
              <a:t>10.05.2012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C5B2ED-53AF-4944-9F44-68DD95EF50A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C5B2ED-53AF-4944-9F44-68DD95EF50A0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10.05.2012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10.05.2012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10.05.2012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10.05.2012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10.05.2012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10.05.2012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10.05.2012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13" Type="http://schemas.openxmlformats.org/officeDocument/2006/relationships/slide" Target="slide14.xml"/><Relationship Id="rId18" Type="http://schemas.openxmlformats.org/officeDocument/2006/relationships/slide" Target="slide19.xml"/><Relationship Id="rId26" Type="http://schemas.openxmlformats.org/officeDocument/2006/relationships/slide" Target="slide27.xml"/><Relationship Id="rId39" Type="http://schemas.openxmlformats.org/officeDocument/2006/relationships/slide" Target="slide40.xml"/><Relationship Id="rId3" Type="http://schemas.openxmlformats.org/officeDocument/2006/relationships/slide" Target="slide4.xml"/><Relationship Id="rId21" Type="http://schemas.openxmlformats.org/officeDocument/2006/relationships/slide" Target="slide22.xml"/><Relationship Id="rId34" Type="http://schemas.openxmlformats.org/officeDocument/2006/relationships/slide" Target="slide35.xml"/><Relationship Id="rId42" Type="http://schemas.openxmlformats.org/officeDocument/2006/relationships/slide" Target="slide43.xml"/><Relationship Id="rId7" Type="http://schemas.openxmlformats.org/officeDocument/2006/relationships/slide" Target="slide8.xml"/><Relationship Id="rId12" Type="http://schemas.openxmlformats.org/officeDocument/2006/relationships/slide" Target="slide13.xml"/><Relationship Id="rId17" Type="http://schemas.openxmlformats.org/officeDocument/2006/relationships/slide" Target="slide18.xml"/><Relationship Id="rId25" Type="http://schemas.openxmlformats.org/officeDocument/2006/relationships/slide" Target="slide26.xml"/><Relationship Id="rId33" Type="http://schemas.openxmlformats.org/officeDocument/2006/relationships/slide" Target="slide34.xml"/><Relationship Id="rId38" Type="http://schemas.openxmlformats.org/officeDocument/2006/relationships/slide" Target="slide39.xml"/><Relationship Id="rId2" Type="http://schemas.openxmlformats.org/officeDocument/2006/relationships/slide" Target="slide3.xml"/><Relationship Id="rId16" Type="http://schemas.openxmlformats.org/officeDocument/2006/relationships/slide" Target="slide17.xml"/><Relationship Id="rId20" Type="http://schemas.openxmlformats.org/officeDocument/2006/relationships/slide" Target="slide21.xml"/><Relationship Id="rId29" Type="http://schemas.openxmlformats.org/officeDocument/2006/relationships/slide" Target="slide30.xml"/><Relationship Id="rId41" Type="http://schemas.openxmlformats.org/officeDocument/2006/relationships/slide" Target="slide4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7.xml"/><Relationship Id="rId11" Type="http://schemas.openxmlformats.org/officeDocument/2006/relationships/slide" Target="slide12.xml"/><Relationship Id="rId24" Type="http://schemas.openxmlformats.org/officeDocument/2006/relationships/slide" Target="slide25.xml"/><Relationship Id="rId32" Type="http://schemas.openxmlformats.org/officeDocument/2006/relationships/slide" Target="slide33.xml"/><Relationship Id="rId37" Type="http://schemas.openxmlformats.org/officeDocument/2006/relationships/slide" Target="slide38.xml"/><Relationship Id="rId40" Type="http://schemas.openxmlformats.org/officeDocument/2006/relationships/slide" Target="slide41.xml"/><Relationship Id="rId5" Type="http://schemas.openxmlformats.org/officeDocument/2006/relationships/slide" Target="slide6.xml"/><Relationship Id="rId15" Type="http://schemas.openxmlformats.org/officeDocument/2006/relationships/slide" Target="slide16.xml"/><Relationship Id="rId23" Type="http://schemas.openxmlformats.org/officeDocument/2006/relationships/slide" Target="slide24.xml"/><Relationship Id="rId28" Type="http://schemas.openxmlformats.org/officeDocument/2006/relationships/slide" Target="slide29.xml"/><Relationship Id="rId36" Type="http://schemas.openxmlformats.org/officeDocument/2006/relationships/slide" Target="slide37.xml"/><Relationship Id="rId10" Type="http://schemas.openxmlformats.org/officeDocument/2006/relationships/slide" Target="slide11.xml"/><Relationship Id="rId19" Type="http://schemas.openxmlformats.org/officeDocument/2006/relationships/slide" Target="slide20.xml"/><Relationship Id="rId31" Type="http://schemas.openxmlformats.org/officeDocument/2006/relationships/slide" Target="slide32.xml"/><Relationship Id="rId4" Type="http://schemas.openxmlformats.org/officeDocument/2006/relationships/slide" Target="slide5.xml"/><Relationship Id="rId9" Type="http://schemas.openxmlformats.org/officeDocument/2006/relationships/slide" Target="slide10.xml"/><Relationship Id="rId14" Type="http://schemas.openxmlformats.org/officeDocument/2006/relationships/slide" Target="slide15.xml"/><Relationship Id="rId22" Type="http://schemas.openxmlformats.org/officeDocument/2006/relationships/slide" Target="slide23.xml"/><Relationship Id="rId27" Type="http://schemas.openxmlformats.org/officeDocument/2006/relationships/slide" Target="slide28.xml"/><Relationship Id="rId30" Type="http://schemas.openxmlformats.org/officeDocument/2006/relationships/slide" Target="slide31.xml"/><Relationship Id="rId35" Type="http://schemas.openxmlformats.org/officeDocument/2006/relationships/slide" Target="slide36.xml"/><Relationship Id="rId43" Type="http://schemas.openxmlformats.org/officeDocument/2006/relationships/slide" Target="slide4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8" name="Picture 26" descr="1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lum contrast="4000"/>
          </a:blip>
          <a:srcRect/>
          <a:stretch>
            <a:fillRect/>
          </a:stretch>
        </p:blipFill>
        <p:spPr bwMode="auto">
          <a:xfrm>
            <a:off x="1142976" y="-285776"/>
            <a:ext cx="6985000" cy="6985000"/>
          </a:xfrm>
          <a:prstGeom prst="rect">
            <a:avLst/>
          </a:prstGeom>
          <a:noFill/>
        </p:spPr>
      </p:pic>
      <p:sp>
        <p:nvSpPr>
          <p:cNvPr id="3099" name="Rectangle 27"/>
          <p:cNvSpPr>
            <a:spLocks noGrp="1" noChangeArrowheads="1"/>
          </p:cNvSpPr>
          <p:nvPr>
            <p:ph type="ctrTitle"/>
          </p:nvPr>
        </p:nvSpPr>
        <p:spPr>
          <a:xfrm>
            <a:off x="642910" y="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sz="60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«Своя игра»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ru-RU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среди учащихся 9-11 классов.</a:t>
            </a:r>
            <a:endParaRPr lang="ru-RU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100" name="Rectangle 28"/>
          <p:cNvSpPr>
            <a:spLocks noGrp="1" noChangeArrowheads="1"/>
          </p:cNvSpPr>
          <p:nvPr>
            <p:ph type="subTitle" idx="1"/>
          </p:nvPr>
        </p:nvSpPr>
        <p:spPr>
          <a:xfrm>
            <a:off x="7000860" y="5672126"/>
            <a:ext cx="2143140" cy="1185874"/>
          </a:xfrm>
        </p:spPr>
        <p:txBody>
          <a:bodyPr>
            <a:normAutofit fontScale="55000" lnSpcReduction="20000"/>
          </a:bodyPr>
          <a:lstStyle/>
          <a:p>
            <a:r>
              <a:rPr lang="ru-RU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Работу выполнили:</a:t>
            </a:r>
          </a:p>
          <a:p>
            <a:r>
              <a:rPr lang="ru-RU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Хвостова</a:t>
            </a:r>
            <a:r>
              <a:rPr lang="ru-RU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Л.Н.</a:t>
            </a:r>
          </a:p>
          <a:p>
            <a:r>
              <a:rPr lang="ru-RU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Мельникова М.И.</a:t>
            </a:r>
          </a:p>
          <a:p>
            <a:r>
              <a:rPr lang="ru-RU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Гречкина</a:t>
            </a:r>
            <a:r>
              <a:rPr lang="ru-RU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Н.А. </a:t>
            </a:r>
          </a:p>
          <a:p>
            <a:endParaRPr lang="ru-RU" dirty="0">
              <a:solidFill>
                <a:schemeClr val="accent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357167"/>
            <a:ext cx="8229600" cy="2714644"/>
          </a:xfrm>
        </p:spPr>
        <p:txBody>
          <a:bodyPr>
            <a:normAutofit/>
          </a:bodyPr>
          <a:lstStyle/>
          <a:p>
            <a:pPr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Какое преступление совершили гуси-лебеди в одноименной сказке? </a:t>
            </a:r>
          </a:p>
          <a:p>
            <a:pPr algn="ctr">
              <a:buNone/>
            </a:pPr>
            <a:r>
              <a:rPr lang="ru-RU" b="1" dirty="0" smtClean="0"/>
              <a:t>Какие права Иванушки были нарушены?</a:t>
            </a:r>
            <a:endParaRPr lang="ru-RU" b="1" dirty="0"/>
          </a:p>
        </p:txBody>
      </p:sp>
      <p:sp>
        <p:nvSpPr>
          <p:cNvPr id="5" name="TextBox 4"/>
          <p:cNvSpPr txBox="1"/>
          <p:nvPr/>
        </p:nvSpPr>
        <p:spPr>
          <a:xfrm>
            <a:off x="214282" y="3571876"/>
            <a:ext cx="850112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/>
              <a:t>Ответ: </a:t>
            </a:r>
            <a:r>
              <a:rPr lang="ru-RU" sz="2800" dirty="0" err="1" smtClean="0"/>
              <a:t>киднепинг</a:t>
            </a:r>
            <a:r>
              <a:rPr lang="ru-RU" sz="2800" dirty="0" smtClean="0"/>
              <a:t>- похищение ребенка. Нарушено его право на жизнь, на свободу, возможность воспитываться в семье.</a:t>
            </a:r>
            <a:endParaRPr lang="ru-RU" sz="2800" dirty="0"/>
          </a:p>
        </p:txBody>
      </p:sp>
      <p:sp>
        <p:nvSpPr>
          <p:cNvPr id="4" name="TextBox 3">
            <a:hlinkClick r:id="rId2" action="ppaction://hlinksldjump"/>
          </p:cNvPr>
          <p:cNvSpPr txBox="1"/>
          <p:nvPr/>
        </p:nvSpPr>
        <p:spPr>
          <a:xfrm>
            <a:off x="7500958" y="6286520"/>
            <a:ext cx="14287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Поле вопросов.</a:t>
            </a:r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357167"/>
            <a:ext cx="8229600" cy="2714644"/>
          </a:xfrm>
        </p:spPr>
        <p:txBody>
          <a:bodyPr/>
          <a:lstStyle/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Что такое </a:t>
            </a:r>
            <a:r>
              <a:rPr lang="ru-RU" dirty="0" err="1" smtClean="0"/>
              <a:t>деликтоспособность</a:t>
            </a:r>
            <a:r>
              <a:rPr lang="ru-RU" dirty="0" smtClean="0"/>
              <a:t>?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285720" y="3571876"/>
            <a:ext cx="850112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/>
              <a:t>Ответ: признание законом способность лица сознавать значение своих противоправных деяний и нести за них юридическую ответственность.</a:t>
            </a:r>
            <a:endParaRPr lang="ru-RU" sz="2800" dirty="0"/>
          </a:p>
        </p:txBody>
      </p:sp>
      <p:sp>
        <p:nvSpPr>
          <p:cNvPr id="5" name="TextBox 4">
            <a:hlinkClick r:id="rId2" action="ppaction://hlinksldjump"/>
          </p:cNvPr>
          <p:cNvSpPr txBox="1"/>
          <p:nvPr/>
        </p:nvSpPr>
        <p:spPr>
          <a:xfrm>
            <a:off x="7500958" y="6286520"/>
            <a:ext cx="14287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Поле вопросов.</a:t>
            </a:r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357166"/>
            <a:ext cx="8229600" cy="4286279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dirty="0" smtClean="0"/>
              <a:t>В течение какого времени может быть обжалован обвинительный приговор по уголовному делу с момента его составления:</a:t>
            </a:r>
          </a:p>
          <a:p>
            <a:pPr algn="ctr">
              <a:buNone/>
            </a:pPr>
            <a:r>
              <a:rPr lang="ru-RU" dirty="0" smtClean="0"/>
              <a:t>А: 7 дней</a:t>
            </a:r>
          </a:p>
          <a:p>
            <a:pPr algn="ctr">
              <a:buNone/>
            </a:pPr>
            <a:r>
              <a:rPr lang="ru-RU" dirty="0" smtClean="0"/>
              <a:t>Б: 10 дней</a:t>
            </a:r>
          </a:p>
          <a:p>
            <a:pPr algn="ctr">
              <a:buNone/>
            </a:pPr>
            <a:r>
              <a:rPr lang="ru-RU" dirty="0" smtClean="0"/>
              <a:t>В: 14 дней</a:t>
            </a:r>
          </a:p>
          <a:p>
            <a:pPr algn="ctr">
              <a:buNone/>
            </a:pPr>
            <a:r>
              <a:rPr lang="ru-RU" dirty="0" smtClean="0"/>
              <a:t>Г: месяца</a:t>
            </a:r>
          </a:p>
          <a:p>
            <a:pPr algn="ctr">
              <a:buNone/>
            </a:pP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571472" y="4857760"/>
            <a:ext cx="80724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/>
              <a:t>Ответ: 10 дней</a:t>
            </a:r>
            <a:endParaRPr lang="ru-RU" sz="2800" dirty="0"/>
          </a:p>
        </p:txBody>
      </p:sp>
      <p:sp>
        <p:nvSpPr>
          <p:cNvPr id="5" name="TextBox 4">
            <a:hlinkClick r:id="rId2" action="ppaction://hlinksldjump"/>
          </p:cNvPr>
          <p:cNvSpPr txBox="1"/>
          <p:nvPr/>
        </p:nvSpPr>
        <p:spPr>
          <a:xfrm>
            <a:off x="7500958" y="6286520"/>
            <a:ext cx="14287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Поле вопросов.</a:t>
            </a:r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9"/>
            <a:ext cx="8229600" cy="3714776"/>
          </a:xfrm>
        </p:spPr>
        <p:txBody>
          <a:bodyPr/>
          <a:lstStyle/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ru-RU" dirty="0" smtClean="0"/>
              <a:t>Переведите с латинского: </a:t>
            </a:r>
            <a:r>
              <a:rPr lang="en-US" dirty="0" smtClean="0"/>
              <a:t>mea culpa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285720" y="4071942"/>
            <a:ext cx="84296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/>
              <a:t>Ответ: Моя вина, по моей вине.</a:t>
            </a:r>
            <a:endParaRPr lang="ru-RU" sz="2800" dirty="0"/>
          </a:p>
        </p:txBody>
      </p:sp>
      <p:sp>
        <p:nvSpPr>
          <p:cNvPr id="4" name="TextBox 3">
            <a:hlinkClick r:id="rId2" action="ppaction://hlinksldjump"/>
          </p:cNvPr>
          <p:cNvSpPr txBox="1"/>
          <p:nvPr/>
        </p:nvSpPr>
        <p:spPr>
          <a:xfrm>
            <a:off x="7500958" y="6286520"/>
            <a:ext cx="14287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Поле вопросов.</a:t>
            </a:r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357166"/>
            <a:ext cx="8229600" cy="3929090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Сотрудники отделения полиции несколько месяцев подряд не получали заработную плату. Известив письменно руководство, они решили приостановить работу до выплаты им задержанной заработной платы.</a:t>
            </a:r>
          </a:p>
          <a:p>
            <a:pPr>
              <a:buNone/>
            </a:pPr>
            <a:r>
              <a:rPr lang="ru-RU" b="1" dirty="0" smtClean="0"/>
              <a:t>Задание: разъясните ситуацию – имели ли право сотрудники отделения полиции приостановить работу? Почему? </a:t>
            </a:r>
            <a:endParaRPr lang="ru-RU" b="1" dirty="0"/>
          </a:p>
        </p:txBody>
      </p:sp>
      <p:sp>
        <p:nvSpPr>
          <p:cNvPr id="4" name="TextBox 3"/>
          <p:cNvSpPr txBox="1"/>
          <p:nvPr/>
        </p:nvSpPr>
        <p:spPr>
          <a:xfrm>
            <a:off x="428596" y="4429132"/>
            <a:ext cx="814393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Ответ: нет, не имели права, т.к. согласно ТК РФ, в случае задержки выплаты зарплаты не допускается приостановление работы в правоохранительных органах.</a:t>
            </a:r>
            <a:endParaRPr lang="ru-RU" sz="2800" dirty="0"/>
          </a:p>
        </p:txBody>
      </p:sp>
      <p:sp>
        <p:nvSpPr>
          <p:cNvPr id="5" name="TextBox 4">
            <a:hlinkClick r:id="rId2" action="ppaction://hlinksldjump"/>
          </p:cNvPr>
          <p:cNvSpPr txBox="1"/>
          <p:nvPr/>
        </p:nvSpPr>
        <p:spPr>
          <a:xfrm>
            <a:off x="7500958" y="6286520"/>
            <a:ext cx="14287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Поле вопросов.</a:t>
            </a:r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357167"/>
            <a:ext cx="8229600" cy="2714644"/>
          </a:xfrm>
        </p:spPr>
        <p:txBody>
          <a:bodyPr/>
          <a:lstStyle/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Смирнов совершил преступление. </a:t>
            </a:r>
            <a:r>
              <a:rPr lang="ru-RU" b="1" dirty="0" smtClean="0"/>
              <a:t>Можно ли рассмотреть дело Смирнова без его участия?</a:t>
            </a:r>
            <a:endParaRPr lang="ru-RU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85720" y="3929066"/>
            <a:ext cx="871543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/>
              <a:t>Ответ: Нет. В соответствии с УК РФ заочное рассмотрение уголовных дел не допускается.</a:t>
            </a:r>
            <a:endParaRPr lang="ru-RU" sz="2800" dirty="0"/>
          </a:p>
        </p:txBody>
      </p:sp>
      <p:sp>
        <p:nvSpPr>
          <p:cNvPr id="5" name="TextBox 4">
            <a:hlinkClick r:id="rId2" action="ppaction://hlinksldjump"/>
          </p:cNvPr>
          <p:cNvSpPr txBox="1"/>
          <p:nvPr/>
        </p:nvSpPr>
        <p:spPr>
          <a:xfrm>
            <a:off x="7500958" y="6286520"/>
            <a:ext cx="14287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Поле вопросов.</a:t>
            </a:r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357167"/>
            <a:ext cx="8229600" cy="2714644"/>
          </a:xfrm>
        </p:spPr>
        <p:txBody>
          <a:bodyPr/>
          <a:lstStyle/>
          <a:p>
            <a:pPr algn="ctr">
              <a:buNone/>
            </a:pPr>
            <a:r>
              <a:rPr lang="ru-RU" dirty="0" smtClean="0"/>
              <a:t>В конце </a:t>
            </a:r>
            <a:r>
              <a:rPr lang="en-US" dirty="0" smtClean="0"/>
              <a:t>XVIII</a:t>
            </a:r>
            <a:r>
              <a:rPr lang="ru-RU" dirty="0" smtClean="0"/>
              <a:t> века в Российской империи функционировал Совестный суд. </a:t>
            </a:r>
            <a:r>
              <a:rPr lang="ru-RU" b="1" dirty="0" smtClean="0"/>
              <a:t>Какие дела он рассматривал?</a:t>
            </a:r>
            <a:endParaRPr lang="ru-RU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85720" y="3786190"/>
            <a:ext cx="88582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/>
              <a:t>Ответ: Суд рассматривал дела о преступлениях, которые совершали несовершеннолетние и умалишенные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5" name="TextBox 4">
            <a:hlinkClick r:id="rId2" action="ppaction://hlinksldjump"/>
          </p:cNvPr>
          <p:cNvSpPr txBox="1"/>
          <p:nvPr/>
        </p:nvSpPr>
        <p:spPr>
          <a:xfrm>
            <a:off x="7500958" y="6286520"/>
            <a:ext cx="14287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Поле вопросов.</a:t>
            </a:r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357167"/>
            <a:ext cx="8229600" cy="2714644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dirty="0" smtClean="0"/>
              <a:t>Вам с детства хорошо известна сказка «</a:t>
            </a:r>
            <a:r>
              <a:rPr lang="ru-RU" dirty="0" err="1" smtClean="0"/>
              <a:t>Дюймовочка</a:t>
            </a:r>
            <a:r>
              <a:rPr lang="ru-RU" dirty="0" smtClean="0"/>
              <a:t>». «Вот славная жена для моего сынка,- квакнула жаба и, схватив скорлупу с девочкой, выпрыгнула через окно в сад».</a:t>
            </a:r>
          </a:p>
          <a:p>
            <a:pPr algn="ctr">
              <a:buNone/>
            </a:pPr>
            <a:r>
              <a:rPr lang="ru-RU" b="1" dirty="0" smtClean="0"/>
              <a:t>Прокомментируйте, какие права главной героини сказки нарушены?</a:t>
            </a:r>
            <a:endParaRPr lang="ru-RU" b="1" dirty="0"/>
          </a:p>
        </p:txBody>
      </p:sp>
      <p:sp>
        <p:nvSpPr>
          <p:cNvPr id="4" name="TextBox 3">
            <a:hlinkClick r:id="rId3" action="ppaction://hlinksldjump"/>
          </p:cNvPr>
          <p:cNvSpPr txBox="1"/>
          <p:nvPr/>
        </p:nvSpPr>
        <p:spPr>
          <a:xfrm>
            <a:off x="7500958" y="6286520"/>
            <a:ext cx="14287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Поле вопросов.</a:t>
            </a:r>
            <a:endParaRPr lang="ru-RU" sz="1400" dirty="0"/>
          </a:p>
        </p:txBody>
      </p:sp>
      <p:sp>
        <p:nvSpPr>
          <p:cNvPr id="5" name="TextBox 4"/>
          <p:cNvSpPr txBox="1"/>
          <p:nvPr/>
        </p:nvSpPr>
        <p:spPr>
          <a:xfrm>
            <a:off x="142844" y="3429000"/>
            <a:ext cx="864399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/>
              <a:t>Ответ: девочка разлучена с родителями, похищение, ограничение свободы, попытка насильно выдать замуж . 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357167"/>
            <a:ext cx="8229600" cy="2714644"/>
          </a:xfrm>
        </p:spPr>
        <p:txBody>
          <a:bodyPr/>
          <a:lstStyle/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Что такое консенсус?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42844" y="3429000"/>
            <a:ext cx="900115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/>
              <a:t>Ответ: соглашение между сторонниками противоположных мнений, направлений, позиций.</a:t>
            </a:r>
            <a:endParaRPr lang="ru-RU" sz="2800" dirty="0"/>
          </a:p>
        </p:txBody>
      </p:sp>
      <p:sp>
        <p:nvSpPr>
          <p:cNvPr id="4" name="TextBox 3">
            <a:hlinkClick r:id="rId2" action="ppaction://hlinksldjump"/>
          </p:cNvPr>
          <p:cNvSpPr txBox="1"/>
          <p:nvPr/>
        </p:nvSpPr>
        <p:spPr>
          <a:xfrm>
            <a:off x="7500958" y="6286520"/>
            <a:ext cx="14287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Поле вопросов.</a:t>
            </a:r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357166"/>
            <a:ext cx="8229600" cy="4429155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Ребенок, при нарушении его прав и законных интересов, имеет право самостоятельно обратиться в суд за защитой с какого возраста:</a:t>
            </a:r>
          </a:p>
          <a:p>
            <a:pPr algn="ctr">
              <a:buNone/>
            </a:pPr>
            <a:r>
              <a:rPr lang="ru-RU" dirty="0" smtClean="0"/>
              <a:t>А: 10 лет</a:t>
            </a:r>
          </a:p>
          <a:p>
            <a:pPr algn="ctr">
              <a:buNone/>
            </a:pPr>
            <a:r>
              <a:rPr lang="ru-RU" dirty="0" smtClean="0"/>
              <a:t>Б: 14 лет</a:t>
            </a:r>
          </a:p>
          <a:p>
            <a:pPr algn="ctr">
              <a:buNone/>
            </a:pPr>
            <a:r>
              <a:rPr lang="ru-RU" dirty="0" smtClean="0"/>
              <a:t>В: 15 лет</a:t>
            </a:r>
          </a:p>
          <a:p>
            <a:pPr algn="ctr">
              <a:buNone/>
            </a:pPr>
            <a:r>
              <a:rPr lang="ru-RU" dirty="0" smtClean="0"/>
              <a:t>Г: 16 лет</a:t>
            </a:r>
          </a:p>
          <a:p>
            <a:pPr algn="ctr">
              <a:buNone/>
            </a:pP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500034" y="5214950"/>
            <a:ext cx="81439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/>
              <a:t>Ответ: 14 лет</a:t>
            </a:r>
            <a:endParaRPr lang="ru-RU" sz="2800" dirty="0"/>
          </a:p>
        </p:txBody>
      </p:sp>
      <p:sp>
        <p:nvSpPr>
          <p:cNvPr id="5" name="TextBox 4">
            <a:hlinkClick r:id="rId2" action="ppaction://hlinksldjump"/>
          </p:cNvPr>
          <p:cNvSpPr txBox="1"/>
          <p:nvPr/>
        </p:nvSpPr>
        <p:spPr>
          <a:xfrm>
            <a:off x="7500958" y="6286520"/>
            <a:ext cx="14287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Поле вопросов.</a:t>
            </a:r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0" y="1"/>
          <a:ext cx="9144003" cy="685799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108183"/>
                <a:gridCol w="728877"/>
                <a:gridCol w="728877"/>
                <a:gridCol w="728877"/>
                <a:gridCol w="777516"/>
                <a:gridCol w="714380"/>
                <a:gridCol w="694706"/>
                <a:gridCol w="662587"/>
              </a:tblGrid>
              <a:tr h="1230564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</a:rPr>
                        <a:t>Административное</a:t>
                      </a:r>
                      <a:r>
                        <a:rPr lang="ru-RU" sz="2800" baseline="0" dirty="0" smtClean="0">
                          <a:solidFill>
                            <a:schemeClr val="tx1"/>
                          </a:solidFill>
                        </a:rPr>
                        <a:t> право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solidFill>
                            <a:schemeClr val="tx1"/>
                          </a:solidFill>
                          <a:hlinkClick r:id="rId2" action="ppaction://hlinksldjump"/>
                        </a:rPr>
                        <a:t>5</a:t>
                      </a:r>
                      <a:endParaRPr lang="ru-RU" sz="3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solidFill>
                            <a:schemeClr val="tx1"/>
                          </a:solidFill>
                          <a:hlinkClick r:id="rId3" action="ppaction://hlinksldjump"/>
                        </a:rPr>
                        <a:t>10</a:t>
                      </a:r>
                      <a:endParaRPr lang="ru-RU" sz="3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solidFill>
                            <a:schemeClr val="tx1"/>
                          </a:solidFill>
                          <a:hlinkClick r:id="rId4" action="ppaction://hlinksldjump"/>
                        </a:rPr>
                        <a:t>15</a:t>
                      </a:r>
                      <a:endParaRPr lang="ru-RU" sz="3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solidFill>
                            <a:schemeClr val="tx1"/>
                          </a:solidFill>
                          <a:hlinkClick r:id="rId5" action="ppaction://hlinksldjump"/>
                        </a:rPr>
                        <a:t>20</a:t>
                      </a:r>
                      <a:endParaRPr lang="ru-RU" sz="3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solidFill>
                            <a:schemeClr val="tx1"/>
                          </a:solidFill>
                          <a:hlinkClick r:id="rId6" action="ppaction://hlinksldjump"/>
                        </a:rPr>
                        <a:t>25</a:t>
                      </a:r>
                      <a:endParaRPr lang="ru-RU" sz="3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solidFill>
                            <a:schemeClr val="tx1"/>
                          </a:solidFill>
                          <a:hlinkClick r:id="rId7" action="ppaction://hlinksldjump"/>
                        </a:rPr>
                        <a:t>30</a:t>
                      </a:r>
                      <a:endParaRPr lang="ru-RU" sz="3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solidFill>
                            <a:schemeClr val="tx1"/>
                          </a:solidFill>
                          <a:hlinkClick r:id="rId8" action="ppaction://hlinksldjump"/>
                        </a:rPr>
                        <a:t>35</a:t>
                      </a:r>
                      <a:endParaRPr lang="ru-RU" sz="3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1125487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</a:rPr>
                        <a:t>Уголовное право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solidFill>
                            <a:schemeClr val="tx1"/>
                          </a:solidFill>
                          <a:hlinkClick r:id="rId9" action="ppaction://hlinksldjump"/>
                        </a:rPr>
                        <a:t>5</a:t>
                      </a:r>
                      <a:endParaRPr lang="ru-RU" sz="3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solidFill>
                            <a:schemeClr val="tx1"/>
                          </a:solidFill>
                          <a:hlinkClick r:id="rId10" action="ppaction://hlinksldjump"/>
                        </a:rPr>
                        <a:t>10</a:t>
                      </a:r>
                      <a:endParaRPr lang="ru-RU" sz="3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solidFill>
                            <a:schemeClr val="tx1"/>
                          </a:solidFill>
                          <a:hlinkClick r:id="rId11" action="ppaction://hlinksldjump"/>
                        </a:rPr>
                        <a:t>15</a:t>
                      </a:r>
                      <a:endParaRPr lang="ru-RU" sz="3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solidFill>
                            <a:schemeClr val="tx1"/>
                          </a:solidFill>
                          <a:hlinkClick r:id="rId12" action="ppaction://hlinksldjump"/>
                        </a:rPr>
                        <a:t>20</a:t>
                      </a:r>
                      <a:endParaRPr lang="ru-RU" sz="3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solidFill>
                            <a:schemeClr val="tx1"/>
                          </a:solidFill>
                          <a:hlinkClick r:id="rId13" action="ppaction://hlinksldjump"/>
                        </a:rPr>
                        <a:t>25</a:t>
                      </a:r>
                      <a:endParaRPr lang="ru-RU" sz="3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solidFill>
                            <a:schemeClr val="tx1"/>
                          </a:solidFill>
                          <a:hlinkClick r:id="rId14" action="ppaction://hlinksldjump"/>
                        </a:rPr>
                        <a:t>30</a:t>
                      </a:r>
                      <a:endParaRPr lang="ru-RU" sz="3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solidFill>
                            <a:schemeClr val="tx1"/>
                          </a:solidFill>
                          <a:hlinkClick r:id="rId15" action="ppaction://hlinksldjump"/>
                        </a:rPr>
                        <a:t>35</a:t>
                      </a:r>
                      <a:endParaRPr lang="ru-RU" sz="3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1125487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</a:rPr>
                        <a:t>Семейное</a:t>
                      </a:r>
                      <a:r>
                        <a:rPr lang="ru-RU" sz="2800" baseline="0" dirty="0" smtClean="0">
                          <a:solidFill>
                            <a:schemeClr val="tx1"/>
                          </a:solidFill>
                        </a:rPr>
                        <a:t> право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solidFill>
                            <a:schemeClr val="tx1"/>
                          </a:solidFill>
                          <a:hlinkClick r:id="rId16" action="ppaction://hlinksldjump"/>
                        </a:rPr>
                        <a:t>5</a:t>
                      </a:r>
                      <a:endParaRPr lang="ru-RU" sz="3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solidFill>
                            <a:schemeClr val="tx1"/>
                          </a:solidFill>
                          <a:hlinkClick r:id="rId17" action="ppaction://hlinksldjump"/>
                        </a:rPr>
                        <a:t>10</a:t>
                      </a:r>
                      <a:endParaRPr lang="ru-RU" sz="3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solidFill>
                            <a:schemeClr val="tx1"/>
                          </a:solidFill>
                          <a:hlinkClick r:id="rId18" action="ppaction://hlinksldjump"/>
                        </a:rPr>
                        <a:t>15</a:t>
                      </a:r>
                      <a:endParaRPr lang="ru-RU" sz="3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solidFill>
                            <a:schemeClr val="tx1"/>
                          </a:solidFill>
                          <a:hlinkClick r:id="rId19" action="ppaction://hlinksldjump"/>
                        </a:rPr>
                        <a:t>20</a:t>
                      </a:r>
                      <a:endParaRPr lang="ru-RU" sz="3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solidFill>
                            <a:schemeClr val="tx1"/>
                          </a:solidFill>
                          <a:hlinkClick r:id="rId20" action="ppaction://hlinksldjump"/>
                        </a:rPr>
                        <a:t>25</a:t>
                      </a:r>
                      <a:endParaRPr lang="ru-RU" sz="3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solidFill>
                            <a:schemeClr val="tx1"/>
                          </a:solidFill>
                          <a:hlinkClick r:id="rId21" action="ppaction://hlinksldjump"/>
                        </a:rPr>
                        <a:t>30</a:t>
                      </a:r>
                      <a:endParaRPr lang="ru-RU" sz="3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solidFill>
                            <a:schemeClr val="tx1"/>
                          </a:solidFill>
                          <a:hlinkClick r:id="rId22" action="ppaction://hlinksldjump"/>
                        </a:rPr>
                        <a:t>35</a:t>
                      </a:r>
                      <a:endParaRPr lang="ru-RU" sz="3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1125487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</a:rPr>
                        <a:t>Конституционное право</a:t>
                      </a:r>
                    </a:p>
                    <a:p>
                      <a:pPr algn="ctr"/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solidFill>
                            <a:schemeClr val="tx1"/>
                          </a:solidFill>
                          <a:hlinkClick r:id="rId23" action="ppaction://hlinksldjump"/>
                        </a:rPr>
                        <a:t>5</a:t>
                      </a:r>
                      <a:endParaRPr lang="ru-RU" sz="3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solidFill>
                            <a:schemeClr val="tx1"/>
                          </a:solidFill>
                          <a:hlinkClick r:id="rId24" action="ppaction://hlinksldjump"/>
                        </a:rPr>
                        <a:t>10</a:t>
                      </a:r>
                      <a:endParaRPr lang="ru-RU" sz="3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solidFill>
                            <a:schemeClr val="tx1"/>
                          </a:solidFill>
                          <a:hlinkClick r:id="rId25" action="ppaction://hlinksldjump"/>
                        </a:rPr>
                        <a:t>15</a:t>
                      </a:r>
                      <a:endParaRPr lang="ru-RU" sz="3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solidFill>
                            <a:schemeClr val="tx1"/>
                          </a:solidFill>
                          <a:hlinkClick r:id="rId26" action="ppaction://hlinksldjump"/>
                        </a:rPr>
                        <a:t>20</a:t>
                      </a:r>
                      <a:endParaRPr lang="ru-RU" sz="3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solidFill>
                            <a:schemeClr val="tx1"/>
                          </a:solidFill>
                          <a:hlinkClick r:id="rId27" action="ppaction://hlinksldjump"/>
                        </a:rPr>
                        <a:t>25</a:t>
                      </a:r>
                      <a:endParaRPr lang="ru-RU" sz="3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solidFill>
                            <a:schemeClr val="tx1"/>
                          </a:solidFill>
                          <a:hlinkClick r:id="rId28" action="ppaction://hlinksldjump"/>
                        </a:rPr>
                        <a:t>30</a:t>
                      </a:r>
                      <a:endParaRPr lang="ru-RU" sz="3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solidFill>
                            <a:schemeClr val="tx1"/>
                          </a:solidFill>
                          <a:hlinkClick r:id="rId29" action="ppaction://hlinksldjump"/>
                        </a:rPr>
                        <a:t>35</a:t>
                      </a:r>
                      <a:endParaRPr lang="ru-RU" sz="3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1125487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</a:rPr>
                        <a:t>Гражданское право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solidFill>
                            <a:schemeClr val="tx1"/>
                          </a:solidFill>
                          <a:hlinkClick r:id="rId30" action="ppaction://hlinksldjump"/>
                        </a:rPr>
                        <a:t>5</a:t>
                      </a:r>
                      <a:endParaRPr lang="ru-RU" sz="3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solidFill>
                            <a:schemeClr val="tx1"/>
                          </a:solidFill>
                          <a:hlinkClick r:id="rId31" action="ppaction://hlinksldjump"/>
                        </a:rPr>
                        <a:t>10</a:t>
                      </a:r>
                      <a:endParaRPr lang="ru-RU" sz="3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solidFill>
                            <a:schemeClr val="tx1"/>
                          </a:solidFill>
                          <a:hlinkClick r:id="rId32" action="ppaction://hlinksldjump"/>
                        </a:rPr>
                        <a:t>15</a:t>
                      </a:r>
                      <a:endParaRPr lang="ru-RU" sz="3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solidFill>
                            <a:schemeClr val="tx1"/>
                          </a:solidFill>
                          <a:hlinkClick r:id="rId33" action="ppaction://hlinksldjump"/>
                        </a:rPr>
                        <a:t>20</a:t>
                      </a:r>
                      <a:endParaRPr lang="ru-RU" sz="3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solidFill>
                            <a:schemeClr val="tx1"/>
                          </a:solidFill>
                          <a:hlinkClick r:id="rId34" action="ppaction://hlinksldjump"/>
                        </a:rPr>
                        <a:t>25</a:t>
                      </a:r>
                      <a:endParaRPr lang="ru-RU" sz="3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solidFill>
                            <a:schemeClr val="tx1"/>
                          </a:solidFill>
                          <a:hlinkClick r:id="rId35" action="ppaction://hlinksldjump"/>
                        </a:rPr>
                        <a:t>30</a:t>
                      </a:r>
                      <a:endParaRPr lang="ru-RU" sz="3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solidFill>
                            <a:schemeClr val="tx1"/>
                          </a:solidFill>
                          <a:hlinkClick r:id="rId36" action="ppaction://hlinksldjump"/>
                        </a:rPr>
                        <a:t>35</a:t>
                      </a:r>
                      <a:endParaRPr lang="ru-RU" sz="3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1125487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</a:rPr>
                        <a:t>Трудовое право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solidFill>
                            <a:schemeClr val="tx1"/>
                          </a:solidFill>
                          <a:hlinkClick r:id="rId37" action="ppaction://hlinksldjump"/>
                        </a:rPr>
                        <a:t>5</a:t>
                      </a:r>
                      <a:endParaRPr lang="ru-RU" sz="3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solidFill>
                            <a:schemeClr val="tx1"/>
                          </a:solidFill>
                          <a:hlinkClick r:id="rId38" action="ppaction://hlinksldjump"/>
                        </a:rPr>
                        <a:t>10</a:t>
                      </a:r>
                      <a:endParaRPr lang="ru-RU" sz="3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solidFill>
                            <a:schemeClr val="tx1"/>
                          </a:solidFill>
                          <a:hlinkClick r:id="rId39" action="ppaction://hlinksldjump"/>
                        </a:rPr>
                        <a:t>15</a:t>
                      </a:r>
                      <a:endParaRPr lang="ru-RU" sz="3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solidFill>
                            <a:schemeClr val="tx1"/>
                          </a:solidFill>
                          <a:hlinkClick r:id="rId40" action="ppaction://hlinksldjump"/>
                        </a:rPr>
                        <a:t>20</a:t>
                      </a:r>
                      <a:endParaRPr lang="ru-RU" sz="3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solidFill>
                            <a:schemeClr val="tx1"/>
                          </a:solidFill>
                          <a:hlinkClick r:id="rId41" action="ppaction://hlinksldjump"/>
                        </a:rPr>
                        <a:t>25</a:t>
                      </a:r>
                      <a:endParaRPr lang="ru-RU" sz="3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solidFill>
                            <a:schemeClr val="tx1"/>
                          </a:solidFill>
                          <a:hlinkClick r:id="rId42" action="ppaction://hlinksldjump"/>
                        </a:rPr>
                        <a:t>30</a:t>
                      </a:r>
                      <a:endParaRPr lang="ru-RU" sz="3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solidFill>
                            <a:schemeClr val="tx1"/>
                          </a:solidFill>
                          <a:hlinkClick r:id="rId43" action="ppaction://hlinksldjump"/>
                        </a:rPr>
                        <a:t>35</a:t>
                      </a:r>
                      <a:endParaRPr lang="ru-RU" sz="3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357167"/>
            <a:ext cx="8229600" cy="2714644"/>
          </a:xfrm>
        </p:spPr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ru-RU" dirty="0" smtClean="0"/>
              <a:t>Переведи с латинского: </a:t>
            </a:r>
            <a:r>
              <a:rPr lang="en-US" dirty="0" err="1" smtClean="0"/>
              <a:t>matrimonium</a:t>
            </a:r>
            <a:r>
              <a:rPr lang="en-US" dirty="0" smtClean="0"/>
              <a:t> </a:t>
            </a:r>
            <a:r>
              <a:rPr lang="en-US" dirty="0" err="1" smtClean="0"/>
              <a:t>iustum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214282" y="3857628"/>
            <a:ext cx="84296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/>
              <a:t>Ответ: законный брак</a:t>
            </a:r>
            <a:endParaRPr lang="ru-RU" sz="2800" dirty="0"/>
          </a:p>
        </p:txBody>
      </p:sp>
      <p:sp>
        <p:nvSpPr>
          <p:cNvPr id="5" name="TextBox 4">
            <a:hlinkClick r:id="rId2" action="ppaction://hlinksldjump"/>
          </p:cNvPr>
          <p:cNvSpPr txBox="1"/>
          <p:nvPr/>
        </p:nvSpPr>
        <p:spPr>
          <a:xfrm>
            <a:off x="7500958" y="6286520"/>
            <a:ext cx="14287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Поле вопросов.</a:t>
            </a:r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357166"/>
            <a:ext cx="8229600" cy="3286147"/>
          </a:xfrm>
        </p:spPr>
        <p:txBody>
          <a:bodyPr/>
          <a:lstStyle/>
          <a:p>
            <a:pPr algn="ctr">
              <a:buNone/>
            </a:pPr>
            <a:r>
              <a:rPr lang="ru-RU" dirty="0" smtClean="0"/>
              <a:t>Родители 10-летнего Сережи развелись. После развода, по решению суда, мальчик остался жить с матерью. При этом мама запрещала отцу и его родителям видеться и общаться с Сережей.</a:t>
            </a:r>
          </a:p>
          <a:p>
            <a:pPr algn="ctr">
              <a:buNone/>
            </a:pPr>
            <a:r>
              <a:rPr lang="ru-RU" b="1" dirty="0" smtClean="0"/>
              <a:t>Права ли мама? Почему? </a:t>
            </a:r>
          </a:p>
          <a:p>
            <a:pPr algn="ctr">
              <a:buNone/>
            </a:pPr>
            <a:endParaRPr lang="ru-RU" dirty="0"/>
          </a:p>
        </p:txBody>
      </p:sp>
      <p:sp>
        <p:nvSpPr>
          <p:cNvPr id="4" name="TextBox 3">
            <a:hlinkClick r:id="rId2" action="ppaction://hlinksldjump"/>
          </p:cNvPr>
          <p:cNvSpPr txBox="1"/>
          <p:nvPr/>
        </p:nvSpPr>
        <p:spPr>
          <a:xfrm>
            <a:off x="7500958" y="6286520"/>
            <a:ext cx="14287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Поле вопросов.</a:t>
            </a:r>
            <a:endParaRPr lang="ru-RU" sz="1400" dirty="0"/>
          </a:p>
        </p:txBody>
      </p:sp>
      <p:sp>
        <p:nvSpPr>
          <p:cNvPr id="5" name="TextBox 4"/>
          <p:cNvSpPr txBox="1"/>
          <p:nvPr/>
        </p:nvSpPr>
        <p:spPr>
          <a:xfrm>
            <a:off x="285720" y="3857628"/>
            <a:ext cx="864399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Ответ: Нет, так как согласно СК РФ  ребенок имеет право общаться с обоими родителями и другими родственниками, если на это нет решения суда.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357167"/>
            <a:ext cx="8229600" cy="2714644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ru-RU" dirty="0" smtClean="0"/>
              <a:t>Ирина Соколова, получив разрешение местной администрации о снижении брачного возраста, зарегистрировала брак с Красновым, проживающим в другом городе. В связи с отъездом к мужу, Ирина решила продать дом полученный ею в наследство после смерти родителей.</a:t>
            </a:r>
            <a:endParaRPr lang="ru-RU" b="1" dirty="0" smtClean="0"/>
          </a:p>
          <a:p>
            <a:pPr algn="ctr">
              <a:buNone/>
            </a:pPr>
            <a:r>
              <a:rPr lang="ru-RU" b="1" dirty="0" smtClean="0"/>
              <a:t>Может ли Ирина Соколова продать дом?</a:t>
            </a:r>
            <a:endParaRPr lang="ru-RU" b="1" dirty="0"/>
          </a:p>
        </p:txBody>
      </p:sp>
      <p:sp>
        <p:nvSpPr>
          <p:cNvPr id="5" name="TextBox 4"/>
          <p:cNvSpPr txBox="1"/>
          <p:nvPr/>
        </p:nvSpPr>
        <p:spPr>
          <a:xfrm>
            <a:off x="642910" y="3286124"/>
            <a:ext cx="792961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/>
              <a:t>Ответ: да, может. После регистрации брака несовершеннолетние приобретают полную дееспособность, в т.ч. получают возможность самостоятельно распоряжаться любым имуществом, принадлежащим им на праве собственности.</a:t>
            </a:r>
            <a:endParaRPr lang="ru-RU" sz="2800" dirty="0"/>
          </a:p>
        </p:txBody>
      </p:sp>
      <p:sp>
        <p:nvSpPr>
          <p:cNvPr id="6" name="TextBox 5">
            <a:hlinkClick r:id="rId2" action="ppaction://hlinksldjump"/>
          </p:cNvPr>
          <p:cNvSpPr txBox="1"/>
          <p:nvPr/>
        </p:nvSpPr>
        <p:spPr>
          <a:xfrm>
            <a:off x="7500958" y="6286520"/>
            <a:ext cx="14287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Поле вопросов.</a:t>
            </a:r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357167"/>
            <a:ext cx="8229600" cy="2714644"/>
          </a:xfrm>
        </p:spPr>
        <p:txBody>
          <a:bodyPr/>
          <a:lstStyle/>
          <a:p>
            <a:pPr algn="ctr">
              <a:buNone/>
            </a:pPr>
            <a:r>
              <a:rPr lang="ru-RU" dirty="0" smtClean="0"/>
              <a:t>У Светы </a:t>
            </a:r>
            <a:r>
              <a:rPr lang="ru-RU" dirty="0" err="1" smtClean="0"/>
              <a:t>Бочаровой</a:t>
            </a:r>
            <a:r>
              <a:rPr lang="ru-RU" dirty="0" smtClean="0"/>
              <a:t> ухудшилось зрение. Ей необходимо сделать операцию, которую не делают в родном городе. </a:t>
            </a:r>
            <a:r>
              <a:rPr lang="ru-RU" b="1" dirty="0" smtClean="0"/>
              <a:t>Может ли она сделать её в Москве?</a:t>
            </a:r>
            <a:endParaRPr lang="ru-RU" b="1" dirty="0"/>
          </a:p>
        </p:txBody>
      </p:sp>
      <p:sp>
        <p:nvSpPr>
          <p:cNvPr id="4" name="TextBox 3"/>
          <p:cNvSpPr txBox="1"/>
          <p:nvPr/>
        </p:nvSpPr>
        <p:spPr>
          <a:xfrm>
            <a:off x="357158" y="3571876"/>
            <a:ext cx="82868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/>
              <a:t>Ответ: да, так как у граждан РФ есть равные права на медицинское обслуживание. </a:t>
            </a:r>
            <a:endParaRPr lang="ru-RU" sz="2800" dirty="0"/>
          </a:p>
        </p:txBody>
      </p:sp>
      <p:sp>
        <p:nvSpPr>
          <p:cNvPr id="5" name="TextBox 4">
            <a:hlinkClick r:id="rId2" action="ppaction://hlinksldjump"/>
          </p:cNvPr>
          <p:cNvSpPr txBox="1"/>
          <p:nvPr/>
        </p:nvSpPr>
        <p:spPr>
          <a:xfrm>
            <a:off x="7500958" y="6286520"/>
            <a:ext cx="14287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Поле вопросов.</a:t>
            </a:r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357167"/>
            <a:ext cx="8229600" cy="2714644"/>
          </a:xfrm>
        </p:spPr>
        <p:txBody>
          <a:bodyPr/>
          <a:lstStyle/>
          <a:p>
            <a:pPr algn="ctr">
              <a:buNone/>
            </a:pPr>
            <a:r>
              <a:rPr lang="ru-RU" b="1" dirty="0" smtClean="0"/>
              <a:t>Какие права </a:t>
            </a:r>
            <a:r>
              <a:rPr lang="ru-RU" dirty="0" smtClean="0"/>
              <a:t>одного из героев сказки Д. </a:t>
            </a:r>
            <a:r>
              <a:rPr lang="ru-RU" dirty="0" err="1" smtClean="0"/>
              <a:t>Родари</a:t>
            </a:r>
            <a:r>
              <a:rPr lang="ru-RU" dirty="0" smtClean="0"/>
              <a:t> «</a:t>
            </a:r>
            <a:r>
              <a:rPr lang="ru-RU" dirty="0" err="1" smtClean="0"/>
              <a:t>Чиполлино</a:t>
            </a:r>
            <a:r>
              <a:rPr lang="ru-RU" dirty="0" smtClean="0"/>
              <a:t>» - дядюшки Тыквы были </a:t>
            </a:r>
            <a:r>
              <a:rPr lang="ru-RU" b="1" dirty="0" smtClean="0"/>
              <a:t>нарушены?</a:t>
            </a:r>
            <a:endParaRPr lang="ru-RU" b="1" dirty="0"/>
          </a:p>
        </p:txBody>
      </p:sp>
      <p:sp>
        <p:nvSpPr>
          <p:cNvPr id="4" name="TextBox 3">
            <a:hlinkClick r:id="rId2" action="ppaction://hlinksldjump"/>
          </p:cNvPr>
          <p:cNvSpPr txBox="1"/>
          <p:nvPr/>
        </p:nvSpPr>
        <p:spPr>
          <a:xfrm>
            <a:off x="7500958" y="6286520"/>
            <a:ext cx="14287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Поле вопросов.</a:t>
            </a:r>
            <a:endParaRPr lang="ru-RU" sz="1400" dirty="0"/>
          </a:p>
        </p:txBody>
      </p:sp>
      <p:sp>
        <p:nvSpPr>
          <p:cNvPr id="5" name="TextBox 4"/>
          <p:cNvSpPr txBox="1"/>
          <p:nvPr/>
        </p:nvSpPr>
        <p:spPr>
          <a:xfrm>
            <a:off x="142844" y="3286124"/>
            <a:ext cx="87154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/>
              <a:t>Ответ: право на жилище.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357167"/>
            <a:ext cx="8229600" cy="2714644"/>
          </a:xfrm>
        </p:spPr>
        <p:txBody>
          <a:bodyPr/>
          <a:lstStyle/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Что такое Конституционализм?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285720" y="3714752"/>
            <a:ext cx="842968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/>
              <a:t>Ответ: политическая система, опирающаяся на конституцию, конституционные методы правления; учение о конституции как об основном инструменте политической власти.</a:t>
            </a:r>
            <a:endParaRPr lang="ru-RU" sz="2800" dirty="0"/>
          </a:p>
        </p:txBody>
      </p:sp>
      <p:sp>
        <p:nvSpPr>
          <p:cNvPr id="5" name="TextBox 4">
            <a:hlinkClick r:id="rId2" action="ppaction://hlinksldjump"/>
          </p:cNvPr>
          <p:cNvSpPr txBox="1"/>
          <p:nvPr/>
        </p:nvSpPr>
        <p:spPr>
          <a:xfrm>
            <a:off x="7500958" y="6286520"/>
            <a:ext cx="14287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Поле вопросов.</a:t>
            </a:r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357167"/>
            <a:ext cx="8229600" cy="2714644"/>
          </a:xfrm>
        </p:spPr>
        <p:txBody>
          <a:bodyPr>
            <a:normAutofit fontScale="85000" lnSpcReduction="10000"/>
          </a:bodyPr>
          <a:lstStyle/>
          <a:p>
            <a:pPr algn="ctr">
              <a:buNone/>
            </a:pPr>
            <a:r>
              <a:rPr lang="ru-RU" dirty="0" smtClean="0"/>
              <a:t>По достижении какого возраста гражданин может быть избран депутатом Государственной Думы РФ:</a:t>
            </a:r>
          </a:p>
          <a:p>
            <a:pPr algn="ctr">
              <a:buNone/>
            </a:pPr>
            <a:r>
              <a:rPr lang="ru-RU" dirty="0" smtClean="0"/>
              <a:t>А: 21 года</a:t>
            </a:r>
          </a:p>
          <a:p>
            <a:pPr algn="ctr">
              <a:buNone/>
            </a:pPr>
            <a:r>
              <a:rPr lang="ru-RU" dirty="0" smtClean="0"/>
              <a:t> Б: 25 лет</a:t>
            </a:r>
          </a:p>
          <a:p>
            <a:pPr algn="ctr">
              <a:buNone/>
            </a:pPr>
            <a:r>
              <a:rPr lang="ru-RU" dirty="0" smtClean="0"/>
              <a:t>В: 30 лет</a:t>
            </a:r>
          </a:p>
          <a:p>
            <a:pPr algn="ctr">
              <a:buNone/>
            </a:pPr>
            <a:r>
              <a:rPr lang="ru-RU" dirty="0" smtClean="0"/>
              <a:t>Г: 18 лет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357158" y="3571876"/>
            <a:ext cx="82868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/>
              <a:t>Ответ: 21 года.</a:t>
            </a:r>
            <a:endParaRPr lang="ru-RU" sz="2800" dirty="0"/>
          </a:p>
        </p:txBody>
      </p:sp>
      <p:sp>
        <p:nvSpPr>
          <p:cNvPr id="5" name="TextBox 4">
            <a:hlinkClick r:id="rId2" action="ppaction://hlinksldjump"/>
          </p:cNvPr>
          <p:cNvSpPr txBox="1"/>
          <p:nvPr/>
        </p:nvSpPr>
        <p:spPr>
          <a:xfrm>
            <a:off x="7500958" y="6286520"/>
            <a:ext cx="14287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Поле вопросов.</a:t>
            </a:r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357167"/>
            <a:ext cx="8229600" cy="2714644"/>
          </a:xfrm>
        </p:spPr>
        <p:txBody>
          <a:bodyPr/>
          <a:lstStyle/>
          <a:p>
            <a:pPr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Переведи с латинского: </a:t>
            </a:r>
            <a:r>
              <a:rPr lang="en-US" dirty="0" err="1" smtClean="0"/>
              <a:t>salus</a:t>
            </a:r>
            <a:r>
              <a:rPr lang="en-US" dirty="0" smtClean="0"/>
              <a:t> </a:t>
            </a:r>
            <a:r>
              <a:rPr lang="en-US" dirty="0" err="1" smtClean="0"/>
              <a:t>populi</a:t>
            </a:r>
            <a:r>
              <a:rPr lang="en-US" dirty="0" smtClean="0"/>
              <a:t> </a:t>
            </a:r>
            <a:r>
              <a:rPr lang="en-US" dirty="0" err="1" smtClean="0"/>
              <a:t>suprema</a:t>
            </a:r>
            <a:r>
              <a:rPr lang="en-US" dirty="0" smtClean="0"/>
              <a:t> </a:t>
            </a:r>
            <a:r>
              <a:rPr lang="en-US" dirty="0" err="1" smtClean="0"/>
              <a:t>lex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285720" y="3714752"/>
            <a:ext cx="83582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/>
              <a:t>Ответ: благо народа – высший закон.</a:t>
            </a:r>
            <a:endParaRPr lang="ru-RU" sz="2800" dirty="0"/>
          </a:p>
        </p:txBody>
      </p:sp>
      <p:sp>
        <p:nvSpPr>
          <p:cNvPr id="5" name="TextBox 4">
            <a:hlinkClick r:id="rId2" action="ppaction://hlinksldjump"/>
          </p:cNvPr>
          <p:cNvSpPr txBox="1"/>
          <p:nvPr/>
        </p:nvSpPr>
        <p:spPr>
          <a:xfrm>
            <a:off x="7500958" y="6286520"/>
            <a:ext cx="14287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Поле вопросов.</a:t>
            </a:r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357166"/>
            <a:ext cx="8229600" cy="3929089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Гражданин РФ Прохоров, обучающийся в юридическом колледже, на летние каникулы собрался поехать к своему отцу, проживающему в Германии. Однако мать Прохорова забеспокоилась, что ее сына не впустят обратно в Россию, т.к. он неоднократно подвергался административному наказанию. </a:t>
            </a:r>
          </a:p>
          <a:p>
            <a:pPr>
              <a:buNone/>
            </a:pPr>
            <a:r>
              <a:rPr lang="ru-RU" b="1" dirty="0" smtClean="0"/>
              <a:t>Есть ли у матери основания для беспокойства?</a:t>
            </a:r>
            <a:endParaRPr lang="ru-RU" b="1" dirty="0"/>
          </a:p>
        </p:txBody>
      </p:sp>
      <p:sp>
        <p:nvSpPr>
          <p:cNvPr id="4" name="TextBox 3"/>
          <p:cNvSpPr txBox="1"/>
          <p:nvPr/>
        </p:nvSpPr>
        <p:spPr>
          <a:xfrm>
            <a:off x="500034" y="4786322"/>
            <a:ext cx="785818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Ответ: согласно Конституции РФ, граждане РФ имеют право беспрепятственно возвращаться в РФ.</a:t>
            </a:r>
            <a:endParaRPr lang="ru-RU" sz="2800" dirty="0"/>
          </a:p>
        </p:txBody>
      </p:sp>
      <p:sp>
        <p:nvSpPr>
          <p:cNvPr id="5" name="TextBox 4">
            <a:hlinkClick r:id="rId2" action="ppaction://hlinksldjump"/>
          </p:cNvPr>
          <p:cNvSpPr txBox="1"/>
          <p:nvPr/>
        </p:nvSpPr>
        <p:spPr>
          <a:xfrm>
            <a:off x="7500958" y="6286520"/>
            <a:ext cx="14287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Поле вопросов.</a:t>
            </a:r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357167"/>
            <a:ext cx="8229600" cy="2714644"/>
          </a:xfrm>
        </p:spPr>
        <p:txBody>
          <a:bodyPr/>
          <a:lstStyle/>
          <a:p>
            <a:pPr algn="ctr">
              <a:buNone/>
            </a:pPr>
            <a:r>
              <a:rPr lang="ru-RU" dirty="0" smtClean="0"/>
              <a:t> </a:t>
            </a:r>
          </a:p>
          <a:p>
            <a:pPr algn="ctr">
              <a:buNone/>
            </a:pPr>
            <a:r>
              <a:rPr lang="ru-RU" dirty="0" smtClean="0"/>
              <a:t>Какому законодательству подчиняются лица без гражданства?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357158" y="3857628"/>
            <a:ext cx="878684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/>
              <a:t>Ответ: лица без гражданства подчиняются законодательству того государства, на территории которого они проживают.</a:t>
            </a:r>
            <a:endParaRPr lang="ru-RU" sz="2800" dirty="0"/>
          </a:p>
        </p:txBody>
      </p:sp>
      <p:sp>
        <p:nvSpPr>
          <p:cNvPr id="5" name="TextBox 4">
            <a:hlinkClick r:id="rId2" action="ppaction://hlinksldjump"/>
          </p:cNvPr>
          <p:cNvSpPr txBox="1"/>
          <p:nvPr/>
        </p:nvSpPr>
        <p:spPr>
          <a:xfrm>
            <a:off x="7500958" y="6286520"/>
            <a:ext cx="14287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Поле вопросов.</a:t>
            </a:r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357167"/>
            <a:ext cx="8229600" cy="2714644"/>
          </a:xfrm>
        </p:spPr>
        <p:txBody>
          <a:bodyPr/>
          <a:lstStyle/>
          <a:p>
            <a:pPr algn="ctr">
              <a:buNone/>
            </a:pPr>
            <a:r>
              <a:rPr lang="ru-RU" dirty="0" smtClean="0"/>
              <a:t>Какое право нарушили ткачиха, повариха, сватья баба </a:t>
            </a:r>
            <a:r>
              <a:rPr lang="ru-RU" dirty="0" err="1" smtClean="0"/>
              <a:t>Бабариха</a:t>
            </a:r>
            <a:r>
              <a:rPr lang="ru-RU" dirty="0" smtClean="0"/>
              <a:t> в сказке «О царе </a:t>
            </a:r>
            <a:r>
              <a:rPr lang="ru-RU" dirty="0" err="1" smtClean="0"/>
              <a:t>Салтане</a:t>
            </a:r>
            <a:r>
              <a:rPr lang="ru-RU" dirty="0" smtClean="0"/>
              <a:t>» в отношении царицы?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357158" y="3500438"/>
            <a:ext cx="850112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/>
              <a:t>Ответ: нарушено право на жизнь и личную неприкосновенность.</a:t>
            </a:r>
            <a:endParaRPr lang="ru-RU" sz="2800" dirty="0"/>
          </a:p>
        </p:txBody>
      </p:sp>
      <p:sp>
        <p:nvSpPr>
          <p:cNvPr id="4" name="TextBox 3">
            <a:hlinkClick r:id="rId2" action="ppaction://hlinksldjump"/>
          </p:cNvPr>
          <p:cNvSpPr txBox="1"/>
          <p:nvPr/>
        </p:nvSpPr>
        <p:spPr>
          <a:xfrm>
            <a:off x="7500958" y="6286520"/>
            <a:ext cx="14287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Поле вопросов.</a:t>
            </a:r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357167"/>
            <a:ext cx="8229600" cy="2714644"/>
          </a:xfrm>
        </p:spPr>
        <p:txBody>
          <a:bodyPr/>
          <a:lstStyle/>
          <a:p>
            <a:pPr algn="ctr">
              <a:buNone/>
            </a:pPr>
            <a:r>
              <a:rPr lang="ru-RU" dirty="0" smtClean="0"/>
              <a:t>«К крайнему неудовольствию Нашему слышим разорение и притеснение подданных Наших от Ябедников». </a:t>
            </a:r>
            <a:r>
              <a:rPr lang="ru-RU" b="1" dirty="0" smtClean="0"/>
              <a:t>Кому принадлежат слова. Кто такие Ябедники?</a:t>
            </a:r>
            <a:endParaRPr lang="ru-RU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85720" y="3786190"/>
            <a:ext cx="864399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/>
              <a:t>Ответ: из указа императрицы Елизаветы Петровны от 25 мая 1752 года. Ябедники – профессионально выполняющие функции правозаступников (судебных представителей) посредством недобросовестных  приемов и методов.</a:t>
            </a:r>
            <a:endParaRPr lang="ru-RU" sz="2800" dirty="0"/>
          </a:p>
        </p:txBody>
      </p:sp>
      <p:sp>
        <p:nvSpPr>
          <p:cNvPr id="5" name="TextBox 4">
            <a:hlinkClick r:id="rId2" action="ppaction://hlinksldjump"/>
          </p:cNvPr>
          <p:cNvSpPr txBox="1"/>
          <p:nvPr/>
        </p:nvSpPr>
        <p:spPr>
          <a:xfrm>
            <a:off x="7500958" y="6286520"/>
            <a:ext cx="14287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Поле вопросов.</a:t>
            </a:r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357166"/>
            <a:ext cx="8229600" cy="3786213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dirty="0" smtClean="0"/>
              <a:t>В сказке «Трое из </a:t>
            </a:r>
            <a:r>
              <a:rPr lang="ru-RU" dirty="0" err="1" smtClean="0"/>
              <a:t>Простоквашино</a:t>
            </a:r>
            <a:r>
              <a:rPr lang="ru-RU" dirty="0" smtClean="0"/>
              <a:t>» главные герои взяли в аренду в колхозе корову, чтобы она давала им молоко. У коровы родился теленок. Кот </a:t>
            </a:r>
            <a:r>
              <a:rPr lang="ru-RU" dirty="0" err="1" smtClean="0"/>
              <a:t>Матроскин</a:t>
            </a:r>
            <a:r>
              <a:rPr lang="ru-RU" dirty="0" smtClean="0"/>
              <a:t> заявил о том, что «…корова не наша, а теленок уже наш, т.к. мы брали на время только корову».</a:t>
            </a:r>
          </a:p>
          <a:p>
            <a:pPr algn="ctr">
              <a:buNone/>
            </a:pPr>
            <a:r>
              <a:rPr lang="ru-RU" b="1" dirty="0" smtClean="0"/>
              <a:t>Так ли это? Прав ли кот </a:t>
            </a:r>
            <a:r>
              <a:rPr lang="ru-RU" b="1" dirty="0" err="1" smtClean="0"/>
              <a:t>Матроскин</a:t>
            </a:r>
            <a:r>
              <a:rPr lang="ru-RU" b="1" dirty="0" smtClean="0"/>
              <a:t>?</a:t>
            </a:r>
            <a:endParaRPr lang="ru-RU" b="1" dirty="0"/>
          </a:p>
        </p:txBody>
      </p:sp>
      <p:sp>
        <p:nvSpPr>
          <p:cNvPr id="4" name="TextBox 3">
            <a:hlinkClick r:id="rId2" action="ppaction://hlinksldjump"/>
          </p:cNvPr>
          <p:cNvSpPr txBox="1"/>
          <p:nvPr/>
        </p:nvSpPr>
        <p:spPr>
          <a:xfrm>
            <a:off x="7500958" y="6286520"/>
            <a:ext cx="14287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Поле вопросов.</a:t>
            </a:r>
            <a:endParaRPr lang="ru-RU" sz="1400" dirty="0"/>
          </a:p>
        </p:txBody>
      </p:sp>
      <p:sp>
        <p:nvSpPr>
          <p:cNvPr id="5" name="TextBox 4"/>
          <p:cNvSpPr txBox="1"/>
          <p:nvPr/>
        </p:nvSpPr>
        <p:spPr>
          <a:xfrm>
            <a:off x="357158" y="4429132"/>
            <a:ext cx="900118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/>
              <a:t>Ответ: в соответствии с ГК РФ о собственности – корова является собственность колхоза, соответственно ее теленок также собственность колхоза. 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357167"/>
            <a:ext cx="8229600" cy="2714644"/>
          </a:xfrm>
        </p:spPr>
        <p:txBody>
          <a:bodyPr/>
          <a:lstStyle/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Что такое эмансипация?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357158" y="3643314"/>
            <a:ext cx="842968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/>
              <a:t>Ответ: в гражданском праве - объявление несовершеннолетнего полностью дееспособным.</a:t>
            </a:r>
            <a:endParaRPr lang="ru-RU" sz="2800" dirty="0"/>
          </a:p>
        </p:txBody>
      </p:sp>
      <p:sp>
        <p:nvSpPr>
          <p:cNvPr id="5" name="TextBox 4">
            <a:hlinkClick r:id="rId2" action="ppaction://hlinksldjump"/>
          </p:cNvPr>
          <p:cNvSpPr txBox="1"/>
          <p:nvPr/>
        </p:nvSpPr>
        <p:spPr>
          <a:xfrm>
            <a:off x="7500958" y="6286520"/>
            <a:ext cx="14287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Поле вопросов.</a:t>
            </a:r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357167"/>
            <a:ext cx="8229600" cy="2714644"/>
          </a:xfrm>
        </p:spPr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ru-RU" dirty="0" smtClean="0"/>
              <a:t>Над гражданином, признанным судом недееспособным вследствие стойкого психического заболевания, устанавливается:</a:t>
            </a:r>
          </a:p>
          <a:p>
            <a:pPr algn="ctr">
              <a:buNone/>
            </a:pPr>
            <a:r>
              <a:rPr lang="ru-RU" dirty="0" smtClean="0"/>
              <a:t>А: опека</a:t>
            </a:r>
          </a:p>
          <a:p>
            <a:pPr algn="ctr">
              <a:buNone/>
            </a:pPr>
            <a:r>
              <a:rPr lang="ru-RU" dirty="0" smtClean="0"/>
              <a:t>  Б: надзор</a:t>
            </a:r>
          </a:p>
          <a:p>
            <a:pPr algn="ctr">
              <a:buNone/>
            </a:pPr>
            <a:r>
              <a:rPr lang="ru-RU" dirty="0" smtClean="0"/>
              <a:t>                  В: попечительство</a:t>
            </a:r>
          </a:p>
          <a:p>
            <a:pPr algn="ctr">
              <a:buNone/>
            </a:pPr>
            <a:r>
              <a:rPr lang="ru-RU" dirty="0" smtClean="0"/>
              <a:t>      Г: патронаж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357158" y="3429000"/>
            <a:ext cx="82153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/>
              <a:t>Ответ: опека</a:t>
            </a:r>
            <a:endParaRPr lang="ru-RU" sz="2800" dirty="0"/>
          </a:p>
        </p:txBody>
      </p:sp>
      <p:sp>
        <p:nvSpPr>
          <p:cNvPr id="5" name="TextBox 4">
            <a:hlinkClick r:id="rId2" action="ppaction://hlinksldjump"/>
          </p:cNvPr>
          <p:cNvSpPr txBox="1"/>
          <p:nvPr/>
        </p:nvSpPr>
        <p:spPr>
          <a:xfrm>
            <a:off x="7500958" y="6286520"/>
            <a:ext cx="14287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Поле вопросов.</a:t>
            </a:r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357167"/>
            <a:ext cx="8229600" cy="2714644"/>
          </a:xfrm>
        </p:spPr>
        <p:txBody>
          <a:bodyPr/>
          <a:lstStyle/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ru-RU" dirty="0" smtClean="0"/>
              <a:t>Переведите с латинского: </a:t>
            </a:r>
            <a:r>
              <a:rPr lang="en-US" dirty="0" smtClean="0"/>
              <a:t>ipso facto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642910" y="3714752"/>
            <a:ext cx="82868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/>
              <a:t>Ответ: суд знает законы.</a:t>
            </a:r>
            <a:endParaRPr lang="ru-RU" sz="2800" dirty="0"/>
          </a:p>
        </p:txBody>
      </p:sp>
      <p:sp>
        <p:nvSpPr>
          <p:cNvPr id="5" name="TextBox 4">
            <a:hlinkClick r:id="rId2" action="ppaction://hlinksldjump"/>
          </p:cNvPr>
          <p:cNvSpPr txBox="1"/>
          <p:nvPr/>
        </p:nvSpPr>
        <p:spPr>
          <a:xfrm>
            <a:off x="7500958" y="6286520"/>
            <a:ext cx="14287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Поле вопросов.</a:t>
            </a:r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357167"/>
            <a:ext cx="8229600" cy="2714644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Иванов Петр, учащийся юридического колледжа, решил внести израсходованный остаток денежных средств, оставшийся у него после получения стипендии в Сберегательный банк. </a:t>
            </a:r>
            <a:r>
              <a:rPr lang="ru-RU" b="1" dirty="0" smtClean="0"/>
              <a:t>Вправе ли он это сделать?</a:t>
            </a:r>
            <a:endParaRPr lang="ru-RU" b="1" dirty="0"/>
          </a:p>
        </p:txBody>
      </p:sp>
      <p:sp>
        <p:nvSpPr>
          <p:cNvPr id="4" name="TextBox 3"/>
          <p:cNvSpPr txBox="1"/>
          <p:nvPr/>
        </p:nvSpPr>
        <p:spPr>
          <a:xfrm>
            <a:off x="428596" y="3500438"/>
            <a:ext cx="807249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Ответ: да, вправе. Несовершеннолетние в возрасте от 14 до 18 лет вправе самостоятельно и без согласия законных представителей распоряжаться своей стипендией и вносить вклады в кредитные учреждения.</a:t>
            </a:r>
            <a:endParaRPr lang="ru-RU" sz="2800" dirty="0"/>
          </a:p>
        </p:txBody>
      </p:sp>
      <p:sp>
        <p:nvSpPr>
          <p:cNvPr id="5" name="TextBox 4">
            <a:hlinkClick r:id="rId2" action="ppaction://hlinksldjump"/>
          </p:cNvPr>
          <p:cNvSpPr txBox="1"/>
          <p:nvPr/>
        </p:nvSpPr>
        <p:spPr>
          <a:xfrm>
            <a:off x="7500958" y="6286520"/>
            <a:ext cx="14287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Поле вопросов.</a:t>
            </a:r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357167"/>
            <a:ext cx="8229600" cy="4000528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dirty="0" smtClean="0"/>
              <a:t>Иванова призвали на службу в Вооруженные силы РФ, но он заявил в военкомате, что является одновременно гражданином России и США. И поскольку служба в ВС США для него более перспективна, он будет проходить службу там.</a:t>
            </a:r>
          </a:p>
          <a:p>
            <a:pPr algn="ctr">
              <a:buNone/>
            </a:pPr>
            <a:r>
              <a:rPr lang="ru-RU" b="1" dirty="0" smtClean="0"/>
              <a:t>Оцените отказ Иванова проходить военную службу в ВС РФ с точки зрения российского законодательства о гражданстве.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571472" y="4500570"/>
            <a:ext cx="807249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Ответ: Иванов должен пройти военную службу в рядах Вооруженных сил России, т.к. это не право, а обязанность граждан.</a:t>
            </a:r>
            <a:endParaRPr lang="ru-RU" sz="2800" dirty="0"/>
          </a:p>
        </p:txBody>
      </p:sp>
      <p:sp>
        <p:nvSpPr>
          <p:cNvPr id="5" name="TextBox 4">
            <a:hlinkClick r:id="rId2" action="ppaction://hlinksldjump"/>
          </p:cNvPr>
          <p:cNvSpPr txBox="1"/>
          <p:nvPr/>
        </p:nvSpPr>
        <p:spPr>
          <a:xfrm>
            <a:off x="7500958" y="6286520"/>
            <a:ext cx="14287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Поле вопросов.</a:t>
            </a:r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357167"/>
            <a:ext cx="8229600" cy="3500462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dirty="0" smtClean="0"/>
              <a:t>Предприниматель Петров открыл палатку, торгующую хлебобулочными изделиями. Некоторым покупателям: инвалидам, престарелым, одиноким матерям – он делает скидку на 20-25%.</a:t>
            </a:r>
          </a:p>
          <a:p>
            <a:pPr algn="ctr">
              <a:buNone/>
            </a:pPr>
            <a:r>
              <a:rPr lang="ru-RU" b="1" dirty="0" smtClean="0"/>
              <a:t>Соответствует ли закону действия Петрова? Почему?</a:t>
            </a:r>
          </a:p>
          <a:p>
            <a:pPr algn="ctr">
              <a:buNone/>
            </a:pP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500034" y="4500570"/>
            <a:ext cx="821537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/>
              <a:t>Ответ: нет, это публичный договор, должен быть предоставлены равные условия для всех.</a:t>
            </a:r>
            <a:endParaRPr lang="ru-RU" sz="2800" dirty="0"/>
          </a:p>
        </p:txBody>
      </p:sp>
      <p:sp>
        <p:nvSpPr>
          <p:cNvPr id="5" name="TextBox 4">
            <a:hlinkClick r:id="rId2" action="ppaction://hlinksldjump"/>
          </p:cNvPr>
          <p:cNvSpPr txBox="1"/>
          <p:nvPr/>
        </p:nvSpPr>
        <p:spPr>
          <a:xfrm>
            <a:off x="7500958" y="6286520"/>
            <a:ext cx="14287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Поле вопросов.</a:t>
            </a:r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357167"/>
            <a:ext cx="8229600" cy="2714644"/>
          </a:xfrm>
        </p:spPr>
        <p:txBody>
          <a:bodyPr/>
          <a:lstStyle/>
          <a:p>
            <a:pPr algn="ctr">
              <a:buNone/>
            </a:pPr>
            <a:r>
              <a:rPr lang="ru-RU" dirty="0" smtClean="0"/>
              <a:t>Все вы знакомы с героиней сказки Ш. Перро – Золушкой и помните, как с ней обращались мачеха и ее дочки.</a:t>
            </a:r>
            <a:endParaRPr lang="ru-RU" dirty="0"/>
          </a:p>
          <a:p>
            <a:pPr algn="ctr">
              <a:buNone/>
            </a:pPr>
            <a:r>
              <a:rPr lang="ru-RU" b="1" dirty="0" smtClean="0"/>
              <a:t>Какие права Золушки были нарушены?</a:t>
            </a:r>
          </a:p>
        </p:txBody>
      </p:sp>
      <p:sp>
        <p:nvSpPr>
          <p:cNvPr id="4" name="TextBox 3">
            <a:hlinkClick r:id="rId2" action="ppaction://hlinksldjump"/>
          </p:cNvPr>
          <p:cNvSpPr txBox="1"/>
          <p:nvPr/>
        </p:nvSpPr>
        <p:spPr>
          <a:xfrm>
            <a:off x="7500958" y="6286520"/>
            <a:ext cx="14287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Поле вопросов.</a:t>
            </a:r>
            <a:endParaRPr lang="ru-RU" sz="1400" dirty="0"/>
          </a:p>
        </p:txBody>
      </p:sp>
      <p:sp>
        <p:nvSpPr>
          <p:cNvPr id="5" name="TextBox 4"/>
          <p:cNvSpPr txBox="1"/>
          <p:nvPr/>
        </p:nvSpPr>
        <p:spPr>
          <a:xfrm>
            <a:off x="428596" y="3500438"/>
            <a:ext cx="842968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/>
              <a:t>Ответ: право на достойный уровень жизни, на условия для нормального умственного, духовного развития, на защиту от эксплуатации, от унижения человеческого достоинства.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357166"/>
            <a:ext cx="8229600" cy="2714644"/>
          </a:xfrm>
        </p:spPr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Расшифруйте и объясните аббревиатуру ЕТС.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571472" y="3786190"/>
            <a:ext cx="742955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/>
              <a:t>Ответ: единая тарифная сетка – система определения и дифференциации заработной платы работников бюджетной сферы. </a:t>
            </a:r>
            <a:endParaRPr lang="ru-RU" sz="2800" dirty="0"/>
          </a:p>
        </p:txBody>
      </p:sp>
      <p:sp>
        <p:nvSpPr>
          <p:cNvPr id="6" name="TextBox 5">
            <a:hlinkClick r:id="rId2" action="ppaction://hlinksldjump"/>
          </p:cNvPr>
          <p:cNvSpPr txBox="1"/>
          <p:nvPr/>
        </p:nvSpPr>
        <p:spPr>
          <a:xfrm>
            <a:off x="7500958" y="6286520"/>
            <a:ext cx="14287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Поле вопросов.</a:t>
            </a:r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357167"/>
            <a:ext cx="8229600" cy="2714644"/>
          </a:xfrm>
        </p:spPr>
        <p:txBody>
          <a:bodyPr/>
          <a:lstStyle/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Что такое Деликт?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500034" y="4071942"/>
            <a:ext cx="80724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/>
              <a:t>Ответ: проступок, правонарушение.</a:t>
            </a:r>
            <a:endParaRPr lang="ru-RU" sz="2800" dirty="0"/>
          </a:p>
        </p:txBody>
      </p:sp>
      <p:sp>
        <p:nvSpPr>
          <p:cNvPr id="6" name="TextBox 5">
            <a:hlinkClick r:id="rId2" action="ppaction://hlinksldjump"/>
          </p:cNvPr>
          <p:cNvSpPr txBox="1"/>
          <p:nvPr/>
        </p:nvSpPr>
        <p:spPr>
          <a:xfrm>
            <a:off x="7500958" y="6286520"/>
            <a:ext cx="14287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Поле вопросов.</a:t>
            </a:r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357167"/>
            <a:ext cx="8229600" cy="271464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Ежегодный оплачиваемый отпуск составляет:</a:t>
            </a:r>
          </a:p>
          <a:p>
            <a:pPr algn="ctr">
              <a:buNone/>
            </a:pPr>
            <a:r>
              <a:rPr lang="ru-RU" dirty="0" smtClean="0"/>
              <a:t>  А: 10 календарных дней</a:t>
            </a:r>
          </a:p>
          <a:p>
            <a:pPr algn="ctr">
              <a:buNone/>
            </a:pPr>
            <a:r>
              <a:rPr lang="ru-RU" dirty="0" smtClean="0"/>
              <a:t>  Б: 15 календарных дней </a:t>
            </a:r>
          </a:p>
          <a:p>
            <a:pPr algn="ctr">
              <a:buNone/>
            </a:pPr>
            <a:r>
              <a:rPr lang="ru-RU" dirty="0" smtClean="0"/>
              <a:t>В: 24 календарных дня</a:t>
            </a:r>
          </a:p>
          <a:p>
            <a:pPr algn="ctr">
              <a:buNone/>
            </a:pPr>
            <a:r>
              <a:rPr lang="ru-RU" dirty="0" smtClean="0"/>
              <a:t>   Г: 28 календарных дней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642910" y="3714752"/>
            <a:ext cx="77153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/>
              <a:t>Ответ: 28 календарных дней</a:t>
            </a:r>
            <a:endParaRPr lang="ru-RU" sz="2800" dirty="0"/>
          </a:p>
        </p:txBody>
      </p:sp>
      <p:sp>
        <p:nvSpPr>
          <p:cNvPr id="5" name="TextBox 4">
            <a:hlinkClick r:id="rId2" action="ppaction://hlinksldjump"/>
          </p:cNvPr>
          <p:cNvSpPr txBox="1"/>
          <p:nvPr/>
        </p:nvSpPr>
        <p:spPr>
          <a:xfrm>
            <a:off x="7500958" y="6286520"/>
            <a:ext cx="14287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Поле вопросов.</a:t>
            </a:r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357167"/>
            <a:ext cx="8229600" cy="2714644"/>
          </a:xfrm>
        </p:spPr>
        <p:txBody>
          <a:bodyPr/>
          <a:lstStyle/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Переведи с латинского языка: </a:t>
            </a:r>
            <a:r>
              <a:rPr lang="en-US" dirty="0" smtClean="0"/>
              <a:t>ex </a:t>
            </a:r>
            <a:r>
              <a:rPr lang="en-US" dirty="0" err="1" smtClean="0"/>
              <a:t>aeguo</a:t>
            </a:r>
            <a:r>
              <a:rPr lang="en-US" dirty="0" smtClean="0"/>
              <a:t> et bono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357158" y="3786190"/>
            <a:ext cx="75009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/>
              <a:t>Ответ: по справедливости.</a:t>
            </a:r>
            <a:endParaRPr lang="ru-RU" sz="2800" dirty="0"/>
          </a:p>
        </p:txBody>
      </p:sp>
      <p:sp>
        <p:nvSpPr>
          <p:cNvPr id="5" name="TextBox 4">
            <a:hlinkClick r:id="rId2" action="ppaction://hlinksldjump"/>
          </p:cNvPr>
          <p:cNvSpPr txBox="1"/>
          <p:nvPr/>
        </p:nvSpPr>
        <p:spPr>
          <a:xfrm>
            <a:off x="7500958" y="6286520"/>
            <a:ext cx="14287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Поле вопросов.</a:t>
            </a:r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357167"/>
            <a:ext cx="8229600" cy="2714644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Вы – руководитель отдела. К вам обратился сотрудник с просьбой отпустить его на 4 дня в связи с женитьбой. Однако официально вы отпустили его только на 3 дня, сославшись на установленные правила. Несмотря на это рабочий вышел на работу через четыре дня.</a:t>
            </a:r>
          </a:p>
          <a:p>
            <a:pPr algn="ctr">
              <a:buNone/>
            </a:pPr>
            <a:r>
              <a:rPr lang="ru-RU" b="1" dirty="0" smtClean="0"/>
              <a:t>Объясните, как вы поступите в данной ситуации.</a:t>
            </a:r>
            <a:endParaRPr lang="ru-RU" b="1" dirty="0"/>
          </a:p>
        </p:txBody>
      </p:sp>
      <p:sp>
        <p:nvSpPr>
          <p:cNvPr id="4" name="TextBox 3">
            <a:hlinkClick r:id="rId2" action="ppaction://hlinksldjump"/>
          </p:cNvPr>
          <p:cNvSpPr txBox="1"/>
          <p:nvPr/>
        </p:nvSpPr>
        <p:spPr>
          <a:xfrm>
            <a:off x="7500958" y="6286520"/>
            <a:ext cx="14287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Поле вопросов.</a:t>
            </a:r>
            <a:endParaRPr lang="ru-RU" sz="1400" dirty="0"/>
          </a:p>
        </p:txBody>
      </p:sp>
      <p:sp>
        <p:nvSpPr>
          <p:cNvPr id="5" name="TextBox 4"/>
          <p:cNvSpPr txBox="1"/>
          <p:nvPr/>
        </p:nvSpPr>
        <p:spPr>
          <a:xfrm>
            <a:off x="285720" y="3357562"/>
            <a:ext cx="8643998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/>
              <a:t>Ответ: Правильно будет если</a:t>
            </a:r>
            <a:r>
              <a:rPr lang="en-US" sz="2800" dirty="0" smtClean="0"/>
              <a:t>:</a:t>
            </a:r>
            <a:endParaRPr lang="ru-RU" sz="2800" dirty="0" smtClean="0"/>
          </a:p>
          <a:p>
            <a:pPr algn="ctr"/>
            <a:r>
              <a:rPr lang="ru-RU" sz="2800" dirty="0" smtClean="0"/>
              <a:t>1. Предложить отработать 4-й день. Объяснительную записку требовать не следует, т.к. в отделе известно, что у сотрудника была свадьба.</a:t>
            </a:r>
          </a:p>
          <a:p>
            <a:pPr algn="ctr"/>
            <a:r>
              <a:rPr lang="ru-RU" sz="2800" dirty="0" smtClean="0"/>
              <a:t>2. Привлекать вышестоящего начальника не обязательно, вопрос должен быть решен вами самостоятельно.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357166"/>
            <a:ext cx="8229600" cy="3286147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dirty="0" smtClean="0"/>
              <a:t>Работник одного бюджетного учреждения отсутствовал на работе без уважительной причины более 4-х часов подряд. Руководитель учреждения уволил его с работы за прогул. </a:t>
            </a:r>
          </a:p>
          <a:p>
            <a:pPr algn="ctr">
              <a:buNone/>
            </a:pPr>
            <a:r>
              <a:rPr lang="ru-RU" b="1" dirty="0" smtClean="0"/>
              <a:t>Допустил ли руководитель учреждения нарушение действующего законодательства?</a:t>
            </a:r>
            <a:endParaRPr lang="ru-RU" b="1" dirty="0"/>
          </a:p>
        </p:txBody>
      </p:sp>
      <p:sp>
        <p:nvSpPr>
          <p:cNvPr id="4" name="TextBox 3"/>
          <p:cNvSpPr txBox="1"/>
          <p:nvPr/>
        </p:nvSpPr>
        <p:spPr>
          <a:xfrm>
            <a:off x="428596" y="4286256"/>
            <a:ext cx="792961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/>
              <a:t>Ответ: нет, не нарушил. Прогулом считается отсутствие  на рабочем месте более 4-х часов подряд. Уволить можно за один прогул.</a:t>
            </a:r>
            <a:endParaRPr lang="ru-RU" sz="2800" dirty="0"/>
          </a:p>
        </p:txBody>
      </p:sp>
      <p:sp>
        <p:nvSpPr>
          <p:cNvPr id="5" name="TextBox 4">
            <a:hlinkClick r:id="rId2" action="ppaction://hlinksldjump"/>
          </p:cNvPr>
          <p:cNvSpPr txBox="1"/>
          <p:nvPr/>
        </p:nvSpPr>
        <p:spPr>
          <a:xfrm>
            <a:off x="7500958" y="6286520"/>
            <a:ext cx="14287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Поле вопросов.</a:t>
            </a:r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357167"/>
            <a:ext cx="8229600" cy="2714644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dirty="0" smtClean="0"/>
              <a:t>На прием к адвокату пришла Наташа и обратилась с просьбой защитить ее права. Дело в том, что Наташе отказали от приема на работу в ночной клуб. </a:t>
            </a:r>
          </a:p>
          <a:p>
            <a:pPr algn="ctr">
              <a:buNone/>
            </a:pPr>
            <a:r>
              <a:rPr lang="ru-RU" b="1" dirty="0" smtClean="0"/>
              <a:t>Какой первый вопрос должен задать ей адвокат?</a:t>
            </a:r>
            <a:endParaRPr lang="ru-RU" b="1" dirty="0"/>
          </a:p>
        </p:txBody>
      </p:sp>
      <p:sp>
        <p:nvSpPr>
          <p:cNvPr id="4" name="TextBox 3"/>
          <p:cNvSpPr txBox="1"/>
          <p:nvPr/>
        </p:nvSpPr>
        <p:spPr>
          <a:xfrm>
            <a:off x="357158" y="4000504"/>
            <a:ext cx="83582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/>
              <a:t>Ответ: сколько ей лет?</a:t>
            </a:r>
            <a:endParaRPr lang="ru-RU" sz="2800" dirty="0"/>
          </a:p>
        </p:txBody>
      </p:sp>
      <p:sp>
        <p:nvSpPr>
          <p:cNvPr id="5" name="TextBox 4">
            <a:hlinkClick r:id="rId2" action="ppaction://hlinksldjump"/>
          </p:cNvPr>
          <p:cNvSpPr txBox="1"/>
          <p:nvPr/>
        </p:nvSpPr>
        <p:spPr>
          <a:xfrm>
            <a:off x="7500958" y="6286520"/>
            <a:ext cx="14287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Поле вопросов.</a:t>
            </a:r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357167"/>
            <a:ext cx="8229600" cy="2714644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Административному аресту могут подвергаться лица, достигшие:</a:t>
            </a:r>
          </a:p>
          <a:p>
            <a:pPr algn="ctr">
              <a:buNone/>
            </a:pPr>
            <a:r>
              <a:rPr lang="ru-RU" dirty="0" smtClean="0"/>
              <a:t>А: 14 лет</a:t>
            </a:r>
          </a:p>
          <a:p>
            <a:pPr algn="ctr">
              <a:buNone/>
            </a:pPr>
            <a:r>
              <a:rPr lang="ru-RU" dirty="0" smtClean="0"/>
              <a:t>Б: 16 лет</a:t>
            </a:r>
          </a:p>
          <a:p>
            <a:pPr algn="ctr">
              <a:buNone/>
            </a:pPr>
            <a:r>
              <a:rPr lang="ru-RU" dirty="0" smtClean="0"/>
              <a:t>В: 18 лет</a:t>
            </a:r>
          </a:p>
          <a:p>
            <a:pPr algn="ctr">
              <a:buNone/>
            </a:pPr>
            <a:r>
              <a:rPr lang="ru-RU" dirty="0" smtClean="0"/>
              <a:t>Г: 20 лет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357158" y="4000504"/>
            <a:ext cx="81439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/>
              <a:t>Ответ: 18 лет</a:t>
            </a:r>
            <a:endParaRPr lang="ru-RU" sz="2800" dirty="0"/>
          </a:p>
        </p:txBody>
      </p:sp>
      <p:sp>
        <p:nvSpPr>
          <p:cNvPr id="5" name="TextBox 4">
            <a:hlinkClick r:id="rId2" action="ppaction://hlinksldjump"/>
          </p:cNvPr>
          <p:cNvSpPr txBox="1"/>
          <p:nvPr/>
        </p:nvSpPr>
        <p:spPr>
          <a:xfrm>
            <a:off x="7500958" y="6286520"/>
            <a:ext cx="14287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Поле вопросов.</a:t>
            </a:r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357167"/>
            <a:ext cx="8229600" cy="2714644"/>
          </a:xfrm>
        </p:spPr>
        <p:txBody>
          <a:bodyPr/>
          <a:lstStyle/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ru-RU" dirty="0" smtClean="0"/>
              <a:t>Переведите с латинского:</a:t>
            </a:r>
            <a:r>
              <a:rPr lang="en-US" dirty="0" smtClean="0"/>
              <a:t> pro at contra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857224" y="4071942"/>
            <a:ext cx="76438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/>
              <a:t>Ответ: за и против</a:t>
            </a:r>
            <a:endParaRPr lang="ru-RU" sz="2800" dirty="0"/>
          </a:p>
        </p:txBody>
      </p:sp>
      <p:sp>
        <p:nvSpPr>
          <p:cNvPr id="5" name="TextBox 4">
            <a:hlinkClick r:id="rId2" action="ppaction://hlinksldjump"/>
          </p:cNvPr>
          <p:cNvSpPr txBox="1"/>
          <p:nvPr/>
        </p:nvSpPr>
        <p:spPr>
          <a:xfrm>
            <a:off x="7500958" y="6286520"/>
            <a:ext cx="14287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Поле вопросов.</a:t>
            </a:r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357166"/>
            <a:ext cx="8229600" cy="400052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/>
              <a:t>14-летний Саша не моргнув глазом приобрел 3 бутылки спиртного в разных ларьках. Ему льстило то обстоятельство, что ему нигде не отказали. «Это обычное дело, -рассуждал он. –За пивом я бегал еще 2 года назад. Один раз только тетка в магазине не хотела продать. Но я ей сказал, что беру не себе –и сразу же продали»</a:t>
            </a:r>
          </a:p>
          <a:p>
            <a:pPr>
              <a:buNone/>
            </a:pPr>
            <a:r>
              <a:rPr lang="ru-RU" sz="2400" b="1" dirty="0" smtClean="0"/>
              <a:t>Задание:</a:t>
            </a:r>
            <a:r>
              <a:rPr lang="ru-RU" sz="2400" dirty="0" smtClean="0"/>
              <a:t> дайте оценку этой жизненной ситуации. Объясните Саше в чем состоит опасность его действий.</a:t>
            </a:r>
            <a:endParaRPr lang="ru-RU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357158" y="3500438"/>
            <a:ext cx="835824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Ответ: продавцы нарушают правила розничной торговли, которые запрещают продажу алкогольных напитков несовершеннолетним, а Саша может стать алкоголиком. </a:t>
            </a:r>
            <a:endParaRPr lang="ru-RU" sz="2800" dirty="0"/>
          </a:p>
        </p:txBody>
      </p:sp>
      <p:sp>
        <p:nvSpPr>
          <p:cNvPr id="5" name="TextBox 4">
            <a:hlinkClick r:id="rId2" action="ppaction://hlinksldjump"/>
          </p:cNvPr>
          <p:cNvSpPr txBox="1"/>
          <p:nvPr/>
        </p:nvSpPr>
        <p:spPr>
          <a:xfrm>
            <a:off x="7500958" y="6286520"/>
            <a:ext cx="14287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Поле вопросов.</a:t>
            </a:r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357167"/>
            <a:ext cx="8229600" cy="2714644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dirty="0" smtClean="0"/>
              <a:t>На уроке по «Основам государства и права» ученик Котов заявил, что административному и уголовному праву присущ только один ярко выраженный метод правового регулирования – императивный.</a:t>
            </a:r>
          </a:p>
          <a:p>
            <a:pPr algn="ctr">
              <a:buNone/>
            </a:pPr>
            <a:r>
              <a:rPr lang="ru-RU" b="1" dirty="0" smtClean="0"/>
              <a:t>Задание: дайте оценку Котова.</a:t>
            </a:r>
            <a:endParaRPr lang="ru-RU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14282" y="3786190"/>
            <a:ext cx="892971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/>
              <a:t>Ответ: Котов не прав. В административном и уголовном праве используется и диспозитивный метод правового регулирования.</a:t>
            </a:r>
            <a:endParaRPr lang="ru-RU" sz="2800" dirty="0"/>
          </a:p>
        </p:txBody>
      </p:sp>
      <p:sp>
        <p:nvSpPr>
          <p:cNvPr id="5" name="TextBox 4">
            <a:hlinkClick r:id="rId2" action="ppaction://hlinksldjump"/>
          </p:cNvPr>
          <p:cNvSpPr txBox="1"/>
          <p:nvPr/>
        </p:nvSpPr>
        <p:spPr>
          <a:xfrm>
            <a:off x="7500958" y="6286520"/>
            <a:ext cx="14287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Поле вопросов.</a:t>
            </a:r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357167"/>
            <a:ext cx="8229600" cy="271464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dirty="0" smtClean="0"/>
              <a:t>Зная высокую требовательность педагога по русскому языку, ученики на выпускной экзамен принесли ей хрустальную вазу с букетом роз общей стоимостью 1500 рублей. Учительница вазу с розами приняла.</a:t>
            </a:r>
          </a:p>
          <a:p>
            <a:pPr>
              <a:buNone/>
            </a:pPr>
            <a:r>
              <a:rPr lang="ru-RU" b="1" dirty="0" smtClean="0"/>
              <a:t>Задание: О каком деянии – даче взятки или дарении – идет речь в данном случае?</a:t>
            </a:r>
            <a:endParaRPr lang="ru-RU" b="1" dirty="0"/>
          </a:p>
        </p:txBody>
      </p:sp>
      <p:sp>
        <p:nvSpPr>
          <p:cNvPr id="4" name="TextBox 3"/>
          <p:cNvSpPr txBox="1"/>
          <p:nvPr/>
        </p:nvSpPr>
        <p:spPr>
          <a:xfrm>
            <a:off x="142844" y="4643446"/>
            <a:ext cx="878687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/>
              <a:t>Ответ: Речь идет о дарении, так как сумма подарка не превышает 5 минимальных размеров оплаты труда.</a:t>
            </a:r>
            <a:endParaRPr lang="ru-RU" sz="2800" dirty="0"/>
          </a:p>
        </p:txBody>
      </p:sp>
      <p:sp>
        <p:nvSpPr>
          <p:cNvPr id="5" name="TextBox 4">
            <a:hlinkClick r:id="rId2" action="ppaction://hlinksldjump"/>
          </p:cNvPr>
          <p:cNvSpPr txBox="1"/>
          <p:nvPr/>
        </p:nvSpPr>
        <p:spPr>
          <a:xfrm>
            <a:off x="7500958" y="6286520"/>
            <a:ext cx="14287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Поле вопросов.</a:t>
            </a:r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293</TotalTime>
  <Words>1953</Words>
  <Application>Microsoft Office PowerPoint</Application>
  <PresentationFormat>Экран (4:3)</PresentationFormat>
  <Paragraphs>237</Paragraphs>
  <Slides>44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44</vt:i4>
      </vt:variant>
    </vt:vector>
  </HeadingPairs>
  <TitlesOfParts>
    <vt:vector size="45" baseType="lpstr">
      <vt:lpstr>Тема Office</vt:lpstr>
      <vt:lpstr>«Своя игра» среди учащихся 9-11 классов.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  <vt:lpstr>Слайд 34</vt:lpstr>
      <vt:lpstr>Слайд 35</vt:lpstr>
      <vt:lpstr>Слайд 36</vt:lpstr>
      <vt:lpstr>Слайд 37</vt:lpstr>
      <vt:lpstr>Слайд 38</vt:lpstr>
      <vt:lpstr>Слайд 39</vt:lpstr>
      <vt:lpstr>Слайд 40</vt:lpstr>
      <vt:lpstr>Слайд 41</vt:lpstr>
      <vt:lpstr>Слайд 42</vt:lpstr>
      <vt:lpstr>Слайд 43</vt:lpstr>
      <vt:lpstr>Слайд 44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Kate</dc:creator>
  <cp:lastModifiedBy>revaz</cp:lastModifiedBy>
  <cp:revision>48</cp:revision>
  <dcterms:created xsi:type="dcterms:W3CDTF">2011-11-29T12:08:36Z</dcterms:created>
  <dcterms:modified xsi:type="dcterms:W3CDTF">2012-05-10T12:10:49Z</dcterms:modified>
</cp:coreProperties>
</file>