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00099"/>
    <a:srgbClr val="339966"/>
    <a:srgbClr val="99FFCC"/>
    <a:srgbClr val="3399FF"/>
    <a:srgbClr val="00CCFF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45" d="100"/>
          <a:sy n="45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381000"/>
            <a:ext cx="8686800" cy="14700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Мировой океан и его части</a:t>
            </a:r>
            <a:endParaRPr kumimoji="0" lang="ru-RU" sz="48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096000" cy="4114800"/>
          </a:xfrm>
          <a:prstGeom prst="rect">
            <a:avLst/>
          </a:prstGeom>
          <a:ln w="76200">
            <a:solidFill>
              <a:srgbClr val="33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2133600" y="3810000"/>
            <a:ext cx="5161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к уроку.</a:t>
            </a:r>
          </a:p>
          <a:p>
            <a:r>
              <a:rPr lang="ru-RU" dirty="0" smtClean="0"/>
              <a:t>Выполнила – учитель географии МБОУ СОШ №52, </a:t>
            </a:r>
          </a:p>
          <a:p>
            <a:r>
              <a:rPr lang="ru-RU" dirty="0" smtClean="0"/>
              <a:t>                         г. Архангельска,</a:t>
            </a:r>
          </a:p>
          <a:p>
            <a:r>
              <a:rPr lang="ru-RU" dirty="0" smtClean="0"/>
              <a:t>                         Зайкова Марина Сергеевна.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Моря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часть океана, отличающаяся от него своими свойствами воды, течением, живущим в нём организмами.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0_55cdb_9452c8fa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457976" cy="3943483"/>
          </a:xfrm>
          <a:prstGeom prst="rect">
            <a:avLst/>
          </a:prstGeom>
          <a:ln w="762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667000" cy="584775"/>
          </a:xfrm>
          <a:prstGeom prst="rect">
            <a:avLst/>
          </a:prstGeom>
          <a:solidFill>
            <a:srgbClr val="0000FF"/>
          </a:solidFill>
          <a:ln w="762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Моря</a:t>
            </a:r>
            <a:endParaRPr lang="ru-RU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8883813">
            <a:off x="6400934" y="1259931"/>
            <a:ext cx="269299" cy="1399780"/>
          </a:xfrm>
          <a:prstGeom prst="downArrow">
            <a:avLst>
              <a:gd name="adj1" fmla="val 37292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425896">
            <a:off x="2542822" y="1296392"/>
            <a:ext cx="269299" cy="1361145"/>
          </a:xfrm>
          <a:prstGeom prst="downArrow">
            <a:avLst>
              <a:gd name="adj1" fmla="val 37506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19800" y="2590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Окраинные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Внутренние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Средиземное море </a:t>
            </a:r>
            <a:endParaRPr lang="ru-RU" sz="2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505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Охотское море </a:t>
            </a:r>
            <a:endParaRPr lang="ru-RU" sz="2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Заполоните таблицу:</a:t>
            </a:r>
            <a:endParaRPr lang="ru-RU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381000" y="1219200"/>
          <a:ext cx="8153400" cy="487680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43400"/>
                <a:gridCol w="3810000"/>
              </a:tblGrid>
              <a:tr h="7399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</a:rPr>
                        <a:t>Признаки</a:t>
                      </a:r>
                      <a:endParaRPr lang="ru-RU" sz="2000" dirty="0">
                        <a:solidFill>
                          <a:srgbClr val="0000FF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                             </a:t>
                      </a:r>
                      <a:r>
                        <a:rPr lang="ru-RU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  </a:t>
                      </a:r>
                      <a:r>
                        <a:rPr lang="ru-RU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Внутренние</a:t>
                      </a:r>
                      <a:r>
                        <a:rPr lang="ru-RU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моря                     Окраинные моря</a:t>
                      </a:r>
                      <a:endParaRPr lang="ru-RU" b="0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3305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Далеко вдаётся в материк</a:t>
                      </a:r>
                      <a:endParaRPr lang="ru-RU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24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Расположены на материке</a:t>
                      </a:r>
                      <a:endParaRPr lang="ru-RU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7009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Соединены с океанами, узкими проливами</a:t>
                      </a:r>
                      <a:endParaRPr lang="ru-RU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411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От океана отделяются полуостровами или цепочкой островов</a:t>
                      </a:r>
                      <a:endParaRPr lang="ru-RU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553200" y="1219200"/>
            <a:ext cx="0" cy="487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562600" cy="1077218"/>
          </a:xfrm>
          <a:prstGeom prst="rect">
            <a:avLst/>
          </a:prstGeom>
          <a:solidFill>
            <a:srgbClr val="0000FF"/>
          </a:solidFill>
          <a:ln w="762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Части Мирового океана</a:t>
            </a:r>
            <a:endParaRPr lang="ru-RU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701655">
            <a:off x="2743200" y="2590800"/>
            <a:ext cx="269299" cy="1752600"/>
          </a:xfrm>
          <a:prstGeom prst="downArrow">
            <a:avLst>
              <a:gd name="adj1" fmla="val 51654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198474">
            <a:off x="5257800" y="3581400"/>
            <a:ext cx="304800" cy="1905000"/>
          </a:xfrm>
          <a:prstGeom prst="downArrow">
            <a:avLst>
              <a:gd name="adj1" fmla="val 44580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342636">
            <a:off x="3505200" y="3581400"/>
            <a:ext cx="304800" cy="1828800"/>
          </a:xfrm>
          <a:prstGeom prst="downArrow">
            <a:avLst>
              <a:gd name="adj1" fmla="val 44580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88065">
            <a:off x="1828800" y="2057400"/>
            <a:ext cx="269299" cy="1524000"/>
          </a:xfrm>
          <a:prstGeom prst="downArrow">
            <a:avLst>
              <a:gd name="adj1" fmla="val 51654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473751">
            <a:off x="838200" y="1371600"/>
            <a:ext cx="304800" cy="1143000"/>
          </a:xfrm>
          <a:prstGeom prst="downArrow">
            <a:avLst>
              <a:gd name="adj1" fmla="val 44580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840783">
            <a:off x="7010400" y="1981200"/>
            <a:ext cx="269299" cy="1524000"/>
          </a:xfrm>
          <a:prstGeom prst="downArrow">
            <a:avLst>
              <a:gd name="adj1" fmla="val 51654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023014">
            <a:off x="7933509" y="1456200"/>
            <a:ext cx="304800" cy="1143000"/>
          </a:xfrm>
          <a:prstGeom prst="downArrow">
            <a:avLst>
              <a:gd name="adj1" fmla="val 44580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576363">
            <a:off x="6324600" y="2667000"/>
            <a:ext cx="269299" cy="1752600"/>
          </a:xfrm>
          <a:prstGeom prst="downArrow">
            <a:avLst>
              <a:gd name="adj1" fmla="val 51654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15200" y="2743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заливы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63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океаны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проливы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733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полуострова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556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моря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материки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4495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архипелаги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острова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28600"/>
            <a:ext cx="8229600" cy="634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Игра «Знаешь ли ты?»</a:t>
            </a:r>
            <a:endParaRPr kumimoji="0" lang="ru-RU" sz="54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19200"/>
            <a:ext cx="9144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Каких камней в море не бывает?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Что является смертью для морских животных?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Какой морской великан питается «лилипутами</a:t>
            </a:r>
            <a:r>
              <a:rPr kumimoji="0" lang="ru-RU" sz="2000" b="1" i="0" u="none" strike="noStrike" kern="120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водорослями»?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	Каких вы знаете безбилетных пассажиров на морских судах?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У кого рот на брюхе?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Какой полуостров жалуется на свою величину?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У кого оба глаза на боку?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Чему равна морская миля?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	Сколько полосок на морской тельняшке?</a:t>
            </a:r>
            <a:endParaRPr kumimoji="0" lang="ru-RU" b="1" i="0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2667000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(синий кит, планктон)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981200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(пресная вода)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121920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(Сухих)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365760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(у акулы)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40386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(Ямал)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44196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(у камбалы)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480060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(1800 метров)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3200" y="51816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(две)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3352800"/>
            <a:ext cx="353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(моллюски, губки, черви)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430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Свободный человек!</a:t>
            </a:r>
          </a:p>
          <a:p>
            <a:pPr algn="ctr"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недаром ты влюблён</a:t>
            </a:r>
          </a:p>
          <a:p>
            <a:pPr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 могучий океан:</a:t>
            </a:r>
          </a:p>
          <a:p>
            <a:pPr algn="ctr"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души твоей безбрежной</a:t>
            </a:r>
          </a:p>
          <a:p>
            <a:pPr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Он зеркало;</a:t>
            </a:r>
          </a:p>
          <a:p>
            <a:pPr algn="ctr">
              <a:buNone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как ты, в движенье он…</a:t>
            </a:r>
          </a:p>
          <a:p>
            <a:pPr algn="r">
              <a:buNone/>
            </a:pPr>
            <a:r>
              <a:rPr lang="ru-RU" sz="3600" b="1" i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Шарль </a:t>
            </a:r>
            <a:r>
              <a:rPr lang="ru-RU" sz="3600" b="1" i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Бэдлер</a:t>
            </a:r>
            <a:endParaRPr lang="ru-RU" sz="3600" b="1" i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38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latin typeface="Arial Black" pitchFamily="34" charset="0"/>
              </a:rPr>
              <a:t>Мировой океан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Arial Black" pitchFamily="34" charset="0"/>
              </a:rPr>
              <a:t>- основная часть гидросферы, занимает ¾ поверхности земли или 98%.</a:t>
            </a:r>
            <a:endParaRPr lang="ru-RU" sz="3200" b="1" cap="all" dirty="0">
              <a:ln/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86693" cy="31241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мировой оке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4311678" cy="308727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Океаны:</a:t>
            </a:r>
          </a:p>
          <a:p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Тихий океан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S=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178,68 млн. км²</a:t>
            </a:r>
          </a:p>
          <a:p>
            <a:endParaRPr lang="ru-RU" sz="24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Индийский океан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=90,17 млн. км² </a:t>
            </a:r>
          </a:p>
          <a:p>
            <a:endParaRPr lang="ru-RU" sz="24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Северный Ледовитый океан</a:t>
            </a:r>
            <a:r>
              <a:rPr lang="en-US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S=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14,75 млн. км² </a:t>
            </a:r>
          </a:p>
          <a:p>
            <a:endParaRPr lang="ru-RU" sz="24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Атлантический океан</a:t>
            </a:r>
            <a:r>
              <a:rPr lang="en-US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S=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91,56 млн. км²</a:t>
            </a:r>
          </a:p>
          <a:p>
            <a:endParaRPr lang="ru-RU" dirty="0" smtClean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5334000" cy="3273164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ringov_prol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828800"/>
            <a:ext cx="3746032" cy="2867052"/>
          </a:xfrm>
          <a:prstGeom prst="rect">
            <a:avLst/>
          </a:prstGeom>
          <a:ln w="76200">
            <a:solidFill>
              <a:srgbClr val="00FFFF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52400" y="4572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latin typeface="Arial Black" pitchFamily="34" charset="0"/>
              </a:rPr>
              <a:t>Пролив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Arial Black" pitchFamily="34" charset="0"/>
              </a:rPr>
              <a:t> –узкое водяное пространство, которое соединяет каналы.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3" descr="209270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962400"/>
            <a:ext cx="3886200" cy="2657349"/>
          </a:xfrm>
          <a:prstGeom prst="rect">
            <a:avLst/>
          </a:prstGeom>
          <a:ln w="76200">
            <a:solidFill>
              <a:srgbClr val="00FFFF"/>
            </a:solidFill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4800" y="20574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Например: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Пролив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Дрнейка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Берингов пролив</a:t>
            </a:r>
          </a:p>
          <a:p>
            <a:pPr lvl="0"/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Гибралтайский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пролив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latin typeface="Arial Black" pitchFamily="34" charset="0"/>
              </a:rPr>
              <a:t>План описания пролива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latin typeface="Arial Black" pitchFamily="34" charset="0"/>
              </a:rPr>
              <a:t>:</a:t>
            </a:r>
          </a:p>
          <a:p>
            <a:pPr marL="342900" indent="-342900">
              <a:buAutoNum type="arabicPeriod"/>
            </a:pP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 пролива.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Показать его.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Какими океанами соединяется, и в каких его частях?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Между какими материками проходит.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Материки и острова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это участки земной поверхности, омываются со всех сторон водой, но различающиеся по своим размерам.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Содержимое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2699792" cy="2024844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4" name="Picture 2" descr="C:\Users\Алеся\Desktop\Лесичкка!\ШКОЛА!!!!\африка\uagadugu_7435-megainf.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751992" cy="3585739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14800"/>
            <a:ext cx="3048000" cy="2389282"/>
          </a:xfrm>
          <a:prstGeom prst="rect">
            <a:avLst/>
          </a:prstGeom>
          <a:noFill/>
          <a:ln w="317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" name="Содержимое 3" descr="australia-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572000"/>
            <a:ext cx="2743200" cy="1956136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7" name="Содержимое 3" descr="73398975_amer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514600"/>
            <a:ext cx="2685694" cy="2924877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324600" cy="1077218"/>
          </a:xfrm>
          <a:prstGeom prst="rect">
            <a:avLst/>
          </a:prstGeom>
          <a:solidFill>
            <a:srgbClr val="0000FF"/>
          </a:solidFill>
          <a:ln w="762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Острова по происхождению</a:t>
            </a:r>
            <a:endParaRPr lang="ru-RU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898501">
            <a:off x="1787251" y="1971569"/>
            <a:ext cx="269299" cy="1079927"/>
          </a:xfrm>
          <a:prstGeom prst="downArrow">
            <a:avLst>
              <a:gd name="adj1" fmla="val 37506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19600" y="2209800"/>
            <a:ext cx="269299" cy="1524000"/>
          </a:xfrm>
          <a:prstGeom prst="downArrow">
            <a:avLst>
              <a:gd name="adj1" fmla="val 37506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717012">
            <a:off x="7033783" y="1974997"/>
            <a:ext cx="269299" cy="1043411"/>
          </a:xfrm>
          <a:prstGeom prst="downArrow">
            <a:avLst>
              <a:gd name="adj1" fmla="val 37506"/>
              <a:gd name="adj2" fmla="val 89368"/>
            </a:avLst>
          </a:prstGeom>
          <a:solidFill>
            <a:srgbClr val="0000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Материковые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Коралловые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429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Вулканические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14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Мадагаскар </a:t>
            </a:r>
            <a:endParaRPr lang="ru-RU" sz="2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953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Курильские </a:t>
            </a:r>
            <a:endParaRPr lang="ru-RU" sz="2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11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Большой Барьерный риф </a:t>
            </a:r>
            <a:endParaRPr lang="ru-RU" sz="2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Архипелаг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это группа островов, находящихся близко друг к другу.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5066188" cy="3429000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5146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Например: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Земля Франса Иосифа,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Малайский архипелаг.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</a:t>
            </a:r>
            <a:r>
              <a:rPr lang="ru-RU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Полуостров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часть материков и островов, вдающихся в океан.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5035796" cy="3781425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5908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Например: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Полуостров Индостан,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Аравийский полуостров,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Скандинавский полуостров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324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40</cp:revision>
  <dcterms:created xsi:type="dcterms:W3CDTF">2006-08-16T00:00:00Z</dcterms:created>
  <dcterms:modified xsi:type="dcterms:W3CDTF">2012-01-21T14:19:51Z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