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61" r:id="rId3"/>
    <p:sldId id="257" r:id="rId4"/>
    <p:sldId id="258" r:id="rId5"/>
    <p:sldId id="259" r:id="rId6"/>
    <p:sldId id="260" r:id="rId7"/>
    <p:sldId id="264" r:id="rId8"/>
    <p:sldId id="262" r:id="rId9"/>
    <p:sldId id="267" r:id="rId10"/>
    <p:sldId id="269" r:id="rId11"/>
    <p:sldId id="274" r:id="rId12"/>
    <p:sldId id="266" r:id="rId13"/>
    <p:sldId id="272" r:id="rId14"/>
    <p:sldId id="270" r:id="rId15"/>
    <p:sldId id="273" r:id="rId16"/>
    <p:sldId id="263" r:id="rId17"/>
  </p:sldIdLst>
  <p:sldSz cx="9144000" cy="6858000" type="screen4x3"/>
  <p:notesSz cx="6858000" cy="9144000"/>
  <p:custShowLst>
    <p:custShow name="Произвольный показ 3" id="0">
      <p:sldLst/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99"/>
    <a:srgbClr val="0051F2"/>
    <a:srgbClr val="6699FF"/>
    <a:srgbClr val="CC99FF"/>
    <a:srgbClr val="FFFF99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6" d="100"/>
          <a:sy n="56" d="100"/>
        </p:scale>
        <p:origin x="-73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131A6-C814-4E52-864D-6E555BDD1ED1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DA158C-0807-481E-860B-52713C6E3518}">
      <dgm:prSet phldrT="[Текст]"/>
      <dgm:spPr>
        <a:solidFill>
          <a:srgbClr val="FFFF99"/>
        </a:solidFill>
        <a:ln w="28575">
          <a:solidFill>
            <a:srgbClr val="000099"/>
          </a:solidFill>
        </a:ln>
      </dgm:spPr>
      <dgm:t>
        <a:bodyPr/>
        <a:lstStyle/>
        <a:p>
          <a:r>
            <a:rPr lang="ru-RU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Бесполое</a:t>
          </a:r>
          <a:endParaRPr lang="ru-RU" b="1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gm:t>
    </dgm:pt>
    <dgm:pt modelId="{652F2336-238D-4205-AAF7-32AB4BFD08A8}" type="parTrans" cxnId="{58B77C4E-A6D4-43D5-8980-48E8D3042CD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0FF261E-2703-40DE-A7B4-743F2A211294}" type="sibTrans" cxnId="{58B77C4E-A6D4-43D5-8980-48E8D3042CD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C41D0CB-3CD0-419F-B502-9A02506D25E6}">
      <dgm:prSet phldrT="[Текст]" custT="1"/>
      <dgm:spPr>
        <a:ln w="28575">
          <a:solidFill>
            <a:srgbClr val="000099"/>
          </a:solidFill>
        </a:ln>
      </dgm:spPr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Соматические клетки 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D58E3F55-A104-4B46-B8E2-D0BE641423F3}" type="parTrans" cxnId="{DC42BF9A-C4A9-4619-8667-79993DE545F6}">
      <dgm:prSet/>
      <dgm:spPr>
        <a:ln w="28575">
          <a:solidFill>
            <a:srgbClr val="000099"/>
          </a:solidFill>
        </a:ln>
      </dgm:spPr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F4FE426-AC5C-4030-B76E-7CB6E36FC5A8}" type="sibTrans" cxnId="{DC42BF9A-C4A9-4619-8667-79993DE545F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8F2D199-EDEB-4CC0-B255-4A094CD53EF4}">
      <dgm:prSet phldrT="[Текст]" custT="1"/>
      <dgm:spPr>
        <a:ln w="28575">
          <a:solidFill>
            <a:srgbClr val="000099"/>
          </a:solidFill>
        </a:ln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Представлены двумя гомологичными хромосомами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1B3A90BA-D564-471D-BA41-471B024ABA07}" type="parTrans" cxnId="{82743F96-543E-451E-B5F3-E1CCF5049842}">
      <dgm:prSet/>
      <dgm:spPr>
        <a:ln w="28575">
          <a:solidFill>
            <a:srgbClr val="000099"/>
          </a:solidFill>
        </a:ln>
      </dgm:spPr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3112CFB-1761-49F6-BD63-CF1AF67FF023}" type="sibTrans" cxnId="{82743F96-543E-451E-B5F3-E1CCF504984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A49D050-602A-429B-993C-10CAA3C9E268}">
      <dgm:prSet phldrT="[Текст]"/>
      <dgm:spPr>
        <a:solidFill>
          <a:srgbClr val="FFFF99"/>
        </a:solidFill>
        <a:ln w="28575">
          <a:solidFill>
            <a:srgbClr val="000099"/>
          </a:solidFill>
        </a:ln>
      </dgm:spPr>
      <dgm:t>
        <a:bodyPr/>
        <a:lstStyle/>
        <a:p>
          <a:r>
            <a:rPr lang="ru-RU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Половое</a:t>
          </a:r>
          <a:endParaRPr lang="ru-RU" b="1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gm:t>
    </dgm:pt>
    <dgm:pt modelId="{60220336-EF87-4F37-8362-F70EFA6E8B11}" type="parTrans" cxnId="{E2904B85-2227-42F4-BC2C-3327656ACBF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D2C613A-0B3B-489F-BDC4-F7EAD32A78E4}" type="sibTrans" cxnId="{E2904B85-2227-42F4-BC2C-3327656ACBF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71BE741-5D02-4E89-9373-FE7689E48544}">
      <dgm:prSet phldrT="[Текст]" custT="1"/>
      <dgm:spPr>
        <a:ln w="28575">
          <a:solidFill>
            <a:srgbClr val="000099"/>
          </a:solidFill>
        </a:ln>
      </dgm:spPr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Половые клетки 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98A3CDB3-3509-4AC7-BDB9-C4F074BC573A}" type="parTrans" cxnId="{7ECF352A-E184-44EE-85BA-867E3452527E}">
      <dgm:prSet/>
      <dgm:spPr>
        <a:ln w="28575">
          <a:solidFill>
            <a:srgbClr val="000099"/>
          </a:solidFill>
        </a:ln>
      </dgm:spPr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20163C1-A294-423F-ABC9-55BEEF721595}" type="sibTrans" cxnId="{7ECF352A-E184-44EE-85BA-867E3452527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3C093A6-1997-4CF7-88AC-DD9D517FB085}">
      <dgm:prSet phldrT="[Текст]" custT="1"/>
      <dgm:spPr>
        <a:ln w="28575">
          <a:solidFill>
            <a:srgbClr val="000099"/>
          </a:solidFill>
        </a:ln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От каждой пары гомологичных хромосом имеется только одна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CE765F4-4360-4290-97E1-9398543CF78A}" type="parTrans" cxnId="{DAD40178-CD31-490E-8B7B-7F1240C675D3}">
      <dgm:prSet/>
      <dgm:spPr>
        <a:ln w="28575">
          <a:solidFill>
            <a:srgbClr val="000099"/>
          </a:solidFill>
        </a:ln>
      </dgm:spPr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5C927A1-77C1-4014-A701-685BEA5425C8}" type="sibTrans" cxnId="{DAD40178-CD31-490E-8B7B-7F1240C675D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3979DE1-80E5-455B-9602-4A0A469D72DE}">
      <dgm:prSet custT="1"/>
      <dgm:spPr>
        <a:ln w="28575">
          <a:solidFill>
            <a:srgbClr val="000099"/>
          </a:solidFill>
        </a:ln>
      </dgm:spPr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Диплоидный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 набор        хромосом (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2п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)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7BB6230C-D31D-447C-9093-D6C1B13CF044}" type="parTrans" cxnId="{D6FC7648-14B1-4039-BD60-E98EB293349F}">
      <dgm:prSet/>
      <dgm:spPr>
        <a:ln w="28575">
          <a:solidFill>
            <a:srgbClr val="000099"/>
          </a:solidFill>
        </a:ln>
      </dgm:spPr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0A69CF5-7BE5-4D0D-9965-E5ABA4359310}" type="sibTrans" cxnId="{D6FC7648-14B1-4039-BD60-E98EB293349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71099E9-3D3E-4089-B3C8-D2DCA121D14E}">
      <dgm:prSet custT="1"/>
      <dgm:spPr>
        <a:ln w="28575">
          <a:solidFill>
            <a:srgbClr val="000099"/>
          </a:solidFill>
        </a:ln>
      </dgm:spPr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Клетки делятся 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митозом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15DFC67F-C363-4BA8-8458-ACE6A61ACE64}" type="parTrans" cxnId="{6C1CA7EB-941A-4504-BFD1-F6A3AF203E00}">
      <dgm:prSet/>
      <dgm:spPr>
        <a:ln w="28575">
          <a:solidFill>
            <a:srgbClr val="000099"/>
          </a:solidFill>
        </a:ln>
      </dgm:spPr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D014413-4898-4E1E-AC7D-2FC07D9F5A17}" type="sibTrans" cxnId="{6C1CA7EB-941A-4504-BFD1-F6A3AF203E0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57A4693-BD3D-4242-864F-1038EB1C8B7B}">
      <dgm:prSet custT="1"/>
      <dgm:spPr>
        <a:ln w="28575">
          <a:solidFill>
            <a:srgbClr val="000099"/>
          </a:solidFill>
        </a:ln>
      </dgm:spPr>
      <dgm:t>
        <a:bodyPr/>
        <a:lstStyle/>
        <a:p>
          <a:pPr>
            <a:lnSpc>
              <a:spcPct val="90000"/>
            </a:lnSpc>
          </a:pPr>
          <a:r>
            <a:rPr lang="ru-RU" sz="2400" b="1" dirty="0" smtClean="0">
              <a:latin typeface="Arial" pitchFamily="34" charset="0"/>
              <a:cs typeface="Arial" pitchFamily="34" charset="0"/>
            </a:rPr>
            <a:t>Гаплоидный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 набор              хромосом  (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n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)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DA8EAAC0-D03E-4CD8-85D9-5161AC3158C5}" type="parTrans" cxnId="{6FDC5227-8E3A-4D77-9DA9-E7B3D7C715F2}">
      <dgm:prSet/>
      <dgm:spPr>
        <a:ln w="28575">
          <a:solidFill>
            <a:srgbClr val="000099"/>
          </a:solidFill>
        </a:ln>
      </dgm:spPr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99CB24A-E77A-43F8-A8D2-DEEB64FD7CEC}" type="sibTrans" cxnId="{6FDC5227-8E3A-4D77-9DA9-E7B3D7C715F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14578F2-9B33-47FD-AA10-D4D6041E958B}">
      <dgm:prSet custT="1"/>
      <dgm:spPr>
        <a:ln w="28575">
          <a:solidFill>
            <a:srgbClr val="000099"/>
          </a:solidFill>
        </a:ln>
      </dgm:spPr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Деление половых клеток происходит 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мейозом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66406F08-F4F3-4379-B46A-159E2B5FAC00}" type="parTrans" cxnId="{7FA8EFB2-96CD-4FA7-A89D-BA667242782E}">
      <dgm:prSet/>
      <dgm:spPr>
        <a:ln w="28575">
          <a:solidFill>
            <a:srgbClr val="000099"/>
          </a:solidFill>
        </a:ln>
      </dgm:spPr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4779C89-CCF7-4AF0-ADDD-B8675C2DA3AC}" type="sibTrans" cxnId="{7FA8EFB2-96CD-4FA7-A89D-BA667242782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EAC176-77E0-462D-9EBF-9505C17ECC93}" type="pres">
      <dgm:prSet presAssocID="{FDD131A6-C814-4E52-864D-6E555BDD1ED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B5A121-CC3B-4E93-92F4-4828B7BA8554}" type="pres">
      <dgm:prSet presAssocID="{C0DA158C-0807-481E-860B-52713C6E3518}" presName="root" presStyleCnt="0"/>
      <dgm:spPr/>
    </dgm:pt>
    <dgm:pt modelId="{937C8A1C-B645-4523-9F1F-203AE0645A70}" type="pres">
      <dgm:prSet presAssocID="{C0DA158C-0807-481E-860B-52713C6E3518}" presName="rootComposite" presStyleCnt="0"/>
      <dgm:spPr/>
    </dgm:pt>
    <dgm:pt modelId="{9937328C-899B-4442-ADAA-6652B29B5B8D}" type="pres">
      <dgm:prSet presAssocID="{C0DA158C-0807-481E-860B-52713C6E3518}" presName="rootText" presStyleLbl="node1" presStyleIdx="0" presStyleCnt="2" custScaleX="229158" custScaleY="85776" custLinFactNeighborX="13237" custLinFactNeighborY="-15172"/>
      <dgm:spPr/>
      <dgm:t>
        <a:bodyPr/>
        <a:lstStyle/>
        <a:p>
          <a:endParaRPr lang="ru-RU"/>
        </a:p>
      </dgm:t>
    </dgm:pt>
    <dgm:pt modelId="{9722A18B-536E-4A78-AD0D-D0CC1BE6F71F}" type="pres">
      <dgm:prSet presAssocID="{C0DA158C-0807-481E-860B-52713C6E3518}" presName="rootConnector" presStyleLbl="node1" presStyleIdx="0" presStyleCnt="2"/>
      <dgm:spPr/>
      <dgm:t>
        <a:bodyPr/>
        <a:lstStyle/>
        <a:p>
          <a:endParaRPr lang="ru-RU"/>
        </a:p>
      </dgm:t>
    </dgm:pt>
    <dgm:pt modelId="{3624339B-3185-4D40-818B-614FD17D9521}" type="pres">
      <dgm:prSet presAssocID="{C0DA158C-0807-481E-860B-52713C6E3518}" presName="childShape" presStyleCnt="0"/>
      <dgm:spPr/>
    </dgm:pt>
    <dgm:pt modelId="{05AA890D-EB37-401E-868C-EE7132312F0C}" type="pres">
      <dgm:prSet presAssocID="{D58E3F55-A104-4B46-B8E2-D0BE641423F3}" presName="Name13" presStyleLbl="parChTrans1D2" presStyleIdx="0" presStyleCnt="8"/>
      <dgm:spPr/>
      <dgm:t>
        <a:bodyPr/>
        <a:lstStyle/>
        <a:p>
          <a:endParaRPr lang="ru-RU"/>
        </a:p>
      </dgm:t>
    </dgm:pt>
    <dgm:pt modelId="{99DFF89E-2CFC-4CBA-AB1A-8CDE2662F2F3}" type="pres">
      <dgm:prSet presAssocID="{BC41D0CB-3CD0-419F-B502-9A02506D25E6}" presName="childText" presStyleLbl="bgAcc1" presStyleIdx="0" presStyleCnt="8" custScaleX="242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88574-2415-4081-A3F4-31F268FE92D9}" type="pres">
      <dgm:prSet presAssocID="{1B3A90BA-D564-471D-BA41-471B024ABA07}" presName="Name13" presStyleLbl="parChTrans1D2" presStyleIdx="1" presStyleCnt="8"/>
      <dgm:spPr/>
      <dgm:t>
        <a:bodyPr/>
        <a:lstStyle/>
        <a:p>
          <a:endParaRPr lang="ru-RU"/>
        </a:p>
      </dgm:t>
    </dgm:pt>
    <dgm:pt modelId="{CCF72813-F9CF-4A59-98B5-3A004586ADCE}" type="pres">
      <dgm:prSet presAssocID="{78F2D199-EDEB-4CC0-B255-4A094CD53EF4}" presName="childText" presStyleLbl="bgAcc1" presStyleIdx="1" presStyleCnt="8" custScaleX="242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6531F-C331-4655-9E7F-82762D870ED9}" type="pres">
      <dgm:prSet presAssocID="{7BB6230C-D31D-447C-9093-D6C1B13CF044}" presName="Name13" presStyleLbl="parChTrans1D2" presStyleIdx="2" presStyleCnt="8"/>
      <dgm:spPr/>
      <dgm:t>
        <a:bodyPr/>
        <a:lstStyle/>
        <a:p>
          <a:endParaRPr lang="ru-RU"/>
        </a:p>
      </dgm:t>
    </dgm:pt>
    <dgm:pt modelId="{9D29FECE-FC0F-4228-B655-15CAE7856B4E}" type="pres">
      <dgm:prSet presAssocID="{63979DE1-80E5-455B-9602-4A0A469D72DE}" presName="childText" presStyleLbl="bgAcc1" presStyleIdx="2" presStyleCnt="8" custScaleX="242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71910-D132-4B10-B864-C66C04094C58}" type="pres">
      <dgm:prSet presAssocID="{15DFC67F-C363-4BA8-8458-ACE6A61ACE64}" presName="Name13" presStyleLbl="parChTrans1D2" presStyleIdx="3" presStyleCnt="8"/>
      <dgm:spPr/>
      <dgm:t>
        <a:bodyPr/>
        <a:lstStyle/>
        <a:p>
          <a:endParaRPr lang="ru-RU"/>
        </a:p>
      </dgm:t>
    </dgm:pt>
    <dgm:pt modelId="{ECEAAE78-C61D-4127-A16B-0C8A79F53B0F}" type="pres">
      <dgm:prSet presAssocID="{871099E9-3D3E-4089-B3C8-D2DCA121D14E}" presName="childText" presStyleLbl="bgAcc1" presStyleIdx="3" presStyleCnt="8" custScaleX="242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518A5-49F3-47DF-8324-33BDA27F013A}" type="pres">
      <dgm:prSet presAssocID="{7A49D050-602A-429B-993C-10CAA3C9E268}" presName="root" presStyleCnt="0"/>
      <dgm:spPr/>
    </dgm:pt>
    <dgm:pt modelId="{24265EEF-A951-4366-A9C8-53B4395DF538}" type="pres">
      <dgm:prSet presAssocID="{7A49D050-602A-429B-993C-10CAA3C9E268}" presName="rootComposite" presStyleCnt="0"/>
      <dgm:spPr/>
    </dgm:pt>
    <dgm:pt modelId="{3292D83F-C7FD-46AF-94C6-F9595B805F95}" type="pres">
      <dgm:prSet presAssocID="{7A49D050-602A-429B-993C-10CAA3C9E268}" presName="rootText" presStyleLbl="node1" presStyleIdx="1" presStyleCnt="2" custScaleX="247890" custScaleY="82479" custLinFactNeighborX="11195" custLinFactNeighborY="-15172"/>
      <dgm:spPr/>
      <dgm:t>
        <a:bodyPr/>
        <a:lstStyle/>
        <a:p>
          <a:endParaRPr lang="ru-RU"/>
        </a:p>
      </dgm:t>
    </dgm:pt>
    <dgm:pt modelId="{31E8BC60-F300-4A17-8F09-6BCC460D29F9}" type="pres">
      <dgm:prSet presAssocID="{7A49D050-602A-429B-993C-10CAA3C9E268}" presName="rootConnector" presStyleLbl="node1" presStyleIdx="1" presStyleCnt="2"/>
      <dgm:spPr/>
      <dgm:t>
        <a:bodyPr/>
        <a:lstStyle/>
        <a:p>
          <a:endParaRPr lang="ru-RU"/>
        </a:p>
      </dgm:t>
    </dgm:pt>
    <dgm:pt modelId="{54AD5BE1-0434-414B-A2D6-2F14FFC472FA}" type="pres">
      <dgm:prSet presAssocID="{7A49D050-602A-429B-993C-10CAA3C9E268}" presName="childShape" presStyleCnt="0"/>
      <dgm:spPr/>
    </dgm:pt>
    <dgm:pt modelId="{FE7E622E-549B-41C4-A4B8-A16559EB7F60}" type="pres">
      <dgm:prSet presAssocID="{98A3CDB3-3509-4AC7-BDB9-C4F074BC573A}" presName="Name13" presStyleLbl="parChTrans1D2" presStyleIdx="4" presStyleCnt="8"/>
      <dgm:spPr/>
      <dgm:t>
        <a:bodyPr/>
        <a:lstStyle/>
        <a:p>
          <a:endParaRPr lang="ru-RU"/>
        </a:p>
      </dgm:t>
    </dgm:pt>
    <dgm:pt modelId="{6D429799-4857-4863-8A40-E8E35AB11FB3}" type="pres">
      <dgm:prSet presAssocID="{171BE741-5D02-4E89-9373-FE7689E48544}" presName="childText" presStyleLbl="bgAcc1" presStyleIdx="4" presStyleCnt="8" custScaleX="265072" custLinFactNeighborX="-2092" custLinFactNeighborY="2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25BE7-28E5-4C54-8BAC-ECEC956F6428}" type="pres">
      <dgm:prSet presAssocID="{4CE765F4-4360-4290-97E1-9398543CF78A}" presName="Name13" presStyleLbl="parChTrans1D2" presStyleIdx="5" presStyleCnt="8"/>
      <dgm:spPr/>
      <dgm:t>
        <a:bodyPr/>
        <a:lstStyle/>
        <a:p>
          <a:endParaRPr lang="ru-RU"/>
        </a:p>
      </dgm:t>
    </dgm:pt>
    <dgm:pt modelId="{660B0C4B-E6C0-4A89-85A2-1FC1092E6BD6}" type="pres">
      <dgm:prSet presAssocID="{73C093A6-1997-4CF7-88AC-DD9D517FB085}" presName="childText" presStyleLbl="bgAcc1" presStyleIdx="5" presStyleCnt="8" custScaleX="266715" custLinFactNeighborX="-748" custLinFactNeighborY="2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3BBBB-991C-4D25-B44F-9849EC6AB56A}" type="pres">
      <dgm:prSet presAssocID="{DA8EAAC0-D03E-4CD8-85D9-5161AC3158C5}" presName="Name13" presStyleLbl="parChTrans1D2" presStyleIdx="6" presStyleCnt="8"/>
      <dgm:spPr/>
      <dgm:t>
        <a:bodyPr/>
        <a:lstStyle/>
        <a:p>
          <a:endParaRPr lang="ru-RU"/>
        </a:p>
      </dgm:t>
    </dgm:pt>
    <dgm:pt modelId="{A5B59117-1CED-40E6-96EE-88108E0BCB5D}" type="pres">
      <dgm:prSet presAssocID="{357A4693-BD3D-4242-864F-1038EB1C8B7B}" presName="childText" presStyleLbl="bgAcc1" presStyleIdx="6" presStyleCnt="8" custScaleX="262010" custLinFactNeighborX="3723" custLinFactNeighborY="4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D00EF-2F37-4ACC-91AB-33909168A2EA}" type="pres">
      <dgm:prSet presAssocID="{66406F08-F4F3-4379-B46A-159E2B5FAC00}" presName="Name13" presStyleLbl="parChTrans1D2" presStyleIdx="7" presStyleCnt="8"/>
      <dgm:spPr/>
      <dgm:t>
        <a:bodyPr/>
        <a:lstStyle/>
        <a:p>
          <a:endParaRPr lang="ru-RU"/>
        </a:p>
      </dgm:t>
    </dgm:pt>
    <dgm:pt modelId="{F89A76E4-D750-4E61-9D1E-B16170BE80DD}" type="pres">
      <dgm:prSet presAssocID="{114578F2-9B33-47FD-AA10-D4D6041E958B}" presName="childText" presStyleLbl="bgAcc1" presStyleIdx="7" presStyleCnt="8" custScaleX="259736" custScaleY="148806" custLinFactNeighborX="3723" custLinFactNeighborY="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904B85-2227-42F4-BC2C-3327656ACBFF}" srcId="{FDD131A6-C814-4E52-864D-6E555BDD1ED1}" destId="{7A49D050-602A-429B-993C-10CAA3C9E268}" srcOrd="1" destOrd="0" parTransId="{60220336-EF87-4F37-8362-F70EFA6E8B11}" sibTransId="{CD2C613A-0B3B-489F-BDC4-F7EAD32A78E4}"/>
    <dgm:cxn modelId="{9FF59E45-E387-4499-9ED7-E6AE0E7A249D}" type="presOf" srcId="{7A49D050-602A-429B-993C-10CAA3C9E268}" destId="{31E8BC60-F300-4A17-8F09-6BCC460D29F9}" srcOrd="1" destOrd="0" presId="urn:microsoft.com/office/officeart/2005/8/layout/hierarchy3"/>
    <dgm:cxn modelId="{6AC27D60-DB5A-44AD-A119-569FD03D7489}" type="presOf" srcId="{4CE765F4-4360-4290-97E1-9398543CF78A}" destId="{11225BE7-28E5-4C54-8BAC-ECEC956F6428}" srcOrd="0" destOrd="0" presId="urn:microsoft.com/office/officeart/2005/8/layout/hierarchy3"/>
    <dgm:cxn modelId="{8B40AE2F-3DAD-44FE-8E83-B70D41E0BFFA}" type="presOf" srcId="{DA8EAAC0-D03E-4CD8-85D9-5161AC3158C5}" destId="{DDD3BBBB-991C-4D25-B44F-9849EC6AB56A}" srcOrd="0" destOrd="0" presId="urn:microsoft.com/office/officeart/2005/8/layout/hierarchy3"/>
    <dgm:cxn modelId="{EFE00A51-BCA1-41F3-8BFA-BF17E97ECAE1}" type="presOf" srcId="{15DFC67F-C363-4BA8-8458-ACE6A61ACE64}" destId="{D0571910-D132-4B10-B864-C66C04094C58}" srcOrd="0" destOrd="0" presId="urn:microsoft.com/office/officeart/2005/8/layout/hierarchy3"/>
    <dgm:cxn modelId="{D3078B1C-DBE4-4232-A2A6-78B6DE7DB473}" type="presOf" srcId="{114578F2-9B33-47FD-AA10-D4D6041E958B}" destId="{F89A76E4-D750-4E61-9D1E-B16170BE80DD}" srcOrd="0" destOrd="0" presId="urn:microsoft.com/office/officeart/2005/8/layout/hierarchy3"/>
    <dgm:cxn modelId="{D069E1A0-A20E-454C-A8D8-40386A42C59D}" type="presOf" srcId="{1B3A90BA-D564-471D-BA41-471B024ABA07}" destId="{E8E88574-2415-4081-A3F4-31F268FE92D9}" srcOrd="0" destOrd="0" presId="urn:microsoft.com/office/officeart/2005/8/layout/hierarchy3"/>
    <dgm:cxn modelId="{58B77C4E-A6D4-43D5-8980-48E8D3042CD3}" srcId="{FDD131A6-C814-4E52-864D-6E555BDD1ED1}" destId="{C0DA158C-0807-481E-860B-52713C6E3518}" srcOrd="0" destOrd="0" parTransId="{652F2336-238D-4205-AAF7-32AB4BFD08A8}" sibTransId="{20FF261E-2703-40DE-A7B4-743F2A211294}"/>
    <dgm:cxn modelId="{DC42BF9A-C4A9-4619-8667-79993DE545F6}" srcId="{C0DA158C-0807-481E-860B-52713C6E3518}" destId="{BC41D0CB-3CD0-419F-B502-9A02506D25E6}" srcOrd="0" destOrd="0" parTransId="{D58E3F55-A104-4B46-B8E2-D0BE641423F3}" sibTransId="{3F4FE426-AC5C-4030-B76E-7CB6E36FC5A8}"/>
    <dgm:cxn modelId="{7FA8EFB2-96CD-4FA7-A89D-BA667242782E}" srcId="{7A49D050-602A-429B-993C-10CAA3C9E268}" destId="{114578F2-9B33-47FD-AA10-D4D6041E958B}" srcOrd="3" destOrd="0" parTransId="{66406F08-F4F3-4379-B46A-159E2B5FAC00}" sibTransId="{B4779C89-CCF7-4AF0-ADDD-B8675C2DA3AC}"/>
    <dgm:cxn modelId="{781F327A-7527-47F0-9D40-5C3420FC518C}" type="presOf" srcId="{FDD131A6-C814-4E52-864D-6E555BDD1ED1}" destId="{BDEAC176-77E0-462D-9EBF-9505C17ECC93}" srcOrd="0" destOrd="0" presId="urn:microsoft.com/office/officeart/2005/8/layout/hierarchy3"/>
    <dgm:cxn modelId="{82743F96-543E-451E-B5F3-E1CCF5049842}" srcId="{C0DA158C-0807-481E-860B-52713C6E3518}" destId="{78F2D199-EDEB-4CC0-B255-4A094CD53EF4}" srcOrd="1" destOrd="0" parTransId="{1B3A90BA-D564-471D-BA41-471B024ABA07}" sibTransId="{B3112CFB-1761-49F6-BD63-CF1AF67FF023}"/>
    <dgm:cxn modelId="{6C1CA7EB-941A-4504-BFD1-F6A3AF203E00}" srcId="{C0DA158C-0807-481E-860B-52713C6E3518}" destId="{871099E9-3D3E-4089-B3C8-D2DCA121D14E}" srcOrd="3" destOrd="0" parTransId="{15DFC67F-C363-4BA8-8458-ACE6A61ACE64}" sibTransId="{FD014413-4898-4E1E-AC7D-2FC07D9F5A17}"/>
    <dgm:cxn modelId="{12947BDE-5D86-4929-8DC0-D63B7D1C75DE}" type="presOf" srcId="{63979DE1-80E5-455B-9602-4A0A469D72DE}" destId="{9D29FECE-FC0F-4228-B655-15CAE7856B4E}" srcOrd="0" destOrd="0" presId="urn:microsoft.com/office/officeart/2005/8/layout/hierarchy3"/>
    <dgm:cxn modelId="{86C75505-6A57-4255-9518-8B2B428E626C}" type="presOf" srcId="{171BE741-5D02-4E89-9373-FE7689E48544}" destId="{6D429799-4857-4863-8A40-E8E35AB11FB3}" srcOrd="0" destOrd="0" presId="urn:microsoft.com/office/officeart/2005/8/layout/hierarchy3"/>
    <dgm:cxn modelId="{215F9467-58C3-4BA8-AF1A-9FE1B9820826}" type="presOf" srcId="{66406F08-F4F3-4379-B46A-159E2B5FAC00}" destId="{6ACD00EF-2F37-4ACC-91AB-33909168A2EA}" srcOrd="0" destOrd="0" presId="urn:microsoft.com/office/officeart/2005/8/layout/hierarchy3"/>
    <dgm:cxn modelId="{4E7A153F-408F-4CE4-A807-4DD0B7DAEDB3}" type="presOf" srcId="{C0DA158C-0807-481E-860B-52713C6E3518}" destId="{9937328C-899B-4442-ADAA-6652B29B5B8D}" srcOrd="0" destOrd="0" presId="urn:microsoft.com/office/officeart/2005/8/layout/hierarchy3"/>
    <dgm:cxn modelId="{C3FB98DB-4F78-40E8-8145-CA86B2E7AC9C}" type="presOf" srcId="{7BB6230C-D31D-447C-9093-D6C1B13CF044}" destId="{4046531F-C331-4655-9E7F-82762D870ED9}" srcOrd="0" destOrd="0" presId="urn:microsoft.com/office/officeart/2005/8/layout/hierarchy3"/>
    <dgm:cxn modelId="{35BBE090-681C-4AA8-81DC-EBDAF3C562A7}" type="presOf" srcId="{871099E9-3D3E-4089-B3C8-D2DCA121D14E}" destId="{ECEAAE78-C61D-4127-A16B-0C8A79F53B0F}" srcOrd="0" destOrd="0" presId="urn:microsoft.com/office/officeart/2005/8/layout/hierarchy3"/>
    <dgm:cxn modelId="{D6FC7648-14B1-4039-BD60-E98EB293349F}" srcId="{C0DA158C-0807-481E-860B-52713C6E3518}" destId="{63979DE1-80E5-455B-9602-4A0A469D72DE}" srcOrd="2" destOrd="0" parTransId="{7BB6230C-D31D-447C-9093-D6C1B13CF044}" sibTransId="{B0A69CF5-7BE5-4D0D-9965-E5ABA4359310}"/>
    <dgm:cxn modelId="{C3F22D41-816A-42D2-8DF1-485911C2F1C6}" type="presOf" srcId="{BC41D0CB-3CD0-419F-B502-9A02506D25E6}" destId="{99DFF89E-2CFC-4CBA-AB1A-8CDE2662F2F3}" srcOrd="0" destOrd="0" presId="urn:microsoft.com/office/officeart/2005/8/layout/hierarchy3"/>
    <dgm:cxn modelId="{D274E27D-74AB-460C-89E0-B6E9DD0EDCA2}" type="presOf" srcId="{C0DA158C-0807-481E-860B-52713C6E3518}" destId="{9722A18B-536E-4A78-AD0D-D0CC1BE6F71F}" srcOrd="1" destOrd="0" presId="urn:microsoft.com/office/officeart/2005/8/layout/hierarchy3"/>
    <dgm:cxn modelId="{8BAE4E48-03A4-424F-9CE0-445F81DD609B}" type="presOf" srcId="{78F2D199-EDEB-4CC0-B255-4A094CD53EF4}" destId="{CCF72813-F9CF-4A59-98B5-3A004586ADCE}" srcOrd="0" destOrd="0" presId="urn:microsoft.com/office/officeart/2005/8/layout/hierarchy3"/>
    <dgm:cxn modelId="{DEFEB4B4-7CFC-4D41-97F2-B31CFD31E907}" type="presOf" srcId="{357A4693-BD3D-4242-864F-1038EB1C8B7B}" destId="{A5B59117-1CED-40E6-96EE-88108E0BCB5D}" srcOrd="0" destOrd="0" presId="urn:microsoft.com/office/officeart/2005/8/layout/hierarchy3"/>
    <dgm:cxn modelId="{7ECF352A-E184-44EE-85BA-867E3452527E}" srcId="{7A49D050-602A-429B-993C-10CAA3C9E268}" destId="{171BE741-5D02-4E89-9373-FE7689E48544}" srcOrd="0" destOrd="0" parTransId="{98A3CDB3-3509-4AC7-BDB9-C4F074BC573A}" sibTransId="{320163C1-A294-423F-ABC9-55BEEF721595}"/>
    <dgm:cxn modelId="{2FF98403-D9E2-425E-9760-2C0BFD585059}" type="presOf" srcId="{D58E3F55-A104-4B46-B8E2-D0BE641423F3}" destId="{05AA890D-EB37-401E-868C-EE7132312F0C}" srcOrd="0" destOrd="0" presId="urn:microsoft.com/office/officeart/2005/8/layout/hierarchy3"/>
    <dgm:cxn modelId="{6FDC5227-8E3A-4D77-9DA9-E7B3D7C715F2}" srcId="{7A49D050-602A-429B-993C-10CAA3C9E268}" destId="{357A4693-BD3D-4242-864F-1038EB1C8B7B}" srcOrd="2" destOrd="0" parTransId="{DA8EAAC0-D03E-4CD8-85D9-5161AC3158C5}" sibTransId="{199CB24A-E77A-43F8-A8D2-DEEB64FD7CEC}"/>
    <dgm:cxn modelId="{DCB5A3EB-F8FA-4991-9F0C-674DF260BAB8}" type="presOf" srcId="{7A49D050-602A-429B-993C-10CAA3C9E268}" destId="{3292D83F-C7FD-46AF-94C6-F9595B805F95}" srcOrd="0" destOrd="0" presId="urn:microsoft.com/office/officeart/2005/8/layout/hierarchy3"/>
    <dgm:cxn modelId="{85B3E4B9-654D-4910-94DB-B3A9FEC2FFAC}" type="presOf" srcId="{98A3CDB3-3509-4AC7-BDB9-C4F074BC573A}" destId="{FE7E622E-549B-41C4-A4B8-A16559EB7F60}" srcOrd="0" destOrd="0" presId="urn:microsoft.com/office/officeart/2005/8/layout/hierarchy3"/>
    <dgm:cxn modelId="{9DD60075-714C-4998-9210-FA9410534A82}" type="presOf" srcId="{73C093A6-1997-4CF7-88AC-DD9D517FB085}" destId="{660B0C4B-E6C0-4A89-85A2-1FC1092E6BD6}" srcOrd="0" destOrd="0" presId="urn:microsoft.com/office/officeart/2005/8/layout/hierarchy3"/>
    <dgm:cxn modelId="{DAD40178-CD31-490E-8B7B-7F1240C675D3}" srcId="{7A49D050-602A-429B-993C-10CAA3C9E268}" destId="{73C093A6-1997-4CF7-88AC-DD9D517FB085}" srcOrd="1" destOrd="0" parTransId="{4CE765F4-4360-4290-97E1-9398543CF78A}" sibTransId="{B5C927A1-77C1-4014-A701-685BEA5425C8}"/>
    <dgm:cxn modelId="{1EEB5C4F-DAA5-4359-A78C-64A1814C4BB6}" type="presParOf" srcId="{BDEAC176-77E0-462D-9EBF-9505C17ECC93}" destId="{1FB5A121-CC3B-4E93-92F4-4828B7BA8554}" srcOrd="0" destOrd="0" presId="urn:microsoft.com/office/officeart/2005/8/layout/hierarchy3"/>
    <dgm:cxn modelId="{8A2DE0CE-FCB2-45C7-B03D-54981809675C}" type="presParOf" srcId="{1FB5A121-CC3B-4E93-92F4-4828B7BA8554}" destId="{937C8A1C-B645-4523-9F1F-203AE0645A70}" srcOrd="0" destOrd="0" presId="urn:microsoft.com/office/officeart/2005/8/layout/hierarchy3"/>
    <dgm:cxn modelId="{E6566E33-1038-41B5-9C43-B1EDD7A48A68}" type="presParOf" srcId="{937C8A1C-B645-4523-9F1F-203AE0645A70}" destId="{9937328C-899B-4442-ADAA-6652B29B5B8D}" srcOrd="0" destOrd="0" presId="urn:microsoft.com/office/officeart/2005/8/layout/hierarchy3"/>
    <dgm:cxn modelId="{7CAA4E56-FE7E-48C0-8211-9C9F97DF3F7B}" type="presParOf" srcId="{937C8A1C-B645-4523-9F1F-203AE0645A70}" destId="{9722A18B-536E-4A78-AD0D-D0CC1BE6F71F}" srcOrd="1" destOrd="0" presId="urn:microsoft.com/office/officeart/2005/8/layout/hierarchy3"/>
    <dgm:cxn modelId="{F956DAC5-0928-47B9-BEDC-98524150AE8F}" type="presParOf" srcId="{1FB5A121-CC3B-4E93-92F4-4828B7BA8554}" destId="{3624339B-3185-4D40-818B-614FD17D9521}" srcOrd="1" destOrd="0" presId="urn:microsoft.com/office/officeart/2005/8/layout/hierarchy3"/>
    <dgm:cxn modelId="{1E4BA62A-15E7-4C7B-9F09-9D4DE800E3E6}" type="presParOf" srcId="{3624339B-3185-4D40-818B-614FD17D9521}" destId="{05AA890D-EB37-401E-868C-EE7132312F0C}" srcOrd="0" destOrd="0" presId="urn:microsoft.com/office/officeart/2005/8/layout/hierarchy3"/>
    <dgm:cxn modelId="{8F0C4571-E350-4CBC-A1DD-F5889ADAED7A}" type="presParOf" srcId="{3624339B-3185-4D40-818B-614FD17D9521}" destId="{99DFF89E-2CFC-4CBA-AB1A-8CDE2662F2F3}" srcOrd="1" destOrd="0" presId="urn:microsoft.com/office/officeart/2005/8/layout/hierarchy3"/>
    <dgm:cxn modelId="{1F355B02-6EC2-4BE0-AF73-E6D6286E1761}" type="presParOf" srcId="{3624339B-3185-4D40-818B-614FD17D9521}" destId="{E8E88574-2415-4081-A3F4-31F268FE92D9}" srcOrd="2" destOrd="0" presId="urn:microsoft.com/office/officeart/2005/8/layout/hierarchy3"/>
    <dgm:cxn modelId="{BBBDB162-35F5-42D6-A9F2-9124E7DB7BF4}" type="presParOf" srcId="{3624339B-3185-4D40-818B-614FD17D9521}" destId="{CCF72813-F9CF-4A59-98B5-3A004586ADCE}" srcOrd="3" destOrd="0" presId="urn:microsoft.com/office/officeart/2005/8/layout/hierarchy3"/>
    <dgm:cxn modelId="{26D72060-51AD-4810-8018-5F6C63E308D9}" type="presParOf" srcId="{3624339B-3185-4D40-818B-614FD17D9521}" destId="{4046531F-C331-4655-9E7F-82762D870ED9}" srcOrd="4" destOrd="0" presId="urn:microsoft.com/office/officeart/2005/8/layout/hierarchy3"/>
    <dgm:cxn modelId="{B97D4B6D-ABF7-43AF-A4C5-27BED43188BB}" type="presParOf" srcId="{3624339B-3185-4D40-818B-614FD17D9521}" destId="{9D29FECE-FC0F-4228-B655-15CAE7856B4E}" srcOrd="5" destOrd="0" presId="urn:microsoft.com/office/officeart/2005/8/layout/hierarchy3"/>
    <dgm:cxn modelId="{25A0083A-EE0C-4853-93CC-F5D799D2F357}" type="presParOf" srcId="{3624339B-3185-4D40-818B-614FD17D9521}" destId="{D0571910-D132-4B10-B864-C66C04094C58}" srcOrd="6" destOrd="0" presId="urn:microsoft.com/office/officeart/2005/8/layout/hierarchy3"/>
    <dgm:cxn modelId="{FC31FCA9-2A60-480E-8836-42A48A6F74C3}" type="presParOf" srcId="{3624339B-3185-4D40-818B-614FD17D9521}" destId="{ECEAAE78-C61D-4127-A16B-0C8A79F53B0F}" srcOrd="7" destOrd="0" presId="urn:microsoft.com/office/officeart/2005/8/layout/hierarchy3"/>
    <dgm:cxn modelId="{6BD74119-9707-492E-BB8C-B15C08E6CFF1}" type="presParOf" srcId="{BDEAC176-77E0-462D-9EBF-9505C17ECC93}" destId="{C07518A5-49F3-47DF-8324-33BDA27F013A}" srcOrd="1" destOrd="0" presId="urn:microsoft.com/office/officeart/2005/8/layout/hierarchy3"/>
    <dgm:cxn modelId="{CCAC7B48-6782-49BB-9F27-166FD0C99CA2}" type="presParOf" srcId="{C07518A5-49F3-47DF-8324-33BDA27F013A}" destId="{24265EEF-A951-4366-A9C8-53B4395DF538}" srcOrd="0" destOrd="0" presId="urn:microsoft.com/office/officeart/2005/8/layout/hierarchy3"/>
    <dgm:cxn modelId="{23F643B8-F31A-4C54-B3EC-AF4613133256}" type="presParOf" srcId="{24265EEF-A951-4366-A9C8-53B4395DF538}" destId="{3292D83F-C7FD-46AF-94C6-F9595B805F95}" srcOrd="0" destOrd="0" presId="urn:microsoft.com/office/officeart/2005/8/layout/hierarchy3"/>
    <dgm:cxn modelId="{B0DB25F4-3DB1-472A-A90A-7DBE0DA98CB5}" type="presParOf" srcId="{24265EEF-A951-4366-A9C8-53B4395DF538}" destId="{31E8BC60-F300-4A17-8F09-6BCC460D29F9}" srcOrd="1" destOrd="0" presId="urn:microsoft.com/office/officeart/2005/8/layout/hierarchy3"/>
    <dgm:cxn modelId="{E28FE0F7-D6ED-4BB0-BCAC-41D90D3DA380}" type="presParOf" srcId="{C07518A5-49F3-47DF-8324-33BDA27F013A}" destId="{54AD5BE1-0434-414B-A2D6-2F14FFC472FA}" srcOrd="1" destOrd="0" presId="urn:microsoft.com/office/officeart/2005/8/layout/hierarchy3"/>
    <dgm:cxn modelId="{CD7FDF1B-966D-4C88-98B6-2B27C53BA322}" type="presParOf" srcId="{54AD5BE1-0434-414B-A2D6-2F14FFC472FA}" destId="{FE7E622E-549B-41C4-A4B8-A16559EB7F60}" srcOrd="0" destOrd="0" presId="urn:microsoft.com/office/officeart/2005/8/layout/hierarchy3"/>
    <dgm:cxn modelId="{6EA72E03-C1A4-45E5-A591-762B51804CF6}" type="presParOf" srcId="{54AD5BE1-0434-414B-A2D6-2F14FFC472FA}" destId="{6D429799-4857-4863-8A40-E8E35AB11FB3}" srcOrd="1" destOrd="0" presId="urn:microsoft.com/office/officeart/2005/8/layout/hierarchy3"/>
    <dgm:cxn modelId="{FDA0954C-24C2-4B1A-BB02-2B290760AEE8}" type="presParOf" srcId="{54AD5BE1-0434-414B-A2D6-2F14FFC472FA}" destId="{11225BE7-28E5-4C54-8BAC-ECEC956F6428}" srcOrd="2" destOrd="0" presId="urn:microsoft.com/office/officeart/2005/8/layout/hierarchy3"/>
    <dgm:cxn modelId="{FCC36D9D-44F1-4460-8EC6-2D90400F4494}" type="presParOf" srcId="{54AD5BE1-0434-414B-A2D6-2F14FFC472FA}" destId="{660B0C4B-E6C0-4A89-85A2-1FC1092E6BD6}" srcOrd="3" destOrd="0" presId="urn:microsoft.com/office/officeart/2005/8/layout/hierarchy3"/>
    <dgm:cxn modelId="{2F38B570-A84B-4660-80E7-B0298CD0E103}" type="presParOf" srcId="{54AD5BE1-0434-414B-A2D6-2F14FFC472FA}" destId="{DDD3BBBB-991C-4D25-B44F-9849EC6AB56A}" srcOrd="4" destOrd="0" presId="urn:microsoft.com/office/officeart/2005/8/layout/hierarchy3"/>
    <dgm:cxn modelId="{C2339219-59A1-4491-8412-875448A5D7A0}" type="presParOf" srcId="{54AD5BE1-0434-414B-A2D6-2F14FFC472FA}" destId="{A5B59117-1CED-40E6-96EE-88108E0BCB5D}" srcOrd="5" destOrd="0" presId="urn:microsoft.com/office/officeart/2005/8/layout/hierarchy3"/>
    <dgm:cxn modelId="{60D95943-1C0D-4AD4-8CED-999243249195}" type="presParOf" srcId="{54AD5BE1-0434-414B-A2D6-2F14FFC472FA}" destId="{6ACD00EF-2F37-4ACC-91AB-33909168A2EA}" srcOrd="6" destOrd="0" presId="urn:microsoft.com/office/officeart/2005/8/layout/hierarchy3"/>
    <dgm:cxn modelId="{E4F1535D-F7F7-4C99-8C64-8EE56DB9BA66}" type="presParOf" srcId="{54AD5BE1-0434-414B-A2D6-2F14FFC472FA}" destId="{F89A76E4-D750-4E61-9D1E-B16170BE80DD}" srcOrd="7" destOrd="0" presId="urn:microsoft.com/office/officeart/2005/8/layout/hierarchy3"/>
  </dgm:cxnLst>
  <dgm:bg/>
  <dgm:whole>
    <a:ln>
      <a:solidFill>
        <a:schemeClr val="bg1"/>
      </a:solidFill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37328C-899B-4442-ADAA-6652B29B5B8D}">
      <dsp:nvSpPr>
        <dsp:cNvPr id="0" name=""/>
        <dsp:cNvSpPr/>
      </dsp:nvSpPr>
      <dsp:spPr>
        <a:xfrm>
          <a:off x="216019" y="0"/>
          <a:ext cx="3701169" cy="692691"/>
        </a:xfrm>
        <a:prstGeom prst="roundRect">
          <a:avLst>
            <a:gd name="adj" fmla="val 10000"/>
          </a:avLst>
        </a:prstGeom>
        <a:solidFill>
          <a:srgbClr val="FFFF99"/>
        </a:solidFill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Бесполое</a:t>
          </a:r>
          <a:endParaRPr lang="ru-RU" sz="3900" b="1" kern="1200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sp:txBody>
      <dsp:txXfrm>
        <a:off x="216019" y="0"/>
        <a:ext cx="3701169" cy="692691"/>
      </dsp:txXfrm>
    </dsp:sp>
    <dsp:sp modelId="{05AA890D-EB37-401E-868C-EE7132312F0C}">
      <dsp:nvSpPr>
        <dsp:cNvPr id="0" name=""/>
        <dsp:cNvSpPr/>
      </dsp:nvSpPr>
      <dsp:spPr>
        <a:xfrm>
          <a:off x="586136" y="692691"/>
          <a:ext cx="154611" cy="904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723"/>
              </a:lnTo>
              <a:lnTo>
                <a:pt x="154611" y="904723"/>
              </a:lnTo>
            </a:path>
          </a:pathLst>
        </a:custGeom>
        <a:noFill/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FF89E-2CFC-4CBA-AB1A-8CDE2662F2F3}">
      <dsp:nvSpPr>
        <dsp:cNvPr id="0" name=""/>
        <dsp:cNvSpPr/>
      </dsp:nvSpPr>
      <dsp:spPr>
        <a:xfrm>
          <a:off x="740748" y="1193635"/>
          <a:ext cx="3136479" cy="80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Соматические клетки 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740748" y="1193635"/>
        <a:ext cx="3136479" cy="807558"/>
      </dsp:txXfrm>
    </dsp:sp>
    <dsp:sp modelId="{E8E88574-2415-4081-A3F4-31F268FE92D9}">
      <dsp:nvSpPr>
        <dsp:cNvPr id="0" name=""/>
        <dsp:cNvSpPr/>
      </dsp:nvSpPr>
      <dsp:spPr>
        <a:xfrm>
          <a:off x="586136" y="692691"/>
          <a:ext cx="154611" cy="1914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4171"/>
              </a:lnTo>
              <a:lnTo>
                <a:pt x="154611" y="1914171"/>
              </a:lnTo>
            </a:path>
          </a:pathLst>
        </a:custGeom>
        <a:noFill/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72813-F9CF-4A59-98B5-3A004586ADCE}">
      <dsp:nvSpPr>
        <dsp:cNvPr id="0" name=""/>
        <dsp:cNvSpPr/>
      </dsp:nvSpPr>
      <dsp:spPr>
        <a:xfrm>
          <a:off x="740748" y="2203083"/>
          <a:ext cx="3136479" cy="80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Представлены двумя гомологичными хромосомами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740748" y="2203083"/>
        <a:ext cx="3136479" cy="807558"/>
      </dsp:txXfrm>
    </dsp:sp>
    <dsp:sp modelId="{4046531F-C331-4655-9E7F-82762D870ED9}">
      <dsp:nvSpPr>
        <dsp:cNvPr id="0" name=""/>
        <dsp:cNvSpPr/>
      </dsp:nvSpPr>
      <dsp:spPr>
        <a:xfrm>
          <a:off x="586136" y="692691"/>
          <a:ext cx="154611" cy="2923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3619"/>
              </a:lnTo>
              <a:lnTo>
                <a:pt x="154611" y="2923619"/>
              </a:lnTo>
            </a:path>
          </a:pathLst>
        </a:custGeom>
        <a:noFill/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9FECE-FC0F-4228-B655-15CAE7856B4E}">
      <dsp:nvSpPr>
        <dsp:cNvPr id="0" name=""/>
        <dsp:cNvSpPr/>
      </dsp:nvSpPr>
      <dsp:spPr>
        <a:xfrm>
          <a:off x="740748" y="3212531"/>
          <a:ext cx="3136479" cy="80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Диплоидный</a:t>
          </a:r>
          <a:r>
            <a:rPr lang="ru-RU" sz="2400" kern="1200" dirty="0" smtClean="0">
              <a:latin typeface="Arial" pitchFamily="34" charset="0"/>
              <a:cs typeface="Arial" pitchFamily="34" charset="0"/>
            </a:rPr>
            <a:t> набор        хромосом (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2п</a:t>
          </a:r>
          <a:r>
            <a:rPr lang="ru-RU" sz="2400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740748" y="3212531"/>
        <a:ext cx="3136479" cy="807558"/>
      </dsp:txXfrm>
    </dsp:sp>
    <dsp:sp modelId="{D0571910-D132-4B10-B864-C66C04094C58}">
      <dsp:nvSpPr>
        <dsp:cNvPr id="0" name=""/>
        <dsp:cNvSpPr/>
      </dsp:nvSpPr>
      <dsp:spPr>
        <a:xfrm>
          <a:off x="586136" y="692691"/>
          <a:ext cx="154611" cy="3933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3067"/>
              </a:lnTo>
              <a:lnTo>
                <a:pt x="154611" y="3933067"/>
              </a:lnTo>
            </a:path>
          </a:pathLst>
        </a:custGeom>
        <a:noFill/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AAE78-C61D-4127-A16B-0C8A79F53B0F}">
      <dsp:nvSpPr>
        <dsp:cNvPr id="0" name=""/>
        <dsp:cNvSpPr/>
      </dsp:nvSpPr>
      <dsp:spPr>
        <a:xfrm>
          <a:off x="740748" y="4221979"/>
          <a:ext cx="3136479" cy="80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Клетки делятся 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митозом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740748" y="4221979"/>
        <a:ext cx="3136479" cy="807558"/>
      </dsp:txXfrm>
    </dsp:sp>
    <dsp:sp modelId="{3292D83F-C7FD-46AF-94C6-F9595B805F95}">
      <dsp:nvSpPr>
        <dsp:cNvPr id="0" name=""/>
        <dsp:cNvSpPr/>
      </dsp:nvSpPr>
      <dsp:spPr>
        <a:xfrm>
          <a:off x="4320483" y="0"/>
          <a:ext cx="4003713" cy="666066"/>
        </a:xfrm>
        <a:prstGeom prst="roundRect">
          <a:avLst>
            <a:gd name="adj" fmla="val 10000"/>
          </a:avLst>
        </a:prstGeom>
        <a:solidFill>
          <a:srgbClr val="FFFF99"/>
        </a:solidFill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Половое</a:t>
          </a:r>
          <a:endParaRPr lang="ru-RU" sz="3900" b="1" kern="1200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sp:txBody>
      <dsp:txXfrm>
        <a:off x="4320483" y="0"/>
        <a:ext cx="4003713" cy="666066"/>
      </dsp:txXfrm>
    </dsp:sp>
    <dsp:sp modelId="{FE7E622E-549B-41C4-A4B8-A16559EB7F60}">
      <dsp:nvSpPr>
        <dsp:cNvPr id="0" name=""/>
        <dsp:cNvSpPr/>
      </dsp:nvSpPr>
      <dsp:spPr>
        <a:xfrm>
          <a:off x="4720855" y="666066"/>
          <a:ext cx="158320" cy="92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883"/>
              </a:lnTo>
              <a:lnTo>
                <a:pt x="158320" y="927883"/>
              </a:lnTo>
            </a:path>
          </a:pathLst>
        </a:custGeom>
        <a:noFill/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29799-4857-4863-8A40-E8E35AB11FB3}">
      <dsp:nvSpPr>
        <dsp:cNvPr id="0" name=""/>
        <dsp:cNvSpPr/>
      </dsp:nvSpPr>
      <dsp:spPr>
        <a:xfrm>
          <a:off x="4879175" y="1190170"/>
          <a:ext cx="3424978" cy="80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Половые клетки 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4879175" y="1190170"/>
        <a:ext cx="3424978" cy="807558"/>
      </dsp:txXfrm>
    </dsp:sp>
    <dsp:sp modelId="{11225BE7-28E5-4C54-8BAC-ECEC956F6428}">
      <dsp:nvSpPr>
        <dsp:cNvPr id="0" name=""/>
        <dsp:cNvSpPr/>
      </dsp:nvSpPr>
      <dsp:spPr>
        <a:xfrm>
          <a:off x="4720855" y="666066"/>
          <a:ext cx="175685" cy="1933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956"/>
              </a:lnTo>
              <a:lnTo>
                <a:pt x="175685" y="1933956"/>
              </a:lnTo>
            </a:path>
          </a:pathLst>
        </a:custGeom>
        <a:noFill/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B0C4B-E6C0-4A89-85A2-1FC1092E6BD6}">
      <dsp:nvSpPr>
        <dsp:cNvPr id="0" name=""/>
        <dsp:cNvSpPr/>
      </dsp:nvSpPr>
      <dsp:spPr>
        <a:xfrm>
          <a:off x="4896541" y="2196243"/>
          <a:ext cx="3446207" cy="80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От каждой пары гомологичных хромосом имеется только одна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4896541" y="2196243"/>
        <a:ext cx="3446207" cy="807558"/>
      </dsp:txXfrm>
    </dsp:sp>
    <dsp:sp modelId="{DDD3BBBB-991C-4D25-B44F-9849EC6AB56A}">
      <dsp:nvSpPr>
        <dsp:cNvPr id="0" name=""/>
        <dsp:cNvSpPr/>
      </dsp:nvSpPr>
      <dsp:spPr>
        <a:xfrm>
          <a:off x="4720855" y="666066"/>
          <a:ext cx="233455" cy="2956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6632"/>
              </a:lnTo>
              <a:lnTo>
                <a:pt x="233455" y="2956632"/>
              </a:lnTo>
            </a:path>
          </a:pathLst>
        </a:custGeom>
        <a:noFill/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59117-1CED-40E6-96EE-88108E0BCB5D}">
      <dsp:nvSpPr>
        <dsp:cNvPr id="0" name=""/>
        <dsp:cNvSpPr/>
      </dsp:nvSpPr>
      <dsp:spPr>
        <a:xfrm>
          <a:off x="4954310" y="3218919"/>
          <a:ext cx="3385414" cy="80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Гаплоидный</a:t>
          </a:r>
          <a:r>
            <a:rPr lang="ru-RU" sz="2400" kern="1200" dirty="0" smtClean="0">
              <a:latin typeface="Arial" pitchFamily="34" charset="0"/>
              <a:cs typeface="Arial" pitchFamily="34" charset="0"/>
            </a:rPr>
            <a:t> набор              хромосом  (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n</a:t>
          </a:r>
          <a:r>
            <a:rPr lang="ru-RU" sz="2400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4954310" y="3218919"/>
        <a:ext cx="3385414" cy="807558"/>
      </dsp:txXfrm>
    </dsp:sp>
    <dsp:sp modelId="{6ACD00EF-2F37-4ACC-91AB-33909168A2EA}">
      <dsp:nvSpPr>
        <dsp:cNvPr id="0" name=""/>
        <dsp:cNvSpPr/>
      </dsp:nvSpPr>
      <dsp:spPr>
        <a:xfrm>
          <a:off x="4720855" y="666066"/>
          <a:ext cx="233455" cy="3933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3430"/>
              </a:lnTo>
              <a:lnTo>
                <a:pt x="233455" y="3933430"/>
              </a:lnTo>
            </a:path>
          </a:pathLst>
        </a:custGeom>
        <a:noFill/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A76E4-D750-4E61-9D1E-B16170BE80DD}">
      <dsp:nvSpPr>
        <dsp:cNvPr id="0" name=""/>
        <dsp:cNvSpPr/>
      </dsp:nvSpPr>
      <dsp:spPr>
        <a:xfrm>
          <a:off x="4954310" y="4195717"/>
          <a:ext cx="3356032" cy="80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Деление половых клеток происходит 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мейозом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4954310" y="4195717"/>
        <a:ext cx="3356032" cy="807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6CA20-80FA-4BB7-A67F-1535D4882AB8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B6B47-B711-4ED8-9CAD-8DC7A16BE1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0A47-32AB-4676-BF77-566429598C66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844-3765-482A-BE1A-14970DE2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0A47-32AB-4676-BF77-566429598C66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844-3765-482A-BE1A-14970DE2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0A47-32AB-4676-BF77-566429598C66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844-3765-482A-BE1A-14970DE2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0A47-32AB-4676-BF77-566429598C66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844-3765-482A-BE1A-14970DE2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0A47-32AB-4676-BF77-566429598C66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844-3765-482A-BE1A-14970DE2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0A47-32AB-4676-BF77-566429598C66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844-3765-482A-BE1A-14970DE2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0A47-32AB-4676-BF77-566429598C66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844-3765-482A-BE1A-14970DE2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0A47-32AB-4676-BF77-566429598C66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844-3765-482A-BE1A-14970DE2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0A47-32AB-4676-BF77-566429598C66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844-3765-482A-BE1A-14970DE2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0A47-32AB-4676-BF77-566429598C66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844-3765-482A-BE1A-14970DE2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0A47-32AB-4676-BF77-566429598C66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844-3765-482A-BE1A-14970DE2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E0A47-32AB-4676-BF77-566429598C66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71844-3765-482A-BE1A-14970DE2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c.lib.rus.ec/bse/008/125/462.htm" TargetMode="External"/><Relationship Id="rId2" Type="http://schemas.openxmlformats.org/officeDocument/2006/relationships/hyperlink" Target="http://arlen33.ru/training_equipment/255/155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fonin-59-bio.narod.ru/2_heredity/2_heredity_self/hs_04_mitos.htm" TargetMode="External"/><Relationship Id="rId5" Type="http://schemas.openxmlformats.org/officeDocument/2006/relationships/hyperlink" Target="http://www.medeffect.ru/stvol/stvolsur.shtml" TargetMode="External"/><Relationship Id="rId4" Type="http://schemas.openxmlformats.org/officeDocument/2006/relationships/hyperlink" Target="http://bvc56.narod.ru/ob_bio/Page_13/4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2304256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Деление  клетки</a:t>
            </a:r>
            <a:br>
              <a:rPr lang="ru-RU" sz="5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Митоз</a:t>
            </a:r>
            <a:endParaRPr lang="ru-RU" sz="5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4500570"/>
            <a:ext cx="5904656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rgbClr val="000099"/>
                </a:solidFill>
              </a:rPr>
              <a:t>Разработала:</a:t>
            </a:r>
          </a:p>
          <a:p>
            <a:pPr algn="r"/>
            <a:r>
              <a:rPr lang="ru-RU" dirty="0" smtClean="0">
                <a:solidFill>
                  <a:srgbClr val="000099"/>
                </a:solidFill>
              </a:rPr>
              <a:t>учитель высшей категории, </a:t>
            </a:r>
          </a:p>
          <a:p>
            <a:pPr algn="r"/>
            <a:r>
              <a:rPr lang="ru-RU" dirty="0" smtClean="0">
                <a:solidFill>
                  <a:srgbClr val="000099"/>
                </a:solidFill>
              </a:rPr>
              <a:t>МБОУ «СОШ №5» г. Чусового, Пермского края</a:t>
            </a:r>
          </a:p>
          <a:p>
            <a:pPr algn="r"/>
            <a:r>
              <a:rPr lang="ru-RU" dirty="0" smtClean="0">
                <a:solidFill>
                  <a:srgbClr val="000099"/>
                </a:solidFill>
              </a:rPr>
              <a:t>Белоусова Елена Ивановна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621508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2012 год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Фазы митоза и цитокинез в кончике корня лука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976111"/>
            <a:ext cx="4968552" cy="5881889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980728"/>
            <a:ext cx="4879917" cy="587727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000108"/>
            <a:ext cx="4857784" cy="585789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000108"/>
            <a:ext cx="5143536" cy="585789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52713" t="66068" r="19930"/>
          <a:stretch>
            <a:fillRect/>
          </a:stretch>
        </p:blipFill>
        <p:spPr bwMode="auto">
          <a:xfrm>
            <a:off x="3500430" y="980728"/>
            <a:ext cx="5214974" cy="587727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596" y="2214554"/>
            <a:ext cx="27465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</a:rPr>
              <a:t>7, 8, 9 - телофаза</a:t>
            </a:r>
          </a:p>
          <a:p>
            <a:r>
              <a:rPr lang="ru-RU" sz="2800" dirty="0" smtClean="0">
                <a:solidFill>
                  <a:srgbClr val="000099"/>
                </a:solidFill>
              </a:rPr>
              <a:t>10 - цитокинез</a:t>
            </a:r>
          </a:p>
          <a:p>
            <a:r>
              <a:rPr lang="ru-RU" sz="2800" dirty="0" smtClean="0">
                <a:solidFill>
                  <a:srgbClr val="000099"/>
                </a:solidFill>
              </a:rPr>
              <a:t>11 - дочерние клетки</a:t>
            </a:r>
            <a:endParaRPr lang="ru-RU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Биологическое значение митоза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78634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Обеспечивается постоянство числа хромосом во всех клетках организма и сходство потомства с родителями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из поколения в поколение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Все дочерние клетки получают одну и у же наследственную информацию.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Митоз имеет универсальный характер, он протекает одинаково у всех видов, клетки которых имеют ядро.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Универсальный характер митоза служит доказательством материального единства органического мира.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Потенциал </a:t>
            </a:r>
            <a:r>
              <a:rPr lang="ru-RU" b="1" dirty="0" smtClean="0">
                <a:solidFill>
                  <a:srgbClr val="000099"/>
                </a:solidFill>
              </a:rPr>
              <a:t>клетки </a:t>
            </a:r>
            <a:r>
              <a:rPr lang="ru-RU" b="1" dirty="0" smtClean="0">
                <a:solidFill>
                  <a:srgbClr val="000099"/>
                </a:solidFill>
              </a:rPr>
              <a:t>в делении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Потенциал клетки - это число ее возможных </a:t>
            </a:r>
            <a:r>
              <a:rPr lang="ru-RU" dirty="0" err="1" smtClean="0"/>
              <a:t>репликаций</a:t>
            </a:r>
            <a:r>
              <a:rPr lang="ru-RU" dirty="0" smtClean="0"/>
              <a:t> (делений).</a:t>
            </a:r>
          </a:p>
          <a:p>
            <a:pPr>
              <a:buNone/>
            </a:pPr>
            <a:r>
              <a:rPr lang="ru-RU" dirty="0" smtClean="0"/>
              <a:t>Нормальный </a:t>
            </a:r>
            <a:r>
              <a:rPr lang="ru-RU" dirty="0" err="1" smtClean="0"/>
              <a:t>тиреоцит</a:t>
            </a:r>
            <a:r>
              <a:rPr lang="ru-RU" dirty="0" smtClean="0"/>
              <a:t> взрослого человека делится примерно один раз в 8 лет, т.е. за всю взрослую жизнь происходит около 8-9 делений каждого </a:t>
            </a:r>
            <a:r>
              <a:rPr lang="ru-RU" dirty="0" err="1" smtClean="0"/>
              <a:t>тиреоцита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Потенциал стволовых клеток в обновляющихся тканях очень велик и продолжительность жизни популяции стволовых клеток может значительно превосходить продолжительность жизни организма.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94122"/>
          </a:xfrm>
        </p:spPr>
        <p:txBody>
          <a:bodyPr>
            <a:normAutofit/>
          </a:bodyPr>
          <a:lstStyle/>
          <a:p>
            <a:r>
              <a:rPr lang="ru-RU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Отклонения от митоза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Связанны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  увеличением количества ДНК в клетке.</a:t>
            </a:r>
          </a:p>
          <a:p>
            <a:pPr>
              <a:buNone/>
            </a:pP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Полиплоидизация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это увеличение числа хромосом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ядре, следствие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нерасхождения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хромосом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анафазе. 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ядре число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хромосом становится в два раза большим, чем в исходном ядре. Таким образом, из диплоидной клетки (2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образуется тетраплоидная (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4n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). В дальнейшем число хромосом может возрастать, и одно ядро может содержать множество хромосомных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наборов, например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в макронуклеусе у инфузорий). Характерна для многих низших эукариот и растений.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err="1" smtClean="0"/>
              <a:t>Многоядерность</a:t>
            </a:r>
            <a:r>
              <a:rPr lang="ru-RU" dirty="0" smtClean="0"/>
              <a:t> – это увеличение количества ядер в клетке. </a:t>
            </a:r>
            <a:r>
              <a:rPr lang="ru-RU" dirty="0" smtClean="0"/>
              <a:t>Возникает </a:t>
            </a:r>
            <a:r>
              <a:rPr lang="ru-RU" dirty="0" smtClean="0"/>
              <a:t>при разобщении кариокинеза и цитокинеза: число ядер увеличивается, но клетки не делятся. </a:t>
            </a:r>
            <a:r>
              <a:rPr lang="ru-RU" dirty="0" smtClean="0"/>
              <a:t>Характерна </a:t>
            </a:r>
            <a:r>
              <a:rPr lang="ru-RU" dirty="0" smtClean="0"/>
              <a:t>для низших эукариот, большинства грибов, для клеток специализированных тканей животных. </a:t>
            </a: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28572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Отклонения от митоза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Амитоз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Амитоз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 -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прямое деление ядер.</a:t>
            </a:r>
            <a:endParaRPr lang="en-US" sz="26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/>
              <a:t>Хромосомы н</a:t>
            </a:r>
            <a:r>
              <a:rPr lang="ru-RU" sz="2800" dirty="0" smtClean="0"/>
              <a:t>е удваиваются, не  образуется веретено </a:t>
            </a:r>
            <a:r>
              <a:rPr lang="ru-RU" sz="2800" dirty="0" smtClean="0"/>
              <a:t>деления, ядро делится перетяжкой или фрагментацией, оставаясь в </a:t>
            </a:r>
            <a:r>
              <a:rPr lang="ru-RU" sz="2800" dirty="0" err="1" smtClean="0"/>
              <a:t>интерфазном</a:t>
            </a:r>
            <a:r>
              <a:rPr lang="ru-RU" sz="2800" dirty="0" smtClean="0"/>
              <a:t> состоянии. </a:t>
            </a:r>
          </a:p>
          <a:p>
            <a:pPr>
              <a:buNone/>
            </a:pPr>
            <a:r>
              <a:rPr lang="ru-RU" sz="2800" dirty="0" smtClean="0"/>
              <a:t>Генетический материал при этом распределяется между дочерними ядрами случайным образом.</a:t>
            </a:r>
          </a:p>
          <a:p>
            <a:pPr>
              <a:buNone/>
            </a:pPr>
            <a:r>
              <a:rPr lang="ru-RU" sz="2800" dirty="0" smtClean="0"/>
              <a:t>После амитоза клетки не способны приступить к митотическому делению и обычно вскоре погибают.</a:t>
            </a:r>
          </a:p>
          <a:p>
            <a:pPr>
              <a:buNone/>
            </a:pPr>
            <a:r>
              <a:rPr lang="ru-RU" sz="2800" dirty="0" smtClean="0"/>
              <a:t>Характерен для клеток, заканчивающих свое развитие: отмирающих эпителиальных клеток, фолликулярных клеток яичников . Встречается амитоз при патологических процессах: воспалении, злокачественном росте клеток</a:t>
            </a:r>
            <a:r>
              <a:rPr lang="ru-RU" sz="2800" dirty="0" smtClean="0"/>
              <a:t>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Литература и ссылки Интернета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Биология Общая биология 10-11 классы: учебник для ОУ: базовый уровень / под редакцией Д.К.Беляева М. : Просвещение , 2009.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Биология 10 класс: поурочные планы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поучебнику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Д.К.Беляева, Н.Н.Воронцова. /авт.-сост. А.Ю.Гаврилова. 1 ч. Волгоград: Учитель, 2008.</a:t>
            </a:r>
          </a:p>
          <a:p>
            <a:endParaRPr lang="ru-RU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http://www.fipi.ru/view/sections/152/docs/</a:t>
            </a:r>
            <a:endParaRPr lang="ru-RU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://arlen33.ru/training_equipment/255/1554/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http://enc.lib.rus.ec/bse/008/125/462.htm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http://bvc56.narod.ru/ob_bio/Page_13/4.htm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  <a:hlinkClick r:id="rId5"/>
              </a:rPr>
              <a:t>http://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5"/>
              </a:rPr>
              <a:t>www.medeffect.ru/stvol/stvolsur.shtml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  <a:hlinkClick r:id="rId6"/>
              </a:rPr>
              <a:t>http://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6"/>
              </a:rPr>
              <a:t>afonin-59-bio.narod.ru/2_heredity/2_heredity_self/hs_04_mitos.htm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-1"/>
            <a:ext cx="4427984" cy="666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4176464" cy="547260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 осуществляется деление растительной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клетки?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Каким образом размножаются одноклеточные организмы?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Почему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самоудваивается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ДНК?</a:t>
            </a:r>
          </a:p>
          <a:p>
            <a:endParaRPr lang="ru-RU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8404"/>
            <a:ext cx="4355976" cy="678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0549" y="0"/>
            <a:ext cx="44534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Всякая клетка от клетки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2928934"/>
            <a:ext cx="5915000" cy="331236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1855 г. немецкий ученый Рудольф Вирхов выдвинул очень важное положение: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всякая клетка от клетки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40000"/>
              </a:lnSpc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Так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было положено начало изучению процессов клеточного деления, основные закономерности которого были раскрыты в конце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XIX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3528" y="2708920"/>
            <a:ext cx="2236787" cy="29622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214422"/>
            <a:ext cx="850112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atin typeface="Garamond" pitchFamily="18" charset="0"/>
              </a:rPr>
              <a:t>«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 клеточного деления зависят не только явления наследственности, но и сама непрерывность жизни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».                                          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 (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Э. Вильсон) </a:t>
            </a:r>
          </a:p>
          <a:p>
            <a:pPr>
              <a:buNone/>
            </a:pPr>
            <a:endParaRPr lang="ru-RU" sz="28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Свойства живого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125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dirty="0">
                <a:latin typeface="Arial" pitchFamily="34" charset="0"/>
                <a:cs typeface="Arial" pitchFamily="34" charset="0"/>
              </a:rPr>
              <a:t>Способность к размножению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-  одно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из основных свойств живых организмов.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ходе эволюции возникли разнообразные способы размножения,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их относят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либо к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бесполому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либо к половому размножению. </a:t>
            </a:r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процессе жизнедеятельности многоклеточного организма часть клеток изнашивается, стареет и погибает. </a:t>
            </a:r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Организм поддерживает себя  производством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новых клеток. Увеличение количества клеток необходимо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обеспечения процессов роста. </a:t>
            </a:r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В основе размножения, роста и развития, регенерации  организмов лежит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деление клеток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Размножение организмов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214398"/>
          <a:ext cx="835292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6895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Клеточный цикл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572560" cy="1900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Клеточный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цикл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 это период существования клетки от момента ее образования путем деления материнской клетки до собственного деления или смерти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428596" y="2428868"/>
            <a:ext cx="8715404" cy="4114886"/>
            <a:chOff x="428596" y="2428868"/>
            <a:chExt cx="8715404" cy="4114886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428596" y="2428868"/>
              <a:ext cx="8072495" cy="4038083"/>
              <a:chOff x="842907" y="2132856"/>
              <a:chExt cx="7271137" cy="4353851"/>
            </a:xfrm>
          </p:grpSpPr>
          <p:sp>
            <p:nvSpPr>
              <p:cNvPr id="28" name="Круговая стрелка 27"/>
              <p:cNvSpPr/>
              <p:nvPr/>
            </p:nvSpPr>
            <p:spPr>
              <a:xfrm rot="6987682">
                <a:off x="2478443" y="2443596"/>
                <a:ext cx="3771658" cy="3771658"/>
              </a:xfrm>
              <a:prstGeom prst="circularArrow">
                <a:avLst>
                  <a:gd name="adj1" fmla="val 5202"/>
                  <a:gd name="adj2" fmla="val 336015"/>
                  <a:gd name="adj3" fmla="val 16865256"/>
                  <a:gd name="adj4" fmla="val 14478621"/>
                  <a:gd name="adj5" fmla="val 6068"/>
                </a:avLst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32" name="Группа 31"/>
              <p:cNvGrpSpPr/>
              <p:nvPr/>
            </p:nvGrpSpPr>
            <p:grpSpPr>
              <a:xfrm>
                <a:off x="2339752" y="2348880"/>
                <a:ext cx="3771658" cy="4002306"/>
                <a:chOff x="971600" y="2636912"/>
                <a:chExt cx="3771658" cy="400230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>
                  <a:off x="2580456" y="5621277"/>
                  <a:ext cx="1006078" cy="1017941"/>
                </a:xfrm>
                <a:custGeom>
                  <a:avLst/>
                  <a:gdLst>
                    <a:gd name="connsiteX0" fmla="*/ 0 w 1006078"/>
                    <a:gd name="connsiteY0" fmla="*/ 0 h 1006078"/>
                    <a:gd name="connsiteX1" fmla="*/ 1006078 w 1006078"/>
                    <a:gd name="connsiteY1" fmla="*/ 0 h 1006078"/>
                    <a:gd name="connsiteX2" fmla="*/ 1006078 w 1006078"/>
                    <a:gd name="connsiteY2" fmla="*/ 1006078 h 1006078"/>
                    <a:gd name="connsiteX3" fmla="*/ 0 w 1006078"/>
                    <a:gd name="connsiteY3" fmla="*/ 1006078 h 1006078"/>
                    <a:gd name="connsiteX4" fmla="*/ 0 w 1006078"/>
                    <a:gd name="connsiteY4" fmla="*/ 0 h 1006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6078" h="1006078">
                      <a:moveTo>
                        <a:pt x="0" y="0"/>
                      </a:moveTo>
                      <a:lnTo>
                        <a:pt x="1006078" y="0"/>
                      </a:lnTo>
                      <a:lnTo>
                        <a:pt x="1006078" y="1006078"/>
                      </a:lnTo>
                      <a:lnTo>
                        <a:pt x="0" y="10060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9370" tIns="39370" rIns="39370" bIns="39370" numCol="1" spcCol="1270" anchor="ctr" anchorCtr="0">
                  <a:noAutofit/>
                </a:bodyPr>
                <a:lstStyle/>
                <a:p>
                  <a:pPr lvl="0" algn="ctr" defTabSz="1377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100" kern="1200"/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>
                  <a:off x="989058" y="4465059"/>
                  <a:ext cx="1006078" cy="1017941"/>
                </a:xfrm>
                <a:custGeom>
                  <a:avLst/>
                  <a:gdLst>
                    <a:gd name="connsiteX0" fmla="*/ 0 w 1006078"/>
                    <a:gd name="connsiteY0" fmla="*/ 0 h 1006078"/>
                    <a:gd name="connsiteX1" fmla="*/ 1006078 w 1006078"/>
                    <a:gd name="connsiteY1" fmla="*/ 0 h 1006078"/>
                    <a:gd name="connsiteX2" fmla="*/ 1006078 w 1006078"/>
                    <a:gd name="connsiteY2" fmla="*/ 1006078 h 1006078"/>
                    <a:gd name="connsiteX3" fmla="*/ 0 w 1006078"/>
                    <a:gd name="connsiteY3" fmla="*/ 1006078 h 1006078"/>
                    <a:gd name="connsiteX4" fmla="*/ 0 w 1006078"/>
                    <a:gd name="connsiteY4" fmla="*/ 0 h 1006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6078" h="1006078">
                      <a:moveTo>
                        <a:pt x="0" y="0"/>
                      </a:moveTo>
                      <a:lnTo>
                        <a:pt x="1006078" y="0"/>
                      </a:lnTo>
                      <a:lnTo>
                        <a:pt x="1006078" y="1006078"/>
                      </a:lnTo>
                      <a:lnTo>
                        <a:pt x="0" y="10060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9370" tIns="39370" rIns="39370" bIns="39370" numCol="1" spcCol="1270" anchor="ctr" anchorCtr="0">
                  <a:noAutofit/>
                </a:bodyPr>
                <a:lstStyle/>
                <a:p>
                  <a:pPr lvl="0" algn="ctr" defTabSz="1377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100" kern="1200"/>
                </a:p>
              </p:txBody>
            </p:sp>
            <p:sp>
              <p:nvSpPr>
                <p:cNvPr id="23" name="Круговая стрелка 22"/>
                <p:cNvSpPr/>
                <p:nvPr/>
              </p:nvSpPr>
              <p:spPr>
                <a:xfrm>
                  <a:off x="971600" y="2636912"/>
                  <a:ext cx="3771658" cy="3816132"/>
                </a:xfrm>
                <a:prstGeom prst="circularArrow">
                  <a:avLst>
                    <a:gd name="adj1" fmla="val 5202"/>
                    <a:gd name="adj2" fmla="val 336015"/>
                    <a:gd name="adj3" fmla="val 16865256"/>
                    <a:gd name="adj4" fmla="val 15624992"/>
                    <a:gd name="adj5" fmla="val 6068"/>
                  </a:avLst>
                </a:prstGeom>
                <a:solidFill>
                  <a:srgbClr val="FFFF99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</p:grpSp>
          <p:grpSp>
            <p:nvGrpSpPr>
              <p:cNvPr id="31" name="Группа 30"/>
              <p:cNvGrpSpPr/>
              <p:nvPr/>
            </p:nvGrpSpPr>
            <p:grpSpPr>
              <a:xfrm>
                <a:off x="2483768" y="2420888"/>
                <a:ext cx="4752528" cy="3816424"/>
                <a:chOff x="1187624" y="2564904"/>
                <a:chExt cx="4752528" cy="3771947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>
                  <a:off x="3563995" y="2594259"/>
                  <a:ext cx="1006078" cy="1006078"/>
                </a:xfrm>
                <a:custGeom>
                  <a:avLst/>
                  <a:gdLst>
                    <a:gd name="connsiteX0" fmla="*/ 0 w 1006078"/>
                    <a:gd name="connsiteY0" fmla="*/ 0 h 1006078"/>
                    <a:gd name="connsiteX1" fmla="*/ 1006078 w 1006078"/>
                    <a:gd name="connsiteY1" fmla="*/ 0 h 1006078"/>
                    <a:gd name="connsiteX2" fmla="*/ 1006078 w 1006078"/>
                    <a:gd name="connsiteY2" fmla="*/ 1006078 h 1006078"/>
                    <a:gd name="connsiteX3" fmla="*/ 0 w 1006078"/>
                    <a:gd name="connsiteY3" fmla="*/ 1006078 h 1006078"/>
                    <a:gd name="connsiteX4" fmla="*/ 0 w 1006078"/>
                    <a:gd name="connsiteY4" fmla="*/ 0 h 1006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6078" h="1006078">
                      <a:moveTo>
                        <a:pt x="0" y="0"/>
                      </a:moveTo>
                      <a:lnTo>
                        <a:pt x="1006078" y="0"/>
                      </a:lnTo>
                      <a:lnTo>
                        <a:pt x="1006078" y="1006078"/>
                      </a:lnTo>
                      <a:lnTo>
                        <a:pt x="0" y="10060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9370" tIns="39370" rIns="39370" bIns="39370" numCol="1" spcCol="1270" anchor="ctr" anchorCtr="0">
                  <a:noAutofit/>
                </a:bodyPr>
                <a:lstStyle/>
                <a:p>
                  <a:pPr lvl="0" algn="ctr" defTabSz="1377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100" kern="1200"/>
                </a:p>
              </p:txBody>
            </p:sp>
            <p:sp>
              <p:nvSpPr>
                <p:cNvPr id="15" name="Круговая стрелка 14"/>
                <p:cNvSpPr/>
                <p:nvPr/>
              </p:nvSpPr>
              <p:spPr>
                <a:xfrm>
                  <a:off x="1197666" y="2565193"/>
                  <a:ext cx="3771658" cy="3771658"/>
                </a:xfrm>
                <a:prstGeom prst="circularArrow">
                  <a:avLst>
                    <a:gd name="adj1" fmla="val 5202"/>
                    <a:gd name="adj2" fmla="val 336015"/>
                    <a:gd name="adj3" fmla="val 21292825"/>
                    <a:gd name="adj4" fmla="val 17091029"/>
                    <a:gd name="adj5" fmla="val 6068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6" name="Полилиния 15"/>
                <p:cNvSpPr/>
                <p:nvPr/>
              </p:nvSpPr>
              <p:spPr>
                <a:xfrm>
                  <a:off x="4139952" y="4509120"/>
                  <a:ext cx="1006078" cy="1006078"/>
                </a:xfrm>
                <a:custGeom>
                  <a:avLst/>
                  <a:gdLst>
                    <a:gd name="connsiteX0" fmla="*/ 0 w 1006078"/>
                    <a:gd name="connsiteY0" fmla="*/ 0 h 1006078"/>
                    <a:gd name="connsiteX1" fmla="*/ 1006078 w 1006078"/>
                    <a:gd name="connsiteY1" fmla="*/ 0 h 1006078"/>
                    <a:gd name="connsiteX2" fmla="*/ 1006078 w 1006078"/>
                    <a:gd name="connsiteY2" fmla="*/ 1006078 h 1006078"/>
                    <a:gd name="connsiteX3" fmla="*/ 0 w 1006078"/>
                    <a:gd name="connsiteY3" fmla="*/ 1006078 h 1006078"/>
                    <a:gd name="connsiteX4" fmla="*/ 0 w 1006078"/>
                    <a:gd name="connsiteY4" fmla="*/ 0 h 1006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6078" h="1006078">
                      <a:moveTo>
                        <a:pt x="0" y="0"/>
                      </a:moveTo>
                      <a:lnTo>
                        <a:pt x="1006078" y="0"/>
                      </a:lnTo>
                      <a:lnTo>
                        <a:pt x="1006078" y="1006078"/>
                      </a:lnTo>
                      <a:lnTo>
                        <a:pt x="0" y="10060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9370" tIns="39370" rIns="39370" bIns="39370" numCol="1" spcCol="1270" anchor="ctr" anchorCtr="0">
                  <a:noAutofit/>
                </a:bodyPr>
                <a:lstStyle/>
                <a:p>
                  <a:pPr lvl="0" algn="ctr" defTabSz="1377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100" kern="1200"/>
                </a:p>
              </p:txBody>
            </p:sp>
            <p:sp>
              <p:nvSpPr>
                <p:cNvPr id="19" name="Круговая стрелка 18"/>
                <p:cNvSpPr/>
                <p:nvPr/>
              </p:nvSpPr>
              <p:spPr>
                <a:xfrm>
                  <a:off x="1187624" y="2564904"/>
                  <a:ext cx="3771658" cy="3771658"/>
                </a:xfrm>
                <a:prstGeom prst="circularArrow">
                  <a:avLst>
                    <a:gd name="adj1" fmla="val 5202"/>
                    <a:gd name="adj2" fmla="val 336015"/>
                    <a:gd name="adj3" fmla="val 8210155"/>
                    <a:gd name="adj4" fmla="val 2568802"/>
                    <a:gd name="adj5" fmla="val 6068"/>
                  </a:avLst>
                </a:prstGeom>
                <a:solidFill>
                  <a:srgbClr val="0051F2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1" name="Круговая стрелка 20"/>
                <p:cNvSpPr/>
                <p:nvPr/>
              </p:nvSpPr>
              <p:spPr>
                <a:xfrm>
                  <a:off x="1197666" y="2565193"/>
                  <a:ext cx="3771658" cy="3771658"/>
                </a:xfrm>
                <a:prstGeom prst="circularArrow">
                  <a:avLst>
                    <a:gd name="adj1" fmla="val 5190"/>
                    <a:gd name="adj2" fmla="val 2032442"/>
                    <a:gd name="adj3" fmla="val 13025683"/>
                    <a:gd name="adj4" fmla="val 8620837"/>
                    <a:gd name="adj5" fmla="val 4832"/>
                  </a:avLst>
                </a:prstGeom>
                <a:solidFill>
                  <a:srgbClr val="CC66FF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Полилиния 21"/>
                <p:cNvSpPr/>
                <p:nvPr/>
              </p:nvSpPr>
              <p:spPr>
                <a:xfrm>
                  <a:off x="1596918" y="2594259"/>
                  <a:ext cx="1006078" cy="1006078"/>
                </a:xfrm>
                <a:custGeom>
                  <a:avLst/>
                  <a:gdLst>
                    <a:gd name="connsiteX0" fmla="*/ 0 w 1006078"/>
                    <a:gd name="connsiteY0" fmla="*/ 0 h 1006078"/>
                    <a:gd name="connsiteX1" fmla="*/ 1006078 w 1006078"/>
                    <a:gd name="connsiteY1" fmla="*/ 0 h 1006078"/>
                    <a:gd name="connsiteX2" fmla="*/ 1006078 w 1006078"/>
                    <a:gd name="connsiteY2" fmla="*/ 1006078 h 1006078"/>
                    <a:gd name="connsiteX3" fmla="*/ 0 w 1006078"/>
                    <a:gd name="connsiteY3" fmla="*/ 1006078 h 1006078"/>
                    <a:gd name="connsiteX4" fmla="*/ 0 w 1006078"/>
                    <a:gd name="connsiteY4" fmla="*/ 0 h 1006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6078" h="1006078">
                      <a:moveTo>
                        <a:pt x="0" y="0"/>
                      </a:moveTo>
                      <a:lnTo>
                        <a:pt x="1006078" y="0"/>
                      </a:lnTo>
                      <a:lnTo>
                        <a:pt x="1006078" y="1006078"/>
                      </a:lnTo>
                      <a:lnTo>
                        <a:pt x="0" y="10060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9370" tIns="39370" rIns="39370" bIns="39370" numCol="1" spcCol="1270" anchor="ctr" anchorCtr="0">
                  <a:noAutofit/>
                </a:bodyPr>
                <a:lstStyle/>
                <a:p>
                  <a:pPr lvl="0" algn="ctr" defTabSz="1377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100" kern="1200"/>
                </a:p>
              </p:txBody>
            </p:sp>
            <p:sp>
              <p:nvSpPr>
                <p:cNvPr id="24" name="Круговая стрелка 23"/>
                <p:cNvSpPr/>
                <p:nvPr/>
              </p:nvSpPr>
              <p:spPr>
                <a:xfrm>
                  <a:off x="1187624" y="2564904"/>
                  <a:ext cx="3771658" cy="3771658"/>
                </a:xfrm>
                <a:prstGeom prst="circularArrow">
                  <a:avLst>
                    <a:gd name="adj1" fmla="val 5202"/>
                    <a:gd name="adj2" fmla="val 336015"/>
                    <a:gd name="adj3" fmla="val 21292825"/>
                    <a:gd name="adj4" fmla="val 17091029"/>
                    <a:gd name="adj5" fmla="val 6068"/>
                  </a:avLst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9" name="Стрелка вправо 28"/>
                <p:cNvSpPr/>
                <p:nvPr/>
              </p:nvSpPr>
              <p:spPr>
                <a:xfrm>
                  <a:off x="4644008" y="4221088"/>
                  <a:ext cx="1296144" cy="360040"/>
                </a:xfrm>
                <a:prstGeom prst="rightArrow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Овал 29"/>
                <p:cNvSpPr/>
                <p:nvPr/>
              </p:nvSpPr>
              <p:spPr>
                <a:xfrm>
                  <a:off x="4501431" y="5173040"/>
                  <a:ext cx="216024" cy="2160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5796136" y="2492896"/>
                <a:ext cx="2317908" cy="109508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99"/>
                    </a:solidFill>
                  </a:rPr>
                  <a:t>G1 –</a:t>
                </a:r>
                <a:r>
                  <a:rPr lang="ru-RU" sz="2000" b="1" dirty="0" smtClean="0">
                    <a:solidFill>
                      <a:srgbClr val="000099"/>
                    </a:solidFill>
                  </a:rPr>
                  <a:t>фаза</a:t>
                </a:r>
              </a:p>
              <a:p>
                <a:r>
                  <a:rPr lang="ru-RU" sz="2000" b="1" dirty="0" smtClean="0">
                    <a:solidFill>
                      <a:srgbClr val="000099"/>
                    </a:solidFill>
                  </a:rPr>
                  <a:t>Синтез НК и белков, </a:t>
                </a:r>
              </a:p>
              <a:p>
                <a:r>
                  <a:rPr lang="ru-RU" sz="2000" b="1" dirty="0" smtClean="0">
                    <a:solidFill>
                      <a:srgbClr val="000099"/>
                    </a:solidFill>
                  </a:rPr>
                  <a:t>рост клетки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510648" y="3827391"/>
                <a:ext cx="2005814" cy="1095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99"/>
                    </a:solidFill>
                  </a:rPr>
                  <a:t>G</a:t>
                </a:r>
                <a:r>
                  <a:rPr lang="ru-RU" sz="2000" b="1" dirty="0" smtClean="0">
                    <a:solidFill>
                      <a:srgbClr val="000099"/>
                    </a:solidFill>
                  </a:rPr>
                  <a:t>0</a:t>
                </a:r>
                <a:r>
                  <a:rPr lang="en-US" sz="2000" b="1" dirty="0" smtClean="0">
                    <a:solidFill>
                      <a:srgbClr val="000099"/>
                    </a:solidFill>
                  </a:rPr>
                  <a:t> –</a:t>
                </a:r>
                <a:r>
                  <a:rPr lang="ru-RU" sz="2000" b="1" dirty="0" smtClean="0">
                    <a:solidFill>
                      <a:srgbClr val="000099"/>
                    </a:solidFill>
                  </a:rPr>
                  <a:t>фаза</a:t>
                </a:r>
              </a:p>
              <a:p>
                <a:endParaRPr lang="ru-RU" sz="2000" b="1" dirty="0" smtClean="0">
                  <a:solidFill>
                    <a:srgbClr val="000099"/>
                  </a:solidFill>
                </a:endParaRPr>
              </a:p>
              <a:p>
                <a:r>
                  <a:rPr lang="ru-RU" sz="2000" b="1" dirty="0" smtClean="0">
                    <a:solidFill>
                      <a:srgbClr val="000099"/>
                    </a:solidFill>
                  </a:rPr>
                  <a:t>Клетка не делится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411497" y="4058463"/>
                <a:ext cx="593859" cy="49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/>
                  <a:t>4ч</a:t>
                </a:r>
                <a:endParaRPr lang="ru-RU" sz="2400" b="1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124570" y="2749050"/>
                <a:ext cx="980460" cy="49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/>
                  <a:t>0ч</a:t>
                </a:r>
                <a:endParaRPr lang="ru-RU" sz="2400" b="1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211960" y="5517232"/>
                <a:ext cx="4972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/>
                  <a:t>8ч</a:t>
                </a:r>
                <a:endParaRPr lang="ru-RU" sz="2400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771800" y="4005064"/>
                <a:ext cx="1031038" cy="49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/>
                  <a:t>12ч</a:t>
                </a:r>
                <a:endParaRPr lang="ru-RU" sz="2400" b="1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743756" y="2209880"/>
                <a:ext cx="1447476" cy="763241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0099"/>
                    </a:solidFill>
                  </a:rPr>
                  <a:t>М-фаза</a:t>
                </a:r>
              </a:p>
              <a:p>
                <a:r>
                  <a:rPr lang="ru-RU" sz="2000" b="1" dirty="0" smtClean="0">
                    <a:solidFill>
                      <a:srgbClr val="000099"/>
                    </a:solidFill>
                  </a:rPr>
                  <a:t>Митоз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907254" y="3429000"/>
                <a:ext cx="1582651" cy="1095085"/>
              </a:xfrm>
              <a:prstGeom prst="rect">
                <a:avLst/>
              </a:prstGeom>
              <a:solidFill>
                <a:srgbClr val="CC99FF"/>
              </a:solidFill>
              <a:ln>
                <a:solidFill>
                  <a:srgbClr val="CC66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99"/>
                    </a:solidFill>
                  </a:rPr>
                  <a:t>G</a:t>
                </a:r>
                <a:r>
                  <a:rPr lang="ru-RU" sz="2000" b="1" dirty="0" smtClean="0">
                    <a:solidFill>
                      <a:srgbClr val="000099"/>
                    </a:solidFill>
                  </a:rPr>
                  <a:t>2</a:t>
                </a:r>
                <a:r>
                  <a:rPr lang="en-US" sz="2000" b="1" dirty="0" smtClean="0">
                    <a:solidFill>
                      <a:srgbClr val="000099"/>
                    </a:solidFill>
                  </a:rPr>
                  <a:t> –</a:t>
                </a:r>
                <a:r>
                  <a:rPr lang="ru-RU" sz="2000" b="1" dirty="0" smtClean="0">
                    <a:solidFill>
                      <a:srgbClr val="000099"/>
                    </a:solidFill>
                  </a:rPr>
                  <a:t>фаза</a:t>
                </a:r>
              </a:p>
              <a:p>
                <a:r>
                  <a:rPr lang="ru-RU" sz="2000" b="1" dirty="0" smtClean="0">
                    <a:solidFill>
                      <a:srgbClr val="000099"/>
                    </a:solidFill>
                  </a:rPr>
                  <a:t>Подготовка </a:t>
                </a:r>
              </a:p>
              <a:p>
                <a:r>
                  <a:rPr lang="ru-RU" sz="2000" b="1" dirty="0" smtClean="0">
                    <a:solidFill>
                      <a:srgbClr val="000099"/>
                    </a:solidFill>
                  </a:rPr>
                  <a:t>к митозу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42907" y="5059778"/>
                <a:ext cx="1889239" cy="1426929"/>
              </a:xfrm>
              <a:prstGeom prst="rect">
                <a:avLst/>
              </a:prstGeom>
              <a:solidFill>
                <a:srgbClr val="6699FF"/>
              </a:solidFill>
              <a:ln>
                <a:solidFill>
                  <a:srgbClr val="0051F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99"/>
                    </a:solidFill>
                  </a:rPr>
                  <a:t>S –</a:t>
                </a:r>
                <a:r>
                  <a:rPr lang="ru-RU" sz="2000" b="1" dirty="0" smtClean="0">
                    <a:solidFill>
                      <a:srgbClr val="000099"/>
                    </a:solidFill>
                  </a:rPr>
                  <a:t>фаза</a:t>
                </a:r>
              </a:p>
              <a:p>
                <a:r>
                  <a:rPr lang="ru-RU" sz="2000" b="1" dirty="0" smtClean="0">
                    <a:solidFill>
                      <a:srgbClr val="000099"/>
                    </a:solidFill>
                  </a:rPr>
                  <a:t>Удвоение ДНК ,</a:t>
                </a:r>
              </a:p>
              <a:p>
                <a:r>
                  <a:rPr lang="ru-RU" sz="2000" b="1" dirty="0">
                    <a:solidFill>
                      <a:srgbClr val="000099"/>
                    </a:solidFill>
                  </a:rPr>
                  <a:t>с</a:t>
                </a:r>
                <a:r>
                  <a:rPr lang="ru-RU" sz="2000" b="1" dirty="0" smtClean="0">
                    <a:solidFill>
                      <a:srgbClr val="000099"/>
                    </a:solidFill>
                  </a:rPr>
                  <a:t>интез гистонов, </a:t>
                </a:r>
              </a:p>
              <a:p>
                <a:r>
                  <a:rPr lang="ru-RU" sz="2000" b="1" dirty="0" smtClean="0">
                    <a:solidFill>
                      <a:srgbClr val="000099"/>
                    </a:solidFill>
                  </a:rPr>
                  <a:t>рост клетки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004271" y="4927854"/>
                <a:ext cx="1915076" cy="763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0099"/>
                    </a:solidFill>
                  </a:rPr>
                  <a:t>Критическая точка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768034" y="2132856"/>
                <a:ext cx="1915076" cy="431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0099"/>
                    </a:solidFill>
                  </a:rPr>
                  <a:t>1 клетка (2</a:t>
                </a:r>
                <a:r>
                  <a:rPr lang="en-US" sz="2000" b="1" dirty="0" smtClean="0">
                    <a:solidFill>
                      <a:srgbClr val="000099"/>
                    </a:solidFill>
                  </a:rPr>
                  <a:t>n)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6143636" y="3857628"/>
              <a:ext cx="2808312" cy="936104"/>
              <a:chOff x="7308304" y="5921896"/>
              <a:chExt cx="2808312" cy="936104"/>
            </a:xfrm>
          </p:grpSpPr>
          <p:sp>
            <p:nvSpPr>
              <p:cNvPr id="49" name="Стрелка вправо с вырезом 48"/>
              <p:cNvSpPr/>
              <p:nvPr/>
            </p:nvSpPr>
            <p:spPr>
              <a:xfrm>
                <a:off x="7308304" y="5921896"/>
                <a:ext cx="2808312" cy="936104"/>
              </a:xfrm>
              <a:prstGeom prst="notch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581516" y="6205368"/>
                <a:ext cx="2000264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0099"/>
                    </a:solidFill>
                  </a:rPr>
                  <a:t>Специализация</a:t>
                </a:r>
                <a:endParaRPr lang="ru-RU" b="1" dirty="0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017862" y="5429264"/>
              <a:ext cx="21261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0099"/>
                  </a:solidFill>
                </a:rPr>
                <a:t>1 клетка (2</a:t>
              </a:r>
              <a:r>
                <a:rPr lang="en-US" sz="2000" b="1" dirty="0" smtClean="0">
                  <a:solidFill>
                    <a:srgbClr val="000099"/>
                  </a:solidFill>
                </a:rPr>
                <a:t>n)</a:t>
              </a:r>
              <a:endParaRPr lang="ru-RU" sz="2000" b="1" dirty="0">
                <a:solidFill>
                  <a:srgbClr val="000099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28926" y="6143644"/>
              <a:ext cx="21261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0099"/>
                  </a:solidFill>
                </a:rPr>
                <a:t>1 клетка (2</a:t>
              </a:r>
              <a:r>
                <a:rPr lang="en-US" sz="2000" b="1" dirty="0" smtClean="0">
                  <a:solidFill>
                    <a:srgbClr val="000099"/>
                  </a:solidFill>
                </a:rPr>
                <a:t>n4c)</a:t>
              </a:r>
              <a:endParaRPr lang="ru-RU" sz="2000" b="1" dirty="0">
                <a:solidFill>
                  <a:srgbClr val="000099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28860" y="2428868"/>
              <a:ext cx="178595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99"/>
                  </a:solidFill>
                </a:rPr>
                <a:t>2</a:t>
              </a:r>
              <a:r>
                <a:rPr lang="ru-RU" sz="2000" b="1" dirty="0" smtClean="0">
                  <a:solidFill>
                    <a:srgbClr val="000099"/>
                  </a:solidFill>
                </a:rPr>
                <a:t> клетки (2</a:t>
              </a:r>
              <a:r>
                <a:rPr lang="en-US" sz="2000" b="1" dirty="0" smtClean="0">
                  <a:solidFill>
                    <a:srgbClr val="000099"/>
                  </a:solidFill>
                </a:rPr>
                <a:t>n)</a:t>
              </a:r>
              <a:endParaRPr lang="ru-RU" sz="2000" b="1" dirty="0">
                <a:solidFill>
                  <a:srgbClr val="000099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0034" y="3286124"/>
              <a:ext cx="212613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0099"/>
                  </a:solidFill>
                </a:rPr>
                <a:t>1 клетка (2</a:t>
              </a:r>
              <a:r>
                <a:rPr lang="en-US" sz="2000" b="1" dirty="0" smtClean="0">
                  <a:solidFill>
                    <a:srgbClr val="000099"/>
                  </a:solidFill>
                </a:rPr>
                <a:t>n4c)</a:t>
              </a:r>
              <a:endParaRPr lang="ru-RU" sz="2000" b="1" dirty="0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Интерфаза </a:t>
            </a:r>
            <a:r>
              <a:rPr lang="ru-RU" dirty="0">
                <a:latin typeface="Arial" pitchFamily="34" charset="0"/>
                <a:cs typeface="Arial" pitchFamily="34" charset="0"/>
              </a:rPr>
              <a:t>— это интервал между клеточными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делениями</a:t>
            </a:r>
          </a:p>
          <a:p>
            <a:pPr>
              <a:buNone/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err="1">
                <a:latin typeface="Arial" pitchFamily="34" charset="0"/>
                <a:cs typeface="Arial" pitchFamily="34" charset="0"/>
              </a:rPr>
              <a:t>пресинтетический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период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G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синтетическом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периоде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интерфаза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err="1">
                <a:latin typeface="Arial" pitchFamily="34" charset="0"/>
                <a:cs typeface="Arial" pitchFamily="34" charset="0"/>
              </a:rPr>
              <a:t>постсинтетический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период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G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Митоз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рофаза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етафаза        </a:t>
            </a:r>
            <a:r>
              <a:rPr lang="ru-RU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кариокинез</a:t>
            </a:r>
            <a:endParaRPr lang="ru-RU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анафаза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елофазы           </a:t>
            </a:r>
            <a:r>
              <a:rPr lang="ru-RU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цитокинез</a:t>
            </a:r>
            <a:endParaRPr lang="ru-RU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5786446" y="1785926"/>
            <a:ext cx="288032" cy="1227556"/>
          </a:xfrm>
          <a:prstGeom prst="rightBrace">
            <a:avLst>
              <a:gd name="adj1" fmla="val 55231"/>
              <a:gd name="adj2" fmla="val 50000"/>
            </a:avLst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2786050" y="5429264"/>
            <a:ext cx="792088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150" t="2984" r="3967" b="32863"/>
          <a:stretch>
            <a:fillRect/>
          </a:stretch>
        </p:blipFill>
        <p:spPr bwMode="auto">
          <a:xfrm>
            <a:off x="6113455" y="3429000"/>
            <a:ext cx="2712468" cy="315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авая фигурная скобка 7"/>
          <p:cNvSpPr/>
          <p:nvPr/>
        </p:nvSpPr>
        <p:spPr>
          <a:xfrm>
            <a:off x="2714612" y="3500438"/>
            <a:ext cx="288032" cy="1656184"/>
          </a:xfrm>
          <a:prstGeom prst="rightBrace">
            <a:avLst>
              <a:gd name="adj1" fmla="val 55231"/>
              <a:gd name="adj2" fmla="val 50000"/>
            </a:avLst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Интерфаза</a:t>
            </a:r>
            <a:endParaRPr lang="ru-RU" sz="4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715436" cy="5242045"/>
        </p:xfrm>
        <a:graphic>
          <a:graphicData uri="http://schemas.openxmlformats.org/drawingml/2006/table">
            <a:tbl>
              <a:tblPr/>
              <a:tblGrid>
                <a:gridCol w="3572912"/>
                <a:gridCol w="2429580"/>
                <a:gridCol w="2712944"/>
              </a:tblGrid>
              <a:tr h="670045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65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Пресинтетический </a:t>
                      </a: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период </a:t>
                      </a:r>
                      <a:r>
                        <a:rPr lang="ru-RU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2п2с                                                                                   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65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Синтетический </a:t>
                      </a:r>
                      <a:r>
                        <a:rPr lang="ru-RU" sz="2000" b="1" spc="-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период </a:t>
                      </a:r>
                      <a:r>
                        <a:rPr lang="ru-RU" sz="2000" b="1" spc="-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2п4с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Постсинтетический </a:t>
                      </a: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период </a:t>
                      </a:r>
                      <a:r>
                        <a:rPr lang="ru-RU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2п4с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549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Подготовка    клетки     к </a:t>
                      </a:r>
                      <a:r>
                        <a:rPr lang="ru-RU" sz="2000" spc="-55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построению второй </a:t>
                      </a:r>
                      <a:r>
                        <a:rPr lang="ru-RU" sz="2000" spc="-55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хро</a:t>
                      </a:r>
                      <a:r>
                        <a:rPr lang="ru-RU" sz="2000" spc="-35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матиды   </a:t>
                      </a:r>
                      <a:r>
                        <a:rPr lang="ru-RU" sz="2000" spc="-35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каждой  </a:t>
                      </a:r>
                      <a:r>
                        <a:rPr lang="ru-RU" sz="2000" spc="-35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хромо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сомы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</a:p>
                    <a:p>
                      <a:pPr marL="88900" marR="36195" lvl="0" indent="-88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37160" algn="l"/>
                        </a:tabLst>
                      </a:pPr>
                      <a:r>
                        <a:rPr lang="ru-RU" sz="2000" spc="-45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образование </a:t>
                      </a:r>
                      <a:r>
                        <a:rPr lang="ru-RU" sz="2000" spc="-45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рибосом;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88900" marR="36195" lvl="0" indent="-88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37160" algn="l"/>
                        </a:tabLst>
                      </a:pPr>
                      <a:r>
                        <a:rPr lang="ru-RU" sz="2000" spc="-4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синтез </a:t>
                      </a:r>
                      <a:r>
                        <a:rPr lang="ru-RU" sz="2000" spc="-4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р-РНК</a:t>
                      </a:r>
                      <a:r>
                        <a:rPr lang="ru-RU" sz="2000" spc="-4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ru-RU" sz="2000" spc="-4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и-РНК</a:t>
                      </a:r>
                      <a:r>
                        <a:rPr lang="ru-RU" sz="2000" spc="-4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ru-RU" sz="20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т-РНК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;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88900" marR="36195" lvl="0" indent="-88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37160" algn="l"/>
                        </a:tabLst>
                      </a:pPr>
                      <a:r>
                        <a:rPr lang="ru-RU" sz="2000" spc="-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синтез </a:t>
                      </a:r>
                      <a:r>
                        <a:rPr lang="ru-RU" sz="2000" spc="-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АТФ;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88900" marR="36195" lvl="0" indent="-88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37160" algn="l"/>
                        </a:tabLst>
                      </a:pPr>
                      <a:r>
                        <a:rPr lang="ru-RU" sz="2000" spc="-45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деление </a:t>
                      </a:r>
                      <a:r>
                        <a:rPr lang="ru-RU" sz="2000" spc="-45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митохондрий;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88900" marR="36195" indent="-88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19710" algn="l"/>
                        </a:tabLst>
                      </a:pPr>
                      <a:r>
                        <a:rPr lang="ru-RU" sz="2000" spc="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000" spc="-4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 </a:t>
                      </a:r>
                      <a:r>
                        <a:rPr lang="ru-RU" sz="2000" spc="-4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растений деление</a:t>
                      </a:r>
                      <a:br>
                        <a:rPr lang="ru-RU" sz="2000" spc="-4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пропластид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;</a:t>
                      </a:r>
                    </a:p>
                    <a:p>
                      <a:pPr marL="88900" marR="36195" lvl="0" indent="-88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ru-RU" sz="2000" spc="-45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синтез </a:t>
                      </a:r>
                      <a:r>
                        <a:rPr lang="ru-RU" sz="2000" spc="-45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ферментов;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88900" marR="36195" lvl="0" indent="-88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ru-RU" sz="2000" spc="-45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образование </a:t>
                      </a:r>
                      <a:r>
                        <a:rPr lang="ru-RU" sz="2000" spc="-45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одномем</a:t>
                      </a:r>
                      <a:r>
                        <a:rPr lang="ru-RU" sz="2000" spc="-4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бранных</a:t>
                      </a:r>
                      <a:r>
                        <a:rPr lang="ru-RU" sz="2000" spc="-4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000" spc="-4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органелл </a:t>
                      </a:r>
                      <a:r>
                        <a:rPr lang="ru-RU" sz="2000" spc="-4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клет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;</a:t>
                      </a:r>
                    </a:p>
                    <a:p>
                      <a:pPr marL="88900" marR="36195" lvl="0" indent="-88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ru-RU" sz="2000" spc="-45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рост клетки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pc="-45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Построение второй хроматиды </a:t>
                      </a:r>
                      <a:r>
                        <a:rPr lang="ru-RU" sz="2000" spc="-45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форми</a:t>
                      </a:r>
                      <a:r>
                        <a:rPr lang="ru-RU" sz="2000" spc="-4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рование </a:t>
                      </a:r>
                      <a:r>
                        <a:rPr lang="ru-RU" sz="2000" spc="-4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двуххрома</a:t>
                      </a:r>
                      <a:r>
                        <a:rPr lang="ru-RU" sz="2000" spc="-45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тидных</a:t>
                      </a:r>
                      <a:r>
                        <a:rPr lang="ru-RU" sz="2000" spc="-45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хромосом: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28270" algn="l"/>
                        </a:tabLst>
                      </a:pPr>
                      <a:r>
                        <a:rPr lang="ru-RU" sz="2000" spc="-45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удвоение </a:t>
                      </a:r>
                      <a:r>
                        <a:rPr lang="ru-RU" sz="2000" spc="-45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2000" spc="-45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редупли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кация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ДНК;</a:t>
                      </a:r>
                    </a:p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65430" algn="l"/>
                        </a:tabLst>
                      </a:pP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000" spc="-35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синтез </a:t>
                      </a:r>
                      <a:r>
                        <a:rPr lang="ru-RU" sz="2000" spc="-35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белков-</a:t>
                      </a:r>
                      <a:br>
                        <a:rPr lang="ru-RU" sz="2000" spc="-35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гистонов;</a:t>
                      </a:r>
                    </a:p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32715" algn="l"/>
                        </a:tabLst>
                      </a:pPr>
                      <a:r>
                        <a:rPr lang="ru-RU" sz="2000" spc="-4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сборка </a:t>
                      </a:r>
                      <a:r>
                        <a:rPr lang="ru-RU" sz="2000" spc="-4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второй </a:t>
                      </a:r>
                      <a:r>
                        <a:rPr lang="ru-RU" sz="2000" spc="-4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хро</a:t>
                      </a:r>
                      <a:r>
                        <a:rPr lang="ru-RU" sz="2000" spc="-45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матиды  из </a:t>
                      </a:r>
                      <a:r>
                        <a:rPr lang="ru-RU" sz="2000" spc="-45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ДНК и</a:t>
                      </a:r>
                      <a:br>
                        <a:rPr lang="ru-RU" sz="2000" spc="-45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000" spc="-45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белков-гистонов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pc="-15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Подготовка клетки к 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делению:</a:t>
                      </a:r>
                    </a:p>
                    <a:p>
                      <a:pPr marL="177800" marR="36195" lvl="0" indent="-1666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00330" algn="l"/>
                        </a:tabLst>
                      </a:pPr>
                      <a:r>
                        <a:rPr lang="ru-RU" sz="2000" spc="-45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синтез белка;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77800" marR="36195" lvl="0" indent="-1666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00330" algn="l"/>
                        </a:tabLst>
                      </a:pPr>
                      <a:r>
                        <a:rPr lang="ru-RU" sz="2000" spc="-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синтез </a:t>
                      </a:r>
                      <a:r>
                        <a:rPr lang="ru-RU" sz="2000" spc="-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АТФ;</a:t>
                      </a:r>
                      <a:endParaRPr lang="ru-RU" sz="2000" spc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77800" marR="36195" lvl="0" indent="-1666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00330" algn="l"/>
                        </a:tabLst>
                      </a:pPr>
                      <a:r>
                        <a:rPr lang="ru-RU" sz="2000" spc="-35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удвоение    </a:t>
                      </a:r>
                      <a:r>
                        <a:rPr lang="ru-RU" sz="2000" spc="-35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массы</a:t>
                      </a:r>
                      <a:br>
                        <a:rPr lang="ru-RU" sz="2000" spc="-35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цитоплазмы;</a:t>
                      </a:r>
                    </a:p>
                    <a:p>
                      <a:pPr marL="177800" marR="36195" lvl="0" indent="-1666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05410" algn="l"/>
                        </a:tabLst>
                      </a:pPr>
                      <a:r>
                        <a:rPr lang="ru-RU" sz="2000" spc="-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синтез РНК;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77800" marR="36195" lvl="0" indent="-1666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05410" algn="l"/>
                        </a:tabLst>
                      </a:pPr>
                      <a:r>
                        <a:rPr lang="ru-RU" sz="2000" spc="-35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объема 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ядра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993710"/>
            <a:ext cx="4968552" cy="586429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0206" cy="7780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Фазы митоза и цитокинез в кончике корня лука</a:t>
            </a:r>
            <a:endParaRPr lang="ru-RU" sz="3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980728"/>
            <a:ext cx="5050687" cy="587727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991349"/>
            <a:ext cx="5112568" cy="5866651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980728"/>
            <a:ext cx="5121824" cy="587727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980728"/>
            <a:ext cx="5121824" cy="587727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r="74644" b="65878"/>
          <a:stretch>
            <a:fillRect/>
          </a:stretch>
        </p:blipFill>
        <p:spPr bwMode="auto">
          <a:xfrm>
            <a:off x="3286116" y="991349"/>
            <a:ext cx="5112568" cy="5866651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28596" y="2143116"/>
            <a:ext cx="23185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</a:rPr>
              <a:t>1 - интерфаза</a:t>
            </a:r>
          </a:p>
          <a:p>
            <a:r>
              <a:rPr lang="ru-RU" sz="2800" dirty="0" smtClean="0">
                <a:solidFill>
                  <a:srgbClr val="000099"/>
                </a:solidFill>
              </a:rPr>
              <a:t>2, 3, 4, - профаза,</a:t>
            </a:r>
          </a:p>
          <a:p>
            <a:r>
              <a:rPr lang="ru-RU" sz="2800" dirty="0" smtClean="0">
                <a:solidFill>
                  <a:srgbClr val="000099"/>
                </a:solidFill>
              </a:rPr>
              <a:t>5 - метафаза,</a:t>
            </a:r>
          </a:p>
          <a:p>
            <a:r>
              <a:rPr lang="ru-RU" sz="2800" dirty="0" smtClean="0">
                <a:solidFill>
                  <a:srgbClr val="000099"/>
                </a:solidFill>
              </a:rPr>
              <a:t>6 - анафаза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1398</TotalTime>
  <Words>861</Words>
  <Application>Microsoft Office PowerPoint</Application>
  <PresentationFormat>Экран (4:3)</PresentationFormat>
  <Paragraphs>133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  <vt:variant>
        <vt:lpstr>Произвольные показы</vt:lpstr>
      </vt:variant>
      <vt:variant>
        <vt:i4>1</vt:i4>
      </vt:variant>
    </vt:vector>
  </HeadingPairs>
  <TitlesOfParts>
    <vt:vector size="18" baseType="lpstr">
      <vt:lpstr>Тема Office</vt:lpstr>
      <vt:lpstr>Деление  клетки  Митоз</vt:lpstr>
      <vt:lpstr>Слайд 2</vt:lpstr>
      <vt:lpstr>Всякая клетка от клетки</vt:lpstr>
      <vt:lpstr>Свойства живого</vt:lpstr>
      <vt:lpstr>Размножение организмов</vt:lpstr>
      <vt:lpstr>Клеточный цикл</vt:lpstr>
      <vt:lpstr>Слайд 7</vt:lpstr>
      <vt:lpstr>Интерфаза</vt:lpstr>
      <vt:lpstr>Фазы митоза и цитокинез в кончике корня лука</vt:lpstr>
      <vt:lpstr>Фазы митоза и цитокинез в кончике корня лука</vt:lpstr>
      <vt:lpstr>Биологическое значение митоза</vt:lpstr>
      <vt:lpstr>Потенциал клетки в делении</vt:lpstr>
      <vt:lpstr>Отклонения от митоза</vt:lpstr>
      <vt:lpstr>Слайд 14</vt:lpstr>
      <vt:lpstr>Амитоз </vt:lpstr>
      <vt:lpstr>Литература и ссылки Интернета</vt:lpstr>
      <vt:lpstr>Произвольный показ 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Учитель</cp:lastModifiedBy>
  <cp:revision>145</cp:revision>
  <dcterms:created xsi:type="dcterms:W3CDTF">2012-01-22T15:46:21Z</dcterms:created>
  <dcterms:modified xsi:type="dcterms:W3CDTF">2012-01-31T12:37:38Z</dcterms:modified>
</cp:coreProperties>
</file>