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FD370-16C9-4E1F-B0A8-E7C643D964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7772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82688" y="4151313"/>
            <a:ext cx="7772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407143-4E7E-463F-8271-84896734A7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E6303-0CB0-4525-99EB-7602636B9E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C8DC5-445A-4500-A394-415997E6F5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Заголовок и два объекта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1182688" y="4151313"/>
            <a:ext cx="77724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E864D8-6E39-4A87-8FC5-F0ED15EAC0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  <p:sldLayoutId id="2147483831" r:id="rId13"/>
    <p:sldLayoutId id="2147483832" r:id="rId14"/>
    <p:sldLayoutId id="2147483833" r:id="rId15"/>
    <p:sldLayoutId id="2147483834" r:id="rId16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audio" Target="../media/audio2.wav"/><Relationship Id="rId7" Type="http://schemas.openxmlformats.org/officeDocument/2006/relationships/image" Target="../media/image19.jpeg"/><Relationship Id="rId2" Type="http://schemas.openxmlformats.org/officeDocument/2006/relationships/audio" Target="../media/audio1.wav"/><Relationship Id="rId1" Type="http://schemas.openxmlformats.org/officeDocument/2006/relationships/audio" Target="file:///C:\Documents%20and%20Settings\Roma%20Romanoff.MY-SL641RW6GKTF\&#1056;&#1072;&#1073;&#1086;&#1095;&#1080;&#1081;%20&#1089;&#1090;&#1086;&#1083;\&#1096;&#1082;&#1086;&#1083;&#1072;\&#1053;&#1086;&#1074;&#1072;&#1103;%20&#1087;&#1072;&#1087;&#1082;&#1072;\&#1057;&#1090;&#1077;&#1088;&#1093;.wav" TargetMode="Externa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17.jpeg"/><Relationship Id="rId4" Type="http://schemas.openxmlformats.org/officeDocument/2006/relationships/image" Target="../media/image29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35.jpeg"/><Relationship Id="rId4" Type="http://schemas.openxmlformats.org/officeDocument/2006/relationships/image" Target="../media/image3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1763713" y="1844675"/>
            <a:ext cx="55451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План изучения природной зоны.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323850" y="2708275"/>
            <a:ext cx="4775200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 sz="2000" dirty="0">
                <a:solidFill>
                  <a:schemeClr val="tx2"/>
                </a:solidFill>
              </a:rPr>
              <a:t>Название, изображение на карте.</a:t>
            </a:r>
          </a:p>
          <a:p>
            <a:pPr marL="342900" indent="-342900">
              <a:buFontTx/>
              <a:buAutoNum type="arabicPeriod"/>
            </a:pPr>
            <a:r>
              <a:rPr lang="ru-RU" sz="2000" dirty="0">
                <a:solidFill>
                  <a:schemeClr val="tx2"/>
                </a:solidFill>
              </a:rPr>
              <a:t>Особенности природы:                </a:t>
            </a:r>
          </a:p>
          <a:p>
            <a:pPr marL="342900" indent="-342900"/>
            <a:r>
              <a:rPr lang="ru-RU" sz="2000" dirty="0">
                <a:solidFill>
                  <a:schemeClr val="hlink"/>
                </a:solidFill>
              </a:rPr>
              <a:t>     климат</a:t>
            </a:r>
          </a:p>
          <a:p>
            <a:pPr marL="342900" indent="-342900"/>
            <a:r>
              <a:rPr lang="ru-RU" sz="2000" dirty="0">
                <a:solidFill>
                  <a:schemeClr val="hlink"/>
                </a:solidFill>
              </a:rPr>
              <a:t>     растительный мир</a:t>
            </a:r>
          </a:p>
          <a:p>
            <a:pPr marL="342900" indent="-342900"/>
            <a:r>
              <a:rPr lang="ru-RU" sz="2000" dirty="0">
                <a:solidFill>
                  <a:schemeClr val="hlink"/>
                </a:solidFill>
              </a:rPr>
              <a:t>     животный мир</a:t>
            </a:r>
          </a:p>
          <a:p>
            <a:pPr marL="342900" indent="-342900"/>
            <a:r>
              <a:rPr lang="ru-RU" sz="2000" dirty="0">
                <a:solidFill>
                  <a:schemeClr val="tx2"/>
                </a:solidFill>
              </a:rPr>
              <a:t>3.  Тундра и человек.                          </a:t>
            </a:r>
          </a:p>
          <a:p>
            <a:pPr marL="342900" indent="-342900"/>
            <a:r>
              <a:rPr lang="ru-RU" sz="2000" dirty="0">
                <a:solidFill>
                  <a:schemeClr val="tx2"/>
                </a:solidFill>
              </a:rPr>
              <a:t>4.  Экологические проблемы.            </a:t>
            </a:r>
          </a:p>
          <a:p>
            <a:pPr marL="342900" indent="-342900"/>
            <a:r>
              <a:rPr lang="ru-RU" sz="2000" dirty="0">
                <a:solidFill>
                  <a:schemeClr val="tx2"/>
                </a:solidFill>
              </a:rPr>
              <a:t>5.  Охрана природы.</a:t>
            </a:r>
            <a:r>
              <a:rPr lang="ru-RU" sz="2000" dirty="0">
                <a:solidFill>
                  <a:schemeClr val="folHlink"/>
                </a:solidFill>
                <a:latin typeface="Arial" charset="0"/>
              </a:rPr>
              <a:t>                           </a:t>
            </a:r>
          </a:p>
          <a:p>
            <a:pPr marL="342900" indent="-342900">
              <a:buFontTx/>
              <a:buAutoNum type="arabicPeriod"/>
            </a:pPr>
            <a:endParaRPr lang="ru-RU" sz="2000" dirty="0">
              <a:solidFill>
                <a:schemeClr val="folHlink"/>
              </a:solidFill>
              <a:latin typeface="Arial" charset="0"/>
            </a:endParaRPr>
          </a:p>
        </p:txBody>
      </p:sp>
      <p:pic>
        <p:nvPicPr>
          <p:cNvPr id="2064" name="Picture 16" descr="99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859338" y="2708275"/>
            <a:ext cx="3843337" cy="2657475"/>
          </a:xfrm>
          <a:noFill/>
          <a:ln w="76200" cap="rnd">
            <a:solidFill>
              <a:schemeClr val="folHlink"/>
            </a:solidFill>
            <a:prstDash val="sysDot"/>
          </a:ln>
        </p:spPr>
      </p:pic>
      <p:sp>
        <p:nvSpPr>
          <p:cNvPr id="2066" name="Text Box 18"/>
          <p:cNvSpPr txBox="1">
            <a:spLocks noChangeArrowheads="1"/>
          </p:cNvSpPr>
          <p:nvPr/>
        </p:nvSpPr>
        <p:spPr bwMode="auto">
          <a:xfrm>
            <a:off x="628650" y="928670"/>
            <a:ext cx="817562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accent2"/>
                </a:solidFill>
              </a:rPr>
              <a:t>Путешествие по природным зонам России.</a:t>
            </a:r>
          </a:p>
          <a:p>
            <a:pPr algn="ctr"/>
            <a:r>
              <a:rPr lang="ru-RU" sz="2800" b="1" dirty="0">
                <a:solidFill>
                  <a:schemeClr val="accent2"/>
                </a:solidFill>
              </a:rPr>
              <a:t>Тундра.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0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20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20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20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000"/>
                            </p:stCondLst>
                            <p:childTnLst>
                              <p:par>
                                <p:cTn id="4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20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000"/>
                            </p:stCondLst>
                            <p:childTnLst>
                              <p:par>
                                <p:cTn id="4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20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9000"/>
                            </p:stCondLst>
                            <p:childTnLst>
                              <p:par>
                                <p:cTn id="5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0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20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0"/>
                            </p:stCondLst>
                            <p:childTnLst>
                              <p:par>
                                <p:cTn id="59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20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1000"/>
                            </p:stCondLst>
                            <p:childTnLst>
                              <p:par>
                                <p:cTn id="6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2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0" grpId="0"/>
      <p:bldP spid="206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 </a:t>
            </a:r>
            <a:r>
              <a:rPr lang="ru-RU" sz="2000" b="1" smtClean="0">
                <a:solidFill>
                  <a:schemeClr val="accent2"/>
                </a:solidFill>
              </a:rPr>
              <a:t>СЕВЕРНЫЙ ОЛЕНЬ</a:t>
            </a:r>
            <a:r>
              <a:rPr lang="ru-RU" smtClean="0"/>
              <a:t> </a:t>
            </a:r>
            <a:r>
              <a:rPr lang="ru-RU" sz="2400" b="1" smtClean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idx="1"/>
          </p:nvPr>
        </p:nvSpPr>
        <p:spPr>
          <a:xfrm>
            <a:off x="4356100" y="2017713"/>
            <a:ext cx="4598988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chemeClr val="tx2"/>
                </a:solidFill>
              </a:rPr>
              <a:t>Длина тела до 2 метров, высота до 150 см ,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chemeClr val="tx2"/>
                </a:solidFill>
              </a:rPr>
              <a:t>масса до 200 кг. Рога очень большие, они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chemeClr val="tx2"/>
                </a:solidFill>
              </a:rPr>
              <a:t>есть как у самцов, так и у самок, этим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chemeClr val="tx2"/>
                </a:solidFill>
              </a:rPr>
              <a:t>северный олень отличается от других оленей.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chemeClr val="tx2"/>
                </a:solidFill>
              </a:rPr>
              <a:t>Копыта очень широкие и изогнуты, как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chemeClr val="tx2"/>
                </a:solidFill>
              </a:rPr>
              <a:t>подкова. это позволяет оленям легко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chemeClr val="tx2"/>
                </a:solidFill>
              </a:rPr>
              <a:t>раскапывать снег. Они очень точно находят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chemeClr val="tx2"/>
                </a:solidFill>
              </a:rPr>
              <a:t>под снегом не только ягель, но и ягодные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chemeClr val="tx2"/>
                </a:solidFill>
              </a:rPr>
              <a:t>кустарники и грибы. В день проходят до ста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chemeClr val="tx2"/>
                </a:solidFill>
              </a:rPr>
              <a:t>километров.</a:t>
            </a:r>
          </a:p>
        </p:txBody>
      </p:sp>
      <p:pic>
        <p:nvPicPr>
          <p:cNvPr id="121861" name="Picture 5" descr="26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2133600"/>
            <a:ext cx="3781425" cy="2747963"/>
          </a:xfrm>
          <a:prstGeom prst="rect">
            <a:avLst/>
          </a:prstGeom>
          <a:noFill/>
          <a:ln w="76200" cap="rnd">
            <a:solidFill>
              <a:schemeClr val="folHlink"/>
            </a:solidFill>
            <a:prstDash val="sysDot"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1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21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21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121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21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21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21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21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000"/>
                            </p:stCondLst>
                            <p:childTnLst>
                              <p:par>
                                <p:cTn id="5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21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0"/>
                            </p:stCondLst>
                            <p:childTnLst>
                              <p:par>
                                <p:cTn id="5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1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1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1218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1000"/>
                            </p:stCondLst>
                            <p:childTnLst>
                              <p:par>
                                <p:cTn id="6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1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1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1218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2000"/>
                            </p:stCondLst>
                            <p:childTnLst>
                              <p:par>
                                <p:cTn id="6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1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1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1218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/>
      <p:bldP spid="12185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r>
              <a:rPr lang="ru-RU" sz="2400" b="1" smtClean="0">
                <a:solidFill>
                  <a:schemeClr val="accent2"/>
                </a:solidFill>
              </a:rPr>
              <a:t>Птицы тундры</a:t>
            </a:r>
          </a:p>
        </p:txBody>
      </p:sp>
      <p:pic>
        <p:nvPicPr>
          <p:cNvPr id="122888" name="Picture 8" descr="1330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5" cstate="print">
            <a:lum bright="18000" contrast="12000"/>
          </a:blip>
          <a:srcRect/>
          <a:stretch>
            <a:fillRect/>
          </a:stretch>
        </p:blipFill>
        <p:spPr>
          <a:xfrm>
            <a:off x="1258888" y="1989138"/>
            <a:ext cx="2751137" cy="1981200"/>
          </a:xfrm>
          <a:ln w="76200" cap="flat">
            <a:solidFill>
              <a:schemeClr val="folHlink"/>
            </a:solidFill>
            <a:prstDash val="sysDot"/>
          </a:ln>
        </p:spPr>
      </p:pic>
      <p:pic>
        <p:nvPicPr>
          <p:cNvPr id="122890" name="Picture 10" descr="1719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6" cstate="print">
            <a:lum contrast="18000"/>
          </a:blip>
          <a:srcRect/>
          <a:stretch>
            <a:fillRect/>
          </a:stretch>
        </p:blipFill>
        <p:spPr>
          <a:xfrm>
            <a:off x="5076825" y="2276475"/>
            <a:ext cx="2463800" cy="3455988"/>
          </a:xfrm>
          <a:ln w="76200" cap="flat">
            <a:solidFill>
              <a:schemeClr val="folHlink"/>
            </a:solidFill>
            <a:prstDash val="sysDot"/>
          </a:ln>
        </p:spPr>
      </p:pic>
      <p:pic>
        <p:nvPicPr>
          <p:cNvPr id="122891" name="Picture 11" descr="983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7" cstate="print">
            <a:lum bright="24000" contrast="12000"/>
          </a:blip>
          <a:srcRect/>
          <a:stretch>
            <a:fillRect/>
          </a:stretch>
        </p:blipFill>
        <p:spPr>
          <a:xfrm>
            <a:off x="1258888" y="4240213"/>
            <a:ext cx="2736850" cy="1890712"/>
          </a:xfrm>
          <a:ln w="76200" cap="flat">
            <a:solidFill>
              <a:schemeClr val="folHlink"/>
            </a:solidFill>
            <a:prstDash val="sysDot"/>
          </a:ln>
        </p:spPr>
      </p:pic>
      <p:pic>
        <p:nvPicPr>
          <p:cNvPr id="122894" name="Стерх.wav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63938" y="3573463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895" name="Picture 15">
            <a:hlinkClick r:id="" action="ppaction://media"/>
          </p:cNvPr>
          <p:cNvPicPr>
            <a:picLocks noRot="1" noChangeAspect="1" noChangeArrowheads="1"/>
          </p:cNvPicPr>
          <p:nvPr>
            <a:wavAudioFile r:embed="rId2" name="Краснозобая казарка.wav"/>
          </p:nvPr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63938" y="573405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896" name="Picture 16">
            <a:hlinkClick r:id="" action="ppaction://media"/>
          </p:cNvPr>
          <p:cNvPicPr>
            <a:picLocks noRot="1" noChangeAspect="1" noChangeArrowheads="1"/>
          </p:cNvPicPr>
          <p:nvPr>
            <a:wavAudioFile r:embed="rId3" name="Иглоногая сова.wav"/>
          </p:nvPr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164388" y="5373688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2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22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22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22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228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4" dur="9917" fill="hold"/>
                                        <p:tgtEl>
                                          <p:spTgt spid="12289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894"/>
                  </p:tgtEl>
                </p:cond>
              </p:nextCondLst>
            </p:seq>
            <p:audio>
              <p:cMediaNode>
                <p:cTn id="2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2894"/>
                </p:tgtEl>
              </p:cMediaNode>
            </p:audio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228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6224" fill="hold"/>
                                        <p:tgtEl>
                                          <p:spTgt spid="12289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895"/>
                  </p:tgtEl>
                </p:cond>
              </p:nextCondLst>
            </p:seq>
            <p:audio>
              <p:cMediaNode>
                <p:cTn id="3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2895"/>
                </p:tgtEl>
              </p:cMediaNode>
            </p:audio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28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5680" fill="hold"/>
                                        <p:tgtEl>
                                          <p:spTgt spid="12289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896"/>
                  </p:tgtEl>
                </p:cond>
              </p:nextCondLst>
            </p:seq>
            <p:audio>
              <p:cMediaNode>
                <p:cTn id="3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2896"/>
                </p:tgtEl>
              </p:cMediaNode>
            </p:audio>
          </p:childTnLst>
        </p:cTn>
      </p:par>
    </p:tnLst>
    <p:bldLst>
      <p:bldP spid="12288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765175"/>
            <a:ext cx="7793037" cy="911225"/>
          </a:xfrm>
        </p:spPr>
        <p:txBody>
          <a:bodyPr/>
          <a:lstStyle/>
          <a:p>
            <a:pPr eaLnBrk="1" hangingPunct="1"/>
            <a:r>
              <a:rPr lang="ru-RU" sz="2400" b="1" smtClean="0">
                <a:solidFill>
                  <a:schemeClr val="accent2"/>
                </a:solidFill>
              </a:rPr>
              <a:t>Как приспособились животные к условиям жизни?</a:t>
            </a: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971550" y="2276475"/>
            <a:ext cx="3238500" cy="719138"/>
          </a:xfrm>
          <a:prstGeom prst="rect">
            <a:avLst/>
          </a:prstGeom>
          <a:solidFill>
            <a:schemeClr val="hlink">
              <a:alpha val="43137"/>
            </a:schemeClr>
          </a:solidFill>
          <a:ln w="76200" cap="rnd">
            <a:solidFill>
              <a:schemeClr val="folHlink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endParaRPr lang="ru-RU" sz="2400">
              <a:latin typeface="Arial" charset="0"/>
            </a:endParaRPr>
          </a:p>
          <a:p>
            <a:pPr marL="342900" indent="-342900">
              <a:buFontTx/>
              <a:buChar char="•"/>
            </a:pPr>
            <a:r>
              <a:rPr lang="ru-RU" sz="2000" b="1">
                <a:solidFill>
                  <a:schemeClr val="tx2"/>
                </a:solidFill>
              </a:rPr>
              <a:t>Какая «одежда» у </a:t>
            </a:r>
          </a:p>
          <a:p>
            <a:pPr marL="342900" indent="-342900"/>
            <a:r>
              <a:rPr lang="ru-RU" sz="2000" b="1">
                <a:solidFill>
                  <a:schemeClr val="tx2"/>
                </a:solidFill>
              </a:rPr>
              <a:t>животных?</a:t>
            </a:r>
          </a:p>
          <a:p>
            <a:pPr marL="342900" indent="-342900"/>
            <a:endParaRPr lang="ru-RU" sz="2000" b="1">
              <a:solidFill>
                <a:schemeClr val="tx2"/>
              </a:solidFill>
            </a:endParaRPr>
          </a:p>
        </p:txBody>
      </p:sp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971550" y="3284538"/>
            <a:ext cx="3238500" cy="719137"/>
          </a:xfrm>
          <a:prstGeom prst="rect">
            <a:avLst/>
          </a:prstGeom>
          <a:solidFill>
            <a:schemeClr val="hlink">
              <a:alpha val="45097"/>
            </a:schemeClr>
          </a:solidFill>
          <a:ln w="76200" cap="rnd">
            <a:solidFill>
              <a:schemeClr val="folHlink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000" b="1">
                <a:solidFill>
                  <a:schemeClr val="tx2"/>
                </a:solidFill>
              </a:rPr>
              <a:t>2. Какая окраска?</a:t>
            </a:r>
          </a:p>
        </p:txBody>
      </p:sp>
      <p:sp>
        <p:nvSpPr>
          <p:cNvPr id="67591" name="Rectangle 7"/>
          <p:cNvSpPr>
            <a:spLocks noChangeArrowheads="1"/>
          </p:cNvSpPr>
          <p:nvPr/>
        </p:nvSpPr>
        <p:spPr bwMode="auto">
          <a:xfrm>
            <a:off x="4572000" y="3357563"/>
            <a:ext cx="3959225" cy="719137"/>
          </a:xfrm>
          <a:prstGeom prst="rect">
            <a:avLst/>
          </a:prstGeom>
          <a:solidFill>
            <a:schemeClr val="folHlink">
              <a:alpha val="45097"/>
            </a:schemeClr>
          </a:solidFill>
          <a:ln w="76200" cap="rnd">
            <a:solidFill>
              <a:schemeClr val="hlink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000" b="1">
                <a:solidFill>
                  <a:schemeClr val="accent2"/>
                </a:solidFill>
              </a:rPr>
              <a:t>Меняющаяся, зимой- белая,</a:t>
            </a:r>
          </a:p>
          <a:p>
            <a:r>
              <a:rPr lang="ru-RU" sz="2000" b="1">
                <a:solidFill>
                  <a:schemeClr val="accent2"/>
                </a:solidFill>
              </a:rPr>
              <a:t>летом- светлая.</a:t>
            </a:r>
          </a:p>
        </p:txBody>
      </p:sp>
      <p:sp>
        <p:nvSpPr>
          <p:cNvPr id="67592" name="Rectangle 8"/>
          <p:cNvSpPr>
            <a:spLocks noChangeArrowheads="1"/>
          </p:cNvSpPr>
          <p:nvPr/>
        </p:nvSpPr>
        <p:spPr bwMode="auto">
          <a:xfrm>
            <a:off x="971550" y="4292600"/>
            <a:ext cx="3238500" cy="719138"/>
          </a:xfrm>
          <a:prstGeom prst="rect">
            <a:avLst/>
          </a:prstGeom>
          <a:solidFill>
            <a:schemeClr val="hlink">
              <a:alpha val="45097"/>
            </a:schemeClr>
          </a:solidFill>
          <a:ln w="76200" cap="rnd">
            <a:solidFill>
              <a:schemeClr val="folHlink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000" b="1">
                <a:solidFill>
                  <a:schemeClr val="tx2"/>
                </a:solidFill>
              </a:rPr>
              <a:t>3.</a:t>
            </a:r>
            <a:r>
              <a:rPr lang="ru-RU" sz="2000">
                <a:solidFill>
                  <a:schemeClr val="tx2"/>
                </a:solidFill>
              </a:rPr>
              <a:t> </a:t>
            </a:r>
            <a:r>
              <a:rPr lang="ru-RU" sz="2000" b="1">
                <a:solidFill>
                  <a:schemeClr val="tx2"/>
                </a:solidFill>
              </a:rPr>
              <a:t>Какие размеры?</a:t>
            </a:r>
          </a:p>
        </p:txBody>
      </p:sp>
      <p:sp>
        <p:nvSpPr>
          <p:cNvPr id="67595" name="Rectangle 11"/>
          <p:cNvSpPr>
            <a:spLocks noChangeArrowheads="1"/>
          </p:cNvSpPr>
          <p:nvPr/>
        </p:nvSpPr>
        <p:spPr bwMode="auto">
          <a:xfrm>
            <a:off x="4572000" y="5300663"/>
            <a:ext cx="3959225" cy="719137"/>
          </a:xfrm>
          <a:prstGeom prst="rect">
            <a:avLst/>
          </a:prstGeom>
          <a:solidFill>
            <a:schemeClr val="folHlink">
              <a:alpha val="45097"/>
            </a:schemeClr>
          </a:solidFill>
          <a:ln w="76200" cap="rnd">
            <a:solidFill>
              <a:schemeClr val="hlink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000" b="1">
                <a:solidFill>
                  <a:schemeClr val="accent2"/>
                </a:solidFill>
              </a:rPr>
              <a:t>Формы тела разные.</a:t>
            </a:r>
          </a:p>
        </p:txBody>
      </p:sp>
      <p:sp>
        <p:nvSpPr>
          <p:cNvPr id="67596" name="Rectangle 12"/>
          <p:cNvSpPr>
            <a:spLocks noChangeArrowheads="1"/>
          </p:cNvSpPr>
          <p:nvPr/>
        </p:nvSpPr>
        <p:spPr bwMode="auto">
          <a:xfrm>
            <a:off x="4572000" y="2276475"/>
            <a:ext cx="3959225" cy="719138"/>
          </a:xfrm>
          <a:prstGeom prst="rect">
            <a:avLst/>
          </a:prstGeom>
          <a:solidFill>
            <a:schemeClr val="folHlink">
              <a:alpha val="45097"/>
            </a:schemeClr>
          </a:solidFill>
          <a:ln w="76200" cap="rnd">
            <a:solidFill>
              <a:schemeClr val="hlink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000" b="1">
                <a:solidFill>
                  <a:schemeClr val="accent2"/>
                </a:solidFill>
              </a:rPr>
              <a:t>Шерсть густая и длинная, </a:t>
            </a:r>
          </a:p>
          <a:p>
            <a:r>
              <a:rPr lang="ru-RU" sz="2000" b="1">
                <a:solidFill>
                  <a:schemeClr val="accent2"/>
                </a:solidFill>
              </a:rPr>
              <a:t>много пуха и перьев.</a:t>
            </a:r>
          </a:p>
        </p:txBody>
      </p:sp>
      <p:sp>
        <p:nvSpPr>
          <p:cNvPr id="67598" name="Rectangle 14"/>
          <p:cNvSpPr>
            <a:spLocks noChangeArrowheads="1"/>
          </p:cNvSpPr>
          <p:nvPr/>
        </p:nvSpPr>
        <p:spPr bwMode="auto">
          <a:xfrm>
            <a:off x="971550" y="5300663"/>
            <a:ext cx="3238500" cy="719137"/>
          </a:xfrm>
          <a:prstGeom prst="rect">
            <a:avLst/>
          </a:prstGeom>
          <a:solidFill>
            <a:schemeClr val="hlink">
              <a:alpha val="45097"/>
            </a:schemeClr>
          </a:solidFill>
          <a:ln w="76200" cap="rnd">
            <a:solidFill>
              <a:schemeClr val="folHlink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000" b="1">
                <a:solidFill>
                  <a:schemeClr val="tx2"/>
                </a:solidFill>
              </a:rPr>
              <a:t>4. Какова форма тела?</a:t>
            </a:r>
          </a:p>
        </p:txBody>
      </p:sp>
      <p:sp>
        <p:nvSpPr>
          <p:cNvPr id="67599" name="Rectangle 15"/>
          <p:cNvSpPr>
            <a:spLocks noChangeArrowheads="1"/>
          </p:cNvSpPr>
          <p:nvPr/>
        </p:nvSpPr>
        <p:spPr bwMode="auto">
          <a:xfrm>
            <a:off x="4572000" y="4292600"/>
            <a:ext cx="3959225" cy="719138"/>
          </a:xfrm>
          <a:prstGeom prst="rect">
            <a:avLst/>
          </a:prstGeom>
          <a:solidFill>
            <a:schemeClr val="folHlink">
              <a:alpha val="45097"/>
            </a:schemeClr>
          </a:solidFill>
          <a:ln w="76200" cap="rnd">
            <a:solidFill>
              <a:schemeClr val="hlink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000" b="1">
                <a:solidFill>
                  <a:schemeClr val="accent2"/>
                </a:solidFill>
              </a:rPr>
              <a:t>Различные, но не крупные.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7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67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10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10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10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0"/>
                            </p:stCondLst>
                            <p:childTnLst>
                              <p:par>
                                <p:cTn id="3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1000"/>
                                        <p:tgtEl>
                                          <p:spTgt spid="67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67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1000"/>
                                        <p:tgtEl>
                                          <p:spTgt spid="67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/>
      <p:bldP spid="67588" grpId="0" animBg="1"/>
      <p:bldP spid="67590" grpId="0" animBg="1"/>
      <p:bldP spid="67591" grpId="0" animBg="1"/>
      <p:bldP spid="67592" grpId="0" animBg="1"/>
      <p:bldP spid="67595" grpId="0" animBg="1"/>
      <p:bldP spid="67596" grpId="0" animBg="1"/>
      <p:bldP spid="67598" grpId="0" animBg="1"/>
      <p:bldP spid="6759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b="1" smtClean="0">
                <a:solidFill>
                  <a:schemeClr val="accent2"/>
                </a:solidFill>
              </a:rPr>
              <a:t>Закончи составление цепей питания</a:t>
            </a:r>
          </a:p>
        </p:txBody>
      </p:sp>
      <p:sp>
        <p:nvSpPr>
          <p:cNvPr id="14343" name="Oval 7"/>
          <p:cNvSpPr>
            <a:spLocks noChangeArrowheads="1"/>
          </p:cNvSpPr>
          <p:nvPr/>
        </p:nvSpPr>
        <p:spPr bwMode="auto">
          <a:xfrm>
            <a:off x="1116013" y="2060575"/>
            <a:ext cx="2016125" cy="2016125"/>
          </a:xfrm>
          <a:prstGeom prst="ellipse">
            <a:avLst/>
          </a:prstGeom>
          <a:solidFill>
            <a:schemeClr val="hlink">
              <a:alpha val="45097"/>
            </a:schemeClr>
          </a:solidFill>
          <a:ln w="76200" cap="rnd">
            <a:solidFill>
              <a:schemeClr val="folHlink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chemeClr val="tx2"/>
                </a:solidFill>
              </a:rPr>
              <a:t>ягель</a:t>
            </a:r>
          </a:p>
        </p:txBody>
      </p:sp>
      <p:sp>
        <p:nvSpPr>
          <p:cNvPr id="14344" name="Oval 8"/>
          <p:cNvSpPr>
            <a:spLocks noChangeArrowheads="1"/>
          </p:cNvSpPr>
          <p:nvPr/>
        </p:nvSpPr>
        <p:spPr bwMode="auto">
          <a:xfrm>
            <a:off x="3708400" y="1989138"/>
            <a:ext cx="2016125" cy="2016125"/>
          </a:xfrm>
          <a:prstGeom prst="ellipse">
            <a:avLst/>
          </a:prstGeom>
          <a:solidFill>
            <a:schemeClr val="hlink">
              <a:alpha val="45097"/>
            </a:schemeClr>
          </a:solidFill>
          <a:ln w="76200" cap="rnd">
            <a:solidFill>
              <a:schemeClr val="folHlink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45" name="Oval 9"/>
          <p:cNvSpPr>
            <a:spLocks noChangeArrowheads="1"/>
          </p:cNvSpPr>
          <p:nvPr/>
        </p:nvSpPr>
        <p:spPr bwMode="auto">
          <a:xfrm>
            <a:off x="6372225" y="1989138"/>
            <a:ext cx="2016125" cy="2016125"/>
          </a:xfrm>
          <a:prstGeom prst="ellipse">
            <a:avLst/>
          </a:prstGeom>
          <a:solidFill>
            <a:schemeClr val="hlink">
              <a:alpha val="45097"/>
            </a:schemeClr>
          </a:solidFill>
          <a:ln w="76200" cap="rnd">
            <a:solidFill>
              <a:schemeClr val="folHlink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chemeClr val="tx2"/>
                </a:solidFill>
              </a:rPr>
              <a:t>волк</a:t>
            </a:r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5724525" y="2924175"/>
            <a:ext cx="6477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51" name="Oval 15"/>
          <p:cNvSpPr>
            <a:spLocks noChangeArrowheads="1"/>
          </p:cNvSpPr>
          <p:nvPr/>
        </p:nvSpPr>
        <p:spPr bwMode="auto">
          <a:xfrm>
            <a:off x="1042988" y="4292600"/>
            <a:ext cx="2016125" cy="2016125"/>
          </a:xfrm>
          <a:prstGeom prst="ellipse">
            <a:avLst/>
          </a:prstGeom>
          <a:solidFill>
            <a:schemeClr val="hlink">
              <a:alpha val="45097"/>
            </a:schemeClr>
          </a:solidFill>
          <a:ln w="76200" cap="rnd">
            <a:solidFill>
              <a:schemeClr val="folHlink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52" name="Oval 16"/>
          <p:cNvSpPr>
            <a:spLocks noChangeArrowheads="1"/>
          </p:cNvSpPr>
          <p:nvPr/>
        </p:nvSpPr>
        <p:spPr bwMode="auto">
          <a:xfrm>
            <a:off x="3708400" y="4221163"/>
            <a:ext cx="2016125" cy="2016125"/>
          </a:xfrm>
          <a:prstGeom prst="ellipse">
            <a:avLst/>
          </a:prstGeom>
          <a:solidFill>
            <a:schemeClr val="hlink">
              <a:alpha val="45097"/>
            </a:schemeClr>
          </a:solidFill>
          <a:ln w="76200" cap="rnd">
            <a:solidFill>
              <a:schemeClr val="folHlink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chemeClr val="tx2"/>
                </a:solidFill>
              </a:rPr>
              <a:t>лемминг</a:t>
            </a:r>
          </a:p>
        </p:txBody>
      </p:sp>
      <p:sp>
        <p:nvSpPr>
          <p:cNvPr id="14353" name="Oval 17"/>
          <p:cNvSpPr>
            <a:spLocks noChangeArrowheads="1"/>
          </p:cNvSpPr>
          <p:nvPr/>
        </p:nvSpPr>
        <p:spPr bwMode="auto">
          <a:xfrm>
            <a:off x="6372225" y="4221163"/>
            <a:ext cx="2016125" cy="2016125"/>
          </a:xfrm>
          <a:prstGeom prst="ellipse">
            <a:avLst/>
          </a:prstGeom>
          <a:solidFill>
            <a:schemeClr val="hlink">
              <a:alpha val="45097"/>
            </a:schemeClr>
          </a:solidFill>
          <a:ln w="76200" cap="rnd">
            <a:solidFill>
              <a:schemeClr val="folHlink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>
            <a:off x="3059113" y="5300663"/>
            <a:ext cx="576262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5724525" y="5229225"/>
            <a:ext cx="6477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>
            <a:off x="3132138" y="2997200"/>
            <a:ext cx="576262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500"/>
                            </p:stCondLst>
                            <p:childTnLst>
                              <p:par>
                                <p:cTn id="4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4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500"/>
                            </p:stCondLst>
                            <p:childTnLst>
                              <p:par>
                                <p:cTn id="5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4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43" grpId="0" animBg="1"/>
      <p:bldP spid="14344" grpId="0" animBg="1"/>
      <p:bldP spid="14345" grpId="0" animBg="1"/>
      <p:bldP spid="14348" grpId="0" animBg="1"/>
      <p:bldP spid="14351" grpId="0" animBg="1"/>
      <p:bldP spid="14352" grpId="0" animBg="1"/>
      <p:bldP spid="14353" grpId="0" animBg="1"/>
      <p:bldP spid="14354" grpId="0" animBg="1"/>
      <p:bldP spid="14355" grpId="0" animBg="1"/>
      <p:bldP spid="1435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b="1" smtClean="0">
                <a:solidFill>
                  <a:schemeClr val="accent2"/>
                </a:solidFill>
              </a:rPr>
              <a:t>Проверь себя</a:t>
            </a:r>
          </a:p>
        </p:txBody>
      </p:sp>
      <p:sp>
        <p:nvSpPr>
          <p:cNvPr id="64515" name="Oval 3"/>
          <p:cNvSpPr>
            <a:spLocks noChangeArrowheads="1"/>
          </p:cNvSpPr>
          <p:nvPr/>
        </p:nvSpPr>
        <p:spPr bwMode="auto">
          <a:xfrm>
            <a:off x="971550" y="1989138"/>
            <a:ext cx="2016125" cy="2016125"/>
          </a:xfrm>
          <a:prstGeom prst="ellipse">
            <a:avLst/>
          </a:prstGeom>
          <a:solidFill>
            <a:schemeClr val="hlink">
              <a:alpha val="45097"/>
            </a:schemeClr>
          </a:solidFill>
          <a:ln w="76200" cap="rnd">
            <a:solidFill>
              <a:schemeClr val="folHlink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chemeClr val="tx2"/>
                </a:solidFill>
              </a:rPr>
              <a:t>ягель</a:t>
            </a:r>
          </a:p>
        </p:txBody>
      </p:sp>
      <p:sp>
        <p:nvSpPr>
          <p:cNvPr id="64516" name="Oval 4"/>
          <p:cNvSpPr>
            <a:spLocks noChangeArrowheads="1"/>
          </p:cNvSpPr>
          <p:nvPr/>
        </p:nvSpPr>
        <p:spPr bwMode="auto">
          <a:xfrm>
            <a:off x="3492500" y="1989138"/>
            <a:ext cx="2016125" cy="2016125"/>
          </a:xfrm>
          <a:prstGeom prst="ellipse">
            <a:avLst/>
          </a:prstGeom>
          <a:solidFill>
            <a:schemeClr val="hlink">
              <a:alpha val="45097"/>
            </a:schemeClr>
          </a:solidFill>
          <a:ln w="76200" cap="rnd">
            <a:solidFill>
              <a:schemeClr val="folHlink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chemeClr val="tx2"/>
                </a:solidFill>
              </a:rPr>
              <a:t>олень</a:t>
            </a:r>
          </a:p>
        </p:txBody>
      </p:sp>
      <p:sp>
        <p:nvSpPr>
          <p:cNvPr id="64517" name="Oval 5"/>
          <p:cNvSpPr>
            <a:spLocks noChangeArrowheads="1"/>
          </p:cNvSpPr>
          <p:nvPr/>
        </p:nvSpPr>
        <p:spPr bwMode="auto">
          <a:xfrm>
            <a:off x="6084888" y="1989138"/>
            <a:ext cx="2016125" cy="2016125"/>
          </a:xfrm>
          <a:prstGeom prst="ellipse">
            <a:avLst/>
          </a:prstGeom>
          <a:solidFill>
            <a:schemeClr val="hlink">
              <a:alpha val="45097"/>
            </a:schemeClr>
          </a:solidFill>
          <a:ln w="76200" cap="rnd">
            <a:solidFill>
              <a:schemeClr val="folHlink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chemeClr val="tx2"/>
                </a:solidFill>
              </a:rPr>
              <a:t>волк</a:t>
            </a:r>
          </a:p>
        </p:txBody>
      </p:sp>
      <p:sp>
        <p:nvSpPr>
          <p:cNvPr id="64519" name="Line 7"/>
          <p:cNvSpPr>
            <a:spLocks noChangeShapeType="1"/>
          </p:cNvSpPr>
          <p:nvPr/>
        </p:nvSpPr>
        <p:spPr bwMode="auto">
          <a:xfrm>
            <a:off x="2987675" y="3068638"/>
            <a:ext cx="504825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4520" name="Line 8"/>
          <p:cNvSpPr>
            <a:spLocks noChangeShapeType="1"/>
          </p:cNvSpPr>
          <p:nvPr/>
        </p:nvSpPr>
        <p:spPr bwMode="auto">
          <a:xfrm>
            <a:off x="5508625" y="2997200"/>
            <a:ext cx="576263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4521" name="Oval 9"/>
          <p:cNvSpPr>
            <a:spLocks noChangeArrowheads="1"/>
          </p:cNvSpPr>
          <p:nvPr/>
        </p:nvSpPr>
        <p:spPr bwMode="auto">
          <a:xfrm>
            <a:off x="900113" y="4221163"/>
            <a:ext cx="2016125" cy="2016125"/>
          </a:xfrm>
          <a:prstGeom prst="ellipse">
            <a:avLst/>
          </a:prstGeom>
          <a:solidFill>
            <a:schemeClr val="hlink">
              <a:alpha val="45097"/>
            </a:schemeClr>
          </a:solidFill>
          <a:ln w="76200" cap="rnd">
            <a:solidFill>
              <a:schemeClr val="folHlink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chemeClr val="tx2"/>
                </a:solidFill>
              </a:rPr>
              <a:t>растения</a:t>
            </a:r>
          </a:p>
        </p:txBody>
      </p:sp>
      <p:sp>
        <p:nvSpPr>
          <p:cNvPr id="64522" name="Oval 10"/>
          <p:cNvSpPr>
            <a:spLocks noChangeArrowheads="1"/>
          </p:cNvSpPr>
          <p:nvPr/>
        </p:nvSpPr>
        <p:spPr bwMode="auto">
          <a:xfrm>
            <a:off x="3563938" y="4221163"/>
            <a:ext cx="2016125" cy="2016125"/>
          </a:xfrm>
          <a:prstGeom prst="ellipse">
            <a:avLst/>
          </a:prstGeom>
          <a:solidFill>
            <a:schemeClr val="hlink">
              <a:alpha val="45097"/>
            </a:schemeClr>
          </a:solidFill>
          <a:ln w="76200" cap="rnd">
            <a:solidFill>
              <a:schemeClr val="folHlink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chemeClr val="tx2"/>
                </a:solidFill>
              </a:rPr>
              <a:t>лемминг</a:t>
            </a:r>
          </a:p>
        </p:txBody>
      </p:sp>
      <p:sp>
        <p:nvSpPr>
          <p:cNvPr id="64523" name="Oval 11"/>
          <p:cNvSpPr>
            <a:spLocks noChangeArrowheads="1"/>
          </p:cNvSpPr>
          <p:nvPr/>
        </p:nvSpPr>
        <p:spPr bwMode="auto">
          <a:xfrm>
            <a:off x="6227763" y="4221163"/>
            <a:ext cx="2016125" cy="2016125"/>
          </a:xfrm>
          <a:prstGeom prst="ellipse">
            <a:avLst/>
          </a:prstGeom>
          <a:solidFill>
            <a:schemeClr val="hlink">
              <a:alpha val="45097"/>
            </a:schemeClr>
          </a:solidFill>
          <a:ln w="76200" cap="rnd">
            <a:solidFill>
              <a:schemeClr val="folHlink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chemeClr val="tx2"/>
                </a:solidFill>
              </a:rPr>
              <a:t>сова</a:t>
            </a:r>
          </a:p>
          <a:p>
            <a:pPr algn="ctr"/>
            <a:r>
              <a:rPr lang="ru-RU" sz="2400" b="1">
                <a:solidFill>
                  <a:schemeClr val="tx2"/>
                </a:solidFill>
              </a:rPr>
              <a:t>песец</a:t>
            </a:r>
          </a:p>
          <a:p>
            <a:pPr algn="ctr"/>
            <a:r>
              <a:rPr lang="ru-RU" sz="2400" b="1">
                <a:solidFill>
                  <a:schemeClr val="tx2"/>
                </a:solidFill>
              </a:rPr>
              <a:t>волк</a:t>
            </a:r>
          </a:p>
        </p:txBody>
      </p:sp>
      <p:sp>
        <p:nvSpPr>
          <p:cNvPr id="64524" name="Line 12"/>
          <p:cNvSpPr>
            <a:spLocks noChangeShapeType="1"/>
          </p:cNvSpPr>
          <p:nvPr/>
        </p:nvSpPr>
        <p:spPr bwMode="auto">
          <a:xfrm>
            <a:off x="2987675" y="5300663"/>
            <a:ext cx="576263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64525" name="Line 13"/>
          <p:cNvSpPr>
            <a:spLocks noChangeShapeType="1"/>
          </p:cNvSpPr>
          <p:nvPr/>
        </p:nvSpPr>
        <p:spPr bwMode="auto">
          <a:xfrm>
            <a:off x="5651500" y="5229225"/>
            <a:ext cx="576263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4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45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45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500"/>
                            </p:stCondLst>
                            <p:childTnLst>
                              <p:par>
                                <p:cTn id="4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0"/>
                            </p:stCondLst>
                            <p:childTnLst>
                              <p:par>
                                <p:cTn id="4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500"/>
                            </p:stCondLst>
                            <p:childTnLst>
                              <p:par>
                                <p:cTn id="5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64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/>
      <p:bldP spid="64515" grpId="0" animBg="1"/>
      <p:bldP spid="64516" grpId="0" animBg="1"/>
      <p:bldP spid="64517" grpId="0" animBg="1"/>
      <p:bldP spid="64519" grpId="0" animBg="1"/>
      <p:bldP spid="64520" grpId="0" animBg="1"/>
      <p:bldP spid="64521" grpId="0" animBg="1"/>
      <p:bldP spid="64522" grpId="0" animBg="1"/>
      <p:bldP spid="64523" grpId="0" animBg="1"/>
      <p:bldP spid="64524" grpId="0" animBg="1"/>
      <p:bldP spid="645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b="1" smtClean="0">
                <a:solidFill>
                  <a:schemeClr val="accent2"/>
                </a:solidFill>
              </a:rPr>
              <a:t>Население тундры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>
          <a:xfrm>
            <a:off x="1331913" y="4365625"/>
            <a:ext cx="3663950" cy="16557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1800" smtClean="0">
                <a:solidFill>
                  <a:schemeClr val="tx2"/>
                </a:solidFill>
              </a:rPr>
              <a:t>Проживают ненцы, чукчи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800" smtClean="0">
                <a:solidFill>
                  <a:schemeClr val="tx2"/>
                </a:solidFill>
              </a:rPr>
              <a:t>Занимаются оленеводством, </a:t>
            </a:r>
          </a:p>
          <a:p>
            <a:pPr eaLnBrk="1" hangingPunct="1">
              <a:buFont typeface="Wingdings" pitchFamily="2" charset="2"/>
              <a:buNone/>
            </a:pPr>
            <a:r>
              <a:rPr lang="ru-RU" sz="1800" smtClean="0">
                <a:solidFill>
                  <a:schemeClr val="tx2"/>
                </a:solidFill>
              </a:rPr>
              <a:t>рыболовством, охотой</a:t>
            </a:r>
          </a:p>
          <a:p>
            <a:pPr eaLnBrk="1" hangingPunct="1">
              <a:buFont typeface="Wingdings" pitchFamily="2" charset="2"/>
              <a:buNone/>
            </a:pPr>
            <a:endParaRPr lang="ru-RU" sz="1800" smtClean="0"/>
          </a:p>
        </p:txBody>
      </p:sp>
      <p:pic>
        <p:nvPicPr>
          <p:cNvPr id="125957" name="Picture 5" descr="c4a3352d"/>
          <p:cNvPicPr>
            <a:picLocks noChangeAspect="1" noChangeArrowheads="1"/>
          </p:cNvPicPr>
          <p:nvPr/>
        </p:nvPicPr>
        <p:blipFill>
          <a:blip r:embed="rId2" cstate="print">
            <a:lum bright="-6000" contrast="6000"/>
          </a:blip>
          <a:srcRect/>
          <a:stretch>
            <a:fillRect/>
          </a:stretch>
        </p:blipFill>
        <p:spPr bwMode="auto">
          <a:xfrm>
            <a:off x="1476375" y="1989138"/>
            <a:ext cx="2663825" cy="1900237"/>
          </a:xfrm>
          <a:prstGeom prst="rect">
            <a:avLst/>
          </a:prstGeom>
          <a:noFill/>
          <a:ln w="76200">
            <a:solidFill>
              <a:schemeClr val="folHlink"/>
            </a:solidFill>
            <a:prstDash val="sysDot"/>
            <a:miter lim="800000"/>
            <a:headEnd/>
            <a:tailEnd/>
          </a:ln>
        </p:spPr>
      </p:pic>
      <p:pic>
        <p:nvPicPr>
          <p:cNvPr id="125960" name="Picture 8" descr="6"/>
          <p:cNvPicPr>
            <a:picLocks noChangeAspect="1" noChangeArrowheads="1"/>
          </p:cNvPicPr>
          <p:nvPr/>
        </p:nvPicPr>
        <p:blipFill>
          <a:blip r:embed="rId3" cstate="print">
            <a:lum bright="6000" contrast="6000"/>
          </a:blip>
          <a:srcRect/>
          <a:stretch>
            <a:fillRect/>
          </a:stretch>
        </p:blipFill>
        <p:spPr bwMode="auto">
          <a:xfrm>
            <a:off x="5508625" y="2060575"/>
            <a:ext cx="2232025" cy="1982788"/>
          </a:xfrm>
          <a:prstGeom prst="rect">
            <a:avLst/>
          </a:prstGeom>
          <a:noFill/>
          <a:ln w="76200">
            <a:solidFill>
              <a:schemeClr val="folHlink"/>
            </a:solidFill>
            <a:prstDash val="sysDot"/>
            <a:miter lim="800000"/>
            <a:headEnd/>
            <a:tailEnd/>
          </a:ln>
        </p:spPr>
      </p:pic>
      <p:pic>
        <p:nvPicPr>
          <p:cNvPr id="125961" name="Picture 9" descr="russia_110520061606_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8625" y="4292600"/>
            <a:ext cx="2160588" cy="1987550"/>
          </a:xfrm>
          <a:prstGeom prst="rect">
            <a:avLst/>
          </a:prstGeom>
          <a:noFill/>
          <a:ln w="76200">
            <a:solidFill>
              <a:schemeClr val="folHlink"/>
            </a:solidFill>
            <a:prstDash val="sysDot"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5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5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25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25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25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125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125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125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b="1" smtClean="0">
                <a:solidFill>
                  <a:schemeClr val="accent2"/>
                </a:solidFill>
              </a:rPr>
              <a:t>Таймырский заповедник</a:t>
            </a:r>
          </a:p>
        </p:txBody>
      </p:sp>
      <p:pic>
        <p:nvPicPr>
          <p:cNvPr id="126983" name="Picture 7" descr="f11mushroom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2060575"/>
            <a:ext cx="2951162" cy="1938338"/>
          </a:xfrm>
          <a:prstGeom prst="rect">
            <a:avLst/>
          </a:prstGeom>
          <a:noFill/>
          <a:ln w="76200">
            <a:solidFill>
              <a:schemeClr val="folHlink"/>
            </a:solidFill>
            <a:prstDash val="sysDot"/>
            <a:miter lim="800000"/>
            <a:headEnd/>
            <a:tailEnd/>
          </a:ln>
        </p:spPr>
      </p:pic>
      <p:pic>
        <p:nvPicPr>
          <p:cNvPr id="126986" name="Picture 10" descr="_40678908_bogs_20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088" y="4292600"/>
            <a:ext cx="3024187" cy="1906588"/>
          </a:xfrm>
          <a:prstGeom prst="rect">
            <a:avLst/>
          </a:prstGeom>
          <a:noFill/>
          <a:ln w="76200">
            <a:solidFill>
              <a:schemeClr val="folHlink"/>
            </a:solidFill>
            <a:prstDash val="sysDot"/>
            <a:miter lim="800000"/>
            <a:headEnd/>
            <a:tailEnd/>
          </a:ln>
        </p:spPr>
      </p:pic>
      <p:pic>
        <p:nvPicPr>
          <p:cNvPr id="126987" name="Picture 11" descr="9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5600" y="2420938"/>
            <a:ext cx="238125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6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6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26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26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269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269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6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r>
              <a:rPr lang="ru-RU" sz="2400" b="1" smtClean="0">
                <a:solidFill>
                  <a:schemeClr val="accent2"/>
                </a:solidFill>
              </a:rPr>
              <a:t>Охрана природы</a:t>
            </a:r>
          </a:p>
        </p:txBody>
      </p:sp>
      <p:pic>
        <p:nvPicPr>
          <p:cNvPr id="128009" name="Picture 9" descr="979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lum contrast="-6000"/>
          </a:blip>
          <a:srcRect/>
          <a:stretch>
            <a:fillRect/>
          </a:stretch>
        </p:blipFill>
        <p:spPr>
          <a:xfrm>
            <a:off x="611188" y="2133600"/>
            <a:ext cx="2713037" cy="1773238"/>
          </a:xfrm>
          <a:noFill/>
          <a:ln w="76200" cap="flat">
            <a:solidFill>
              <a:schemeClr val="hlink"/>
            </a:solidFill>
            <a:prstDash val="sysDot"/>
          </a:ln>
        </p:spPr>
      </p:pic>
      <p:pic>
        <p:nvPicPr>
          <p:cNvPr id="128011" name="Picture 11" descr="125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>
            <a:lum bright="18000"/>
          </a:blip>
          <a:srcRect/>
          <a:stretch>
            <a:fillRect/>
          </a:stretch>
        </p:blipFill>
        <p:spPr>
          <a:xfrm>
            <a:off x="5292725" y="3573463"/>
            <a:ext cx="1662113" cy="2563812"/>
          </a:xfrm>
          <a:noFill/>
          <a:ln w="76200" cap="flat">
            <a:solidFill>
              <a:schemeClr val="hlink"/>
            </a:solidFill>
            <a:prstDash val="sysDot"/>
          </a:ln>
        </p:spPr>
      </p:pic>
      <p:pic>
        <p:nvPicPr>
          <p:cNvPr id="128010" name="Picture 10" descr="995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print">
            <a:lum bright="6000"/>
          </a:blip>
          <a:srcRect/>
          <a:stretch>
            <a:fillRect/>
          </a:stretch>
        </p:blipFill>
        <p:spPr>
          <a:xfrm>
            <a:off x="684213" y="4149725"/>
            <a:ext cx="2232025" cy="2092325"/>
          </a:xfrm>
          <a:noFill/>
          <a:ln w="76200" cap="flat">
            <a:solidFill>
              <a:schemeClr val="hlink"/>
            </a:solidFill>
            <a:prstDash val="sysDot"/>
          </a:ln>
        </p:spPr>
      </p:pic>
      <p:pic>
        <p:nvPicPr>
          <p:cNvPr id="128012" name="Picture 12" descr="1330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 cstate="print">
            <a:lum bright="12000"/>
          </a:blip>
          <a:srcRect/>
          <a:stretch>
            <a:fillRect/>
          </a:stretch>
        </p:blipFill>
        <p:spPr>
          <a:xfrm>
            <a:off x="5292725" y="1125538"/>
            <a:ext cx="2520950" cy="1816100"/>
          </a:xfrm>
          <a:noFill/>
          <a:ln w="76200" cap="flat">
            <a:solidFill>
              <a:schemeClr val="hlink"/>
            </a:solidFill>
            <a:prstDash val="sysDot"/>
          </a:ln>
        </p:spPr>
      </p:pic>
      <p:sp>
        <p:nvSpPr>
          <p:cNvPr id="128013" name="Text Box 13"/>
          <p:cNvSpPr txBox="1">
            <a:spLocks noChangeArrowheads="1"/>
          </p:cNvSpPr>
          <p:nvPr/>
        </p:nvSpPr>
        <p:spPr bwMode="auto">
          <a:xfrm>
            <a:off x="3348038" y="3068638"/>
            <a:ext cx="18716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Тундровый лебедь</a:t>
            </a:r>
          </a:p>
        </p:txBody>
      </p:sp>
      <p:sp>
        <p:nvSpPr>
          <p:cNvPr id="128014" name="Text Box 14"/>
          <p:cNvSpPr txBox="1">
            <a:spLocks noChangeArrowheads="1"/>
          </p:cNvSpPr>
          <p:nvPr/>
        </p:nvSpPr>
        <p:spPr bwMode="auto">
          <a:xfrm>
            <a:off x="3132138" y="5300663"/>
            <a:ext cx="1800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Краснозобая казарка</a:t>
            </a:r>
          </a:p>
        </p:txBody>
      </p:sp>
      <p:sp>
        <p:nvSpPr>
          <p:cNvPr id="128015" name="Text Box 15"/>
          <p:cNvSpPr txBox="1">
            <a:spLocks noChangeArrowheads="1"/>
          </p:cNvSpPr>
          <p:nvPr/>
        </p:nvSpPr>
        <p:spPr bwMode="auto">
          <a:xfrm>
            <a:off x="7164388" y="5300663"/>
            <a:ext cx="16557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Кречет </a:t>
            </a:r>
          </a:p>
        </p:txBody>
      </p:sp>
      <p:sp>
        <p:nvSpPr>
          <p:cNvPr id="128016" name="Text Box 16"/>
          <p:cNvSpPr txBox="1">
            <a:spLocks noChangeArrowheads="1"/>
          </p:cNvSpPr>
          <p:nvPr/>
        </p:nvSpPr>
        <p:spPr bwMode="auto">
          <a:xfrm>
            <a:off x="7956550" y="2420938"/>
            <a:ext cx="1187450" cy="779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chemeClr val="tx2"/>
                </a:solidFill>
              </a:rPr>
              <a:t>Стерх</a:t>
            </a:r>
          </a:p>
          <a:p>
            <a:pPr>
              <a:spcBef>
                <a:spcPct val="50000"/>
              </a:spcBef>
            </a:pPr>
            <a:endParaRPr lang="ru-RU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80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8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28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8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8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28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128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8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8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128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000"/>
                            </p:stCondLst>
                            <p:childTnLst>
                              <p:par>
                                <p:cTn id="3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128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9000"/>
                            </p:stCondLst>
                            <p:childTnLst>
                              <p:par>
                                <p:cTn id="3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8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8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128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0"/>
                            </p:stCondLst>
                            <p:childTnLst>
                              <p:par>
                                <p:cTn id="4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128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000"/>
                            </p:stCondLst>
                            <p:childTnLst>
                              <p:par>
                                <p:cTn id="4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8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8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28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2" grpId="0"/>
      <p:bldP spid="128013" grpId="0"/>
      <p:bldP spid="128014" grpId="0"/>
      <p:bldP spid="128015" grpId="0"/>
      <p:bldP spid="12801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b="1" smtClean="0">
                <a:solidFill>
                  <a:schemeClr val="accent2"/>
                </a:solidFill>
              </a:rPr>
              <a:t>Экологические проблемы</a:t>
            </a:r>
          </a:p>
        </p:txBody>
      </p:sp>
      <p:pic>
        <p:nvPicPr>
          <p:cNvPr id="129028" name="Picture 4" descr="304415_2001072710543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2276475"/>
            <a:ext cx="3744913" cy="2808288"/>
          </a:xfrm>
          <a:prstGeom prst="rect">
            <a:avLst/>
          </a:prstGeom>
          <a:noFill/>
          <a:ln w="76200">
            <a:solidFill>
              <a:schemeClr val="folHlink"/>
            </a:solidFill>
            <a:prstDash val="sysDot"/>
            <a:miter lim="800000"/>
            <a:headEnd/>
            <a:tailEnd/>
          </a:ln>
        </p:spPr>
      </p:pic>
      <p:pic>
        <p:nvPicPr>
          <p:cNvPr id="129029" name="Picture 5" descr="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725" y="2133600"/>
            <a:ext cx="2536825" cy="294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9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29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29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r>
              <a:rPr lang="ru-RU" sz="2400" b="1" smtClean="0">
                <a:solidFill>
                  <a:schemeClr val="accent2"/>
                </a:solidFill>
              </a:rPr>
              <a:t>тундра</a:t>
            </a:r>
          </a:p>
        </p:txBody>
      </p:sp>
      <p:pic>
        <p:nvPicPr>
          <p:cNvPr id="130056" name="Picture 8" descr="2у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1916832"/>
            <a:ext cx="3121149" cy="1981200"/>
          </a:xfrm>
          <a:noFill/>
          <a:ln w="76200" cap="flat">
            <a:solidFill>
              <a:schemeClr val="hlink"/>
            </a:solidFill>
            <a:prstDash val="sysDot"/>
          </a:ln>
        </p:spPr>
      </p:pic>
      <p:pic>
        <p:nvPicPr>
          <p:cNvPr id="130057" name="Picture 9" descr="31fbd78a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5364088" y="1916832"/>
            <a:ext cx="3024336" cy="1981200"/>
          </a:xfrm>
          <a:noFill/>
          <a:ln w="76200" cap="flat">
            <a:solidFill>
              <a:schemeClr val="hlink"/>
            </a:solidFill>
            <a:prstDash val="sysDot"/>
          </a:ln>
        </p:spPr>
      </p:pic>
      <p:pic>
        <p:nvPicPr>
          <p:cNvPr id="130058" name="Picture 10" descr="heli-deers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print"/>
          <a:stretch>
            <a:fillRect/>
          </a:stretch>
        </p:blipFill>
        <p:spPr>
          <a:xfrm>
            <a:off x="899592" y="4221088"/>
            <a:ext cx="3096344" cy="1866900"/>
          </a:xfrm>
          <a:noFill/>
          <a:ln w="76200" cap="flat">
            <a:solidFill>
              <a:schemeClr val="hlink"/>
            </a:solidFill>
            <a:prstDash val="sysDot"/>
          </a:ln>
        </p:spPr>
      </p:pic>
      <p:pic>
        <p:nvPicPr>
          <p:cNvPr id="130059" name="Picture 11" descr="f05mirtundry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 cstate="print"/>
          <a:stretch>
            <a:fillRect/>
          </a:stretch>
        </p:blipFill>
        <p:spPr>
          <a:xfrm>
            <a:off x="5364088" y="4232275"/>
            <a:ext cx="3014737" cy="1819275"/>
          </a:xfrm>
          <a:noFill/>
          <a:ln w="76200" cap="flat">
            <a:solidFill>
              <a:schemeClr val="hlink"/>
            </a:solidFill>
            <a:prstDash val="sysDot"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0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0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30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30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30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30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0" name="Picture 6" descr="7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lum contrast="6000"/>
          </a:blip>
          <a:srcRect/>
          <a:stretch>
            <a:fillRect/>
          </a:stretch>
        </p:blipFill>
        <p:spPr>
          <a:xfrm>
            <a:off x="1187450" y="1930400"/>
            <a:ext cx="6840538" cy="2722563"/>
          </a:xfrm>
          <a:noFill/>
          <a:ln w="76200" cap="rnd">
            <a:solidFill>
              <a:schemeClr val="folHlink"/>
            </a:solidFill>
            <a:prstDash val="sysDot"/>
          </a:ln>
        </p:spPr>
      </p:pic>
      <p:sp>
        <p:nvSpPr>
          <p:cNvPr id="2662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684213" y="4941888"/>
            <a:ext cx="7775575" cy="1223962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1800" smtClean="0">
                <a:solidFill>
                  <a:schemeClr val="tx2"/>
                </a:solidFill>
              </a:rPr>
              <a:t>Вдоль берегов Северного Ледовитого океана на тысячи километров с запада на восток тянется безлесная полоса тундры. Тундра расположена на материке Евразия. Название происходит из саамского языка и означает «безлесная равнина». В переводе с финского – «бесплодная, враждебная».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1403350" y="908050"/>
            <a:ext cx="5683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>
                <a:solidFill>
                  <a:schemeClr val="accent2"/>
                </a:solidFill>
              </a:rPr>
              <a:t>Название и изображение на карте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build="p"/>
      <p:bldP spid="266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513" y="1196975"/>
            <a:ext cx="1549400" cy="550863"/>
          </a:xfrm>
        </p:spPr>
        <p:txBody>
          <a:bodyPr/>
          <a:lstStyle/>
          <a:p>
            <a:pPr eaLnBrk="1" hangingPunct="1"/>
            <a:r>
              <a:rPr lang="ru-RU" sz="2400" b="1" smtClean="0">
                <a:solidFill>
                  <a:schemeClr val="accent2"/>
                </a:solidFill>
              </a:rPr>
              <a:t>Климат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971550" y="1989138"/>
            <a:ext cx="7777163" cy="41767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1600" smtClean="0">
                <a:solidFill>
                  <a:schemeClr val="tx2"/>
                </a:solidFill>
              </a:rPr>
              <a:t>Зима долгая, продолжается 7-8 месяцев, температура достигает -50</a:t>
            </a:r>
            <a:r>
              <a:rPr lang="en-US" sz="1600" smtClean="0">
                <a:solidFill>
                  <a:schemeClr val="tx2"/>
                </a:solidFill>
                <a:cs typeface="Arial" charset="0"/>
              </a:rPr>
              <a:t>°</a:t>
            </a:r>
            <a:r>
              <a:rPr lang="ru-RU" sz="1600" smtClean="0">
                <a:solidFill>
                  <a:schemeClr val="tx2"/>
                </a:solidFill>
                <a:cs typeface="Arial" charset="0"/>
              </a:rPr>
              <a:t> С. Большую часть года тундра покрыта снегом глубиной не более 15-30 см, а под ним- вечная мерзлота, которая уходит на глубину 50 м.</a:t>
            </a:r>
          </a:p>
          <a:p>
            <a:pPr eaLnBrk="1" hangingPunct="1">
              <a:lnSpc>
                <a:spcPct val="90000"/>
              </a:lnSpc>
            </a:pPr>
            <a:r>
              <a:rPr lang="ru-RU" sz="1600" smtClean="0">
                <a:solidFill>
                  <a:schemeClr val="tx2"/>
                </a:solidFill>
                <a:cs typeface="Arial" charset="0"/>
              </a:rPr>
              <a:t>Лето короткое и прохладное. Средняя температура самого тёплого месяца (июля) не превышает +10</a:t>
            </a:r>
            <a:r>
              <a:rPr lang="en-US" sz="1600" smtClean="0">
                <a:solidFill>
                  <a:schemeClr val="tx2"/>
                </a:solidFill>
                <a:cs typeface="Arial" charset="0"/>
              </a:rPr>
              <a:t>°</a:t>
            </a:r>
            <a:r>
              <a:rPr lang="ru-RU" sz="1600" smtClean="0">
                <a:solidFill>
                  <a:schemeClr val="tx2"/>
                </a:solidFill>
                <a:cs typeface="Arial" charset="0"/>
              </a:rPr>
              <a:t> С. Даже в самый разгар лета бывают заморозки и выпадает снег.</a:t>
            </a:r>
            <a:r>
              <a:rPr lang="ru-RU" sz="1800" smtClean="0">
                <a:solidFill>
                  <a:srgbClr val="3366FF"/>
                </a:solidFill>
                <a:cs typeface="Arial" charset="0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1800" smtClean="0">
              <a:solidFill>
                <a:srgbClr val="3366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sz="2400" smtClean="0">
              <a:cs typeface="Arial" charset="0"/>
            </a:endParaRPr>
          </a:p>
        </p:txBody>
      </p:sp>
      <p:pic>
        <p:nvPicPr>
          <p:cNvPr id="60421" name="Picture 5" descr="nl06_hr"/>
          <p:cNvPicPr>
            <a:picLocks noChangeAspect="1" noChangeArrowheads="1"/>
          </p:cNvPicPr>
          <p:nvPr/>
        </p:nvPicPr>
        <p:blipFill>
          <a:blip r:embed="rId2" cstate="print">
            <a:lum contrast="6000"/>
          </a:blip>
          <a:srcRect/>
          <a:stretch>
            <a:fillRect/>
          </a:stretch>
        </p:blipFill>
        <p:spPr bwMode="auto">
          <a:xfrm>
            <a:off x="1476375" y="4005263"/>
            <a:ext cx="2881313" cy="1922462"/>
          </a:xfrm>
          <a:prstGeom prst="rect">
            <a:avLst/>
          </a:prstGeom>
          <a:noFill/>
          <a:ln w="76200" cap="rnd">
            <a:solidFill>
              <a:schemeClr val="folHlink"/>
            </a:solidFill>
            <a:prstDash val="sysDot"/>
            <a:miter lim="800000"/>
            <a:headEnd/>
            <a:tailEnd/>
          </a:ln>
        </p:spPr>
      </p:pic>
      <p:pic>
        <p:nvPicPr>
          <p:cNvPr id="60422" name="Picture 6" descr="25"/>
          <p:cNvPicPr>
            <a:picLocks noChangeAspect="1" noChangeArrowheads="1"/>
          </p:cNvPicPr>
          <p:nvPr/>
        </p:nvPicPr>
        <p:blipFill>
          <a:blip r:embed="rId3" cstate="print">
            <a:lum contrast="6000"/>
          </a:blip>
          <a:srcRect/>
          <a:stretch>
            <a:fillRect/>
          </a:stretch>
        </p:blipFill>
        <p:spPr bwMode="auto">
          <a:xfrm>
            <a:off x="5003800" y="4005263"/>
            <a:ext cx="3017838" cy="1935162"/>
          </a:xfrm>
          <a:prstGeom prst="rect">
            <a:avLst/>
          </a:prstGeom>
          <a:noFill/>
          <a:ln w="76200" cap="rnd">
            <a:solidFill>
              <a:schemeClr val="folHlink"/>
            </a:solidFill>
            <a:prstDash val="sysDot"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0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2000"/>
                                        <p:tgtEl>
                                          <p:spTgt spid="60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1403350" y="1052513"/>
            <a:ext cx="5832475" cy="568325"/>
          </a:xfrm>
        </p:spPr>
        <p:txBody>
          <a:bodyPr/>
          <a:lstStyle/>
          <a:p>
            <a:pPr eaLnBrk="1" hangingPunct="1"/>
            <a:r>
              <a:rPr lang="ru-RU" sz="2800" b="1" smtClean="0">
                <a:solidFill>
                  <a:schemeClr val="accent2"/>
                </a:solidFill>
              </a:rPr>
              <a:t>Растительный мир тундры</a:t>
            </a:r>
          </a:p>
        </p:txBody>
      </p:sp>
      <p:pic>
        <p:nvPicPr>
          <p:cNvPr id="38933" name="Picture 21" descr="im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11188" y="2276475"/>
            <a:ext cx="1800225" cy="1657350"/>
          </a:xfrm>
          <a:noFill/>
          <a:ln w="76200" cap="rnd">
            <a:solidFill>
              <a:schemeClr val="folHlink"/>
            </a:solidFill>
            <a:prstDash val="sysDot"/>
          </a:ln>
        </p:spPr>
      </p:pic>
      <p:pic>
        <p:nvPicPr>
          <p:cNvPr id="38935" name="Picture 23" descr="Salix_polaris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>
            <a:lum contrast="6000"/>
          </a:blip>
          <a:srcRect/>
          <a:stretch>
            <a:fillRect/>
          </a:stretch>
        </p:blipFill>
        <p:spPr>
          <a:xfrm>
            <a:off x="611188" y="4365625"/>
            <a:ext cx="1747837" cy="1584325"/>
          </a:xfrm>
          <a:noFill/>
          <a:ln w="76200" cap="rnd">
            <a:solidFill>
              <a:schemeClr val="folHlink"/>
            </a:solidFill>
            <a:prstDash val="sysDot"/>
          </a:ln>
        </p:spPr>
      </p:pic>
      <p:pic>
        <p:nvPicPr>
          <p:cNvPr id="38937" name="Picture 25" descr="T-10-14-web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 cstate="print">
            <a:lum bright="6000" contrast="6000"/>
          </a:blip>
          <a:srcRect/>
          <a:stretch>
            <a:fillRect/>
          </a:stretch>
        </p:blipFill>
        <p:spPr>
          <a:xfrm>
            <a:off x="4140200" y="2276475"/>
            <a:ext cx="2447925" cy="1631950"/>
          </a:xfrm>
          <a:noFill/>
          <a:ln w="76200" cap="rnd">
            <a:solidFill>
              <a:schemeClr val="folHlink"/>
            </a:solidFill>
            <a:prstDash val="sysDot"/>
          </a:ln>
        </p:spPr>
      </p:pic>
      <p:pic>
        <p:nvPicPr>
          <p:cNvPr id="38939" name="Picture 27" descr="04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 cstate="print">
            <a:lum contrast="6000"/>
          </a:blip>
          <a:srcRect/>
          <a:stretch>
            <a:fillRect/>
          </a:stretch>
        </p:blipFill>
        <p:spPr>
          <a:xfrm>
            <a:off x="4140200" y="4437063"/>
            <a:ext cx="2520950" cy="1546225"/>
          </a:xfrm>
          <a:noFill/>
          <a:ln w="76200" cap="rnd">
            <a:solidFill>
              <a:schemeClr val="folHlink"/>
            </a:solidFill>
            <a:prstDash val="sysDot"/>
          </a:ln>
        </p:spPr>
      </p:pic>
      <p:sp>
        <p:nvSpPr>
          <p:cNvPr id="38934" name="Text Box 22"/>
          <p:cNvSpPr txBox="1">
            <a:spLocks noChangeArrowheads="1"/>
          </p:cNvSpPr>
          <p:nvPr/>
        </p:nvSpPr>
        <p:spPr bwMode="auto">
          <a:xfrm>
            <a:off x="2411413" y="2703513"/>
            <a:ext cx="16859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tx2"/>
                </a:solidFill>
              </a:rPr>
              <a:t>Карликовая </a:t>
            </a:r>
          </a:p>
          <a:p>
            <a:r>
              <a:rPr lang="ru-RU" b="1">
                <a:solidFill>
                  <a:schemeClr val="tx2"/>
                </a:solidFill>
              </a:rPr>
              <a:t>берёза</a:t>
            </a:r>
          </a:p>
        </p:txBody>
      </p:sp>
      <p:sp>
        <p:nvSpPr>
          <p:cNvPr id="38936" name="Text Box 24"/>
          <p:cNvSpPr txBox="1">
            <a:spLocks noChangeArrowheads="1"/>
          </p:cNvSpPr>
          <p:nvPr/>
        </p:nvSpPr>
        <p:spPr bwMode="auto">
          <a:xfrm>
            <a:off x="2484438" y="4576763"/>
            <a:ext cx="1619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tx2"/>
                </a:solidFill>
              </a:rPr>
              <a:t>Карликовая</a:t>
            </a:r>
          </a:p>
          <a:p>
            <a:r>
              <a:rPr lang="ru-RU" b="1">
                <a:solidFill>
                  <a:schemeClr val="tx2"/>
                </a:solidFill>
              </a:rPr>
              <a:t>ива</a:t>
            </a:r>
          </a:p>
        </p:txBody>
      </p:sp>
      <p:sp>
        <p:nvSpPr>
          <p:cNvPr id="38938" name="Text Box 26"/>
          <p:cNvSpPr txBox="1">
            <a:spLocks noChangeArrowheads="1"/>
          </p:cNvSpPr>
          <p:nvPr/>
        </p:nvSpPr>
        <p:spPr bwMode="auto">
          <a:xfrm>
            <a:off x="6659563" y="2703513"/>
            <a:ext cx="22748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tx2"/>
                </a:solidFill>
              </a:rPr>
              <a:t>Ягель и брусника</a:t>
            </a:r>
          </a:p>
        </p:txBody>
      </p:sp>
      <p:sp>
        <p:nvSpPr>
          <p:cNvPr id="38940" name="Text Box 28"/>
          <p:cNvSpPr txBox="1">
            <a:spLocks noChangeArrowheads="1"/>
          </p:cNvSpPr>
          <p:nvPr/>
        </p:nvSpPr>
        <p:spPr bwMode="auto">
          <a:xfrm>
            <a:off x="6804025" y="4937125"/>
            <a:ext cx="1301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tx2"/>
                </a:solidFill>
              </a:rPr>
              <a:t>Морошка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8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8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89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89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38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8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8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89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38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000"/>
                            </p:stCondLst>
                            <p:childTnLst>
                              <p:par>
                                <p:cTn id="3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389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89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0"/>
                            </p:stCondLst>
                            <p:childTnLst>
                              <p:par>
                                <p:cTn id="38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8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8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8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1000"/>
                            </p:stCondLst>
                            <p:childTnLst>
                              <p:par>
                                <p:cTn id="4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38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38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8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8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38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/>
      <p:bldP spid="38934" grpId="0"/>
      <p:bldP spid="38936" grpId="0"/>
      <p:bldP spid="38938" grpId="0"/>
      <p:bldP spid="3894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b="1" smtClean="0">
                <a:solidFill>
                  <a:schemeClr val="accent2"/>
                </a:solidFill>
              </a:rPr>
              <a:t>Почему растения тундры низкорослые?</a:t>
            </a:r>
          </a:p>
        </p:txBody>
      </p:sp>
      <p:pic>
        <p:nvPicPr>
          <p:cNvPr id="33818" name="Picture 26" descr="Salix_polaris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16013" y="2349500"/>
            <a:ext cx="3205162" cy="2628900"/>
          </a:xfrm>
          <a:noFill/>
          <a:ln w="76200" cap="rnd">
            <a:solidFill>
              <a:schemeClr val="folHlink"/>
            </a:solidFill>
            <a:prstDash val="sysDot"/>
          </a:ln>
        </p:spPr>
      </p:pic>
      <p:sp>
        <p:nvSpPr>
          <p:cNvPr id="33812" name="Rectangle 20"/>
          <p:cNvSpPr>
            <a:spLocks noGrp="1" noChangeArrowheads="1"/>
          </p:cNvSpPr>
          <p:nvPr>
            <p:ph type="body" sz="half" idx="3"/>
          </p:nvPr>
        </p:nvSpPr>
        <p:spPr>
          <a:xfrm>
            <a:off x="5138738" y="2017713"/>
            <a:ext cx="3816350" cy="4114800"/>
          </a:xfrm>
        </p:spPr>
        <p:txBody>
          <a:bodyPr/>
          <a:lstStyle/>
          <a:p>
            <a:pPr eaLnBrk="1" hangingPunct="1"/>
            <a:r>
              <a:rPr lang="ru-RU" sz="2000" smtClean="0">
                <a:solidFill>
                  <a:schemeClr val="tx2"/>
                </a:solidFill>
              </a:rPr>
              <a:t>Растения тундры имеют высоту 15-20 см, у большинства стебель стелющийся.</a:t>
            </a:r>
          </a:p>
          <a:p>
            <a:pPr eaLnBrk="1" hangingPunct="1"/>
            <a:r>
              <a:rPr lang="ru-RU" sz="2000" smtClean="0">
                <a:solidFill>
                  <a:schemeClr val="tx2"/>
                </a:solidFill>
              </a:rPr>
              <a:t>Короткое, прохладное лето замедляет рост растений. Зимой сильные ветры срезают надземные части.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3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3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3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38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38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338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33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/>
      <p:bldP spid="3381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b="1" smtClean="0">
                <a:solidFill>
                  <a:schemeClr val="accent2"/>
                </a:solidFill>
              </a:rPr>
              <a:t>Почему растения тундры стелются по земле?</a:t>
            </a:r>
          </a:p>
        </p:txBody>
      </p:sp>
      <p:pic>
        <p:nvPicPr>
          <p:cNvPr id="101384" name="Picture 8" descr="0_lapland_berries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306638" y="2055813"/>
            <a:ext cx="1562100" cy="1905000"/>
          </a:xfrm>
          <a:noFill/>
          <a:ln w="76200" cap="rnd">
            <a:solidFill>
              <a:schemeClr val="folHlink"/>
            </a:solidFill>
            <a:prstDash val="sysDot"/>
          </a:ln>
        </p:spPr>
      </p:pic>
      <p:pic>
        <p:nvPicPr>
          <p:cNvPr id="101387" name="Picture 11" descr="1-web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292725" y="2133600"/>
            <a:ext cx="2227263" cy="1981200"/>
          </a:xfrm>
          <a:noFill/>
          <a:ln w="76200" cap="rnd">
            <a:solidFill>
              <a:schemeClr val="folHlink"/>
            </a:solidFill>
            <a:prstDash val="sysDot"/>
          </a:ln>
        </p:spPr>
      </p:pic>
      <p:sp>
        <p:nvSpPr>
          <p:cNvPr id="101379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827088" y="4724400"/>
            <a:ext cx="7693025" cy="1441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1800" smtClean="0">
                <a:solidFill>
                  <a:schemeClr val="tx2"/>
                </a:solidFill>
              </a:rPr>
              <a:t>Это приспособление позволяет переносить сильные зимние ветры ( до 40 м/сек), несущие снег и срезающие верхнюю часть растений. Стебли, стелющиеся по земле, укрываются снегом и не вымерзают.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01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1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101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8" grpId="0"/>
      <p:bldP spid="10137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r>
              <a:rPr lang="ru-RU" sz="2400" b="1" smtClean="0">
                <a:solidFill>
                  <a:schemeClr val="accent2"/>
                </a:solidFill>
              </a:rPr>
              <a:t>Животный мир тундры</a:t>
            </a:r>
          </a:p>
        </p:txBody>
      </p:sp>
      <p:pic>
        <p:nvPicPr>
          <p:cNvPr id="48152" name="Picture 24" descr="f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766088" y="2017713"/>
            <a:ext cx="2643199" cy="1981200"/>
          </a:xfrm>
          <a:noFill/>
          <a:ln w="76200" cap="rnd">
            <a:solidFill>
              <a:schemeClr val="folHlink"/>
            </a:solidFill>
            <a:prstDash val="sysDot"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48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b="1" smtClean="0">
                <a:solidFill>
                  <a:schemeClr val="accent2"/>
                </a:solidFill>
              </a:rPr>
              <a:t>Песец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idx="1"/>
          </p:nvPr>
        </p:nvSpPr>
        <p:spPr>
          <a:xfrm>
            <a:off x="4643438" y="2017713"/>
            <a:ext cx="4311650" cy="45799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smtClean="0">
                <a:solidFill>
                  <a:schemeClr val="tx2"/>
                </a:solidFill>
              </a:rPr>
              <a:t>Обитатель тундры — песец. Отряд: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smtClean="0">
                <a:solidFill>
                  <a:schemeClr val="tx2"/>
                </a:solidFill>
              </a:rPr>
              <a:t>хищные. Масса тела не более 10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smtClean="0">
                <a:solidFill>
                  <a:schemeClr val="tx2"/>
                </a:solidFill>
              </a:rPr>
              <a:t>кг, длина тела около 100 см, из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smtClean="0">
                <a:solidFill>
                  <a:schemeClr val="tx2"/>
                </a:solidFill>
              </a:rPr>
              <a:t>них 30 см приходится на хвост. В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smtClean="0">
                <a:solidFill>
                  <a:schemeClr val="tx2"/>
                </a:solidFill>
              </a:rPr>
              <a:t>меню песца на территории России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smtClean="0">
                <a:solidFill>
                  <a:schemeClr val="tx2"/>
                </a:solidFill>
              </a:rPr>
              <a:t>ученые насчитали 125 животных,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smtClean="0">
                <a:solidFill>
                  <a:schemeClr val="tx2"/>
                </a:solidFill>
              </a:rPr>
              <a:t>25 растений. В среднем у песцов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smtClean="0">
                <a:solidFill>
                  <a:schemeClr val="tx2"/>
                </a:solidFill>
              </a:rPr>
              <a:t>рождается до 9 детенышей.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smtClean="0">
                <a:solidFill>
                  <a:schemeClr val="tx2"/>
                </a:solidFill>
              </a:rPr>
              <a:t>Обитает в тундре, на берегах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smtClean="0">
                <a:solidFill>
                  <a:schemeClr val="tx2"/>
                </a:solidFill>
              </a:rPr>
              <a:t>Ледовитого океана, однако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smtClean="0">
                <a:solidFill>
                  <a:schemeClr val="tx2"/>
                </a:solidFill>
              </a:rPr>
              <a:t>зимой он часто кочует на юг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smtClean="0">
                <a:solidFill>
                  <a:schemeClr val="tx2"/>
                </a:solidFill>
              </a:rPr>
              <a:t>Финляндии. Встречается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b="1" smtClean="0">
                <a:solidFill>
                  <a:schemeClr val="tx2"/>
                </a:solidFill>
              </a:rPr>
              <a:t>разновидность с голубоватым мехом.</a:t>
            </a:r>
          </a:p>
        </p:txBody>
      </p:sp>
      <p:pic>
        <p:nvPicPr>
          <p:cNvPr id="119812" name="Picture 4" descr="5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2349500"/>
            <a:ext cx="3733800" cy="2794000"/>
          </a:xfrm>
          <a:prstGeom prst="rect">
            <a:avLst/>
          </a:prstGeom>
          <a:noFill/>
          <a:ln w="76200" cap="rnd">
            <a:solidFill>
              <a:schemeClr val="folHlink"/>
            </a:solidFill>
            <a:prstDash val="sysDot"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9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19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19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1198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19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198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000"/>
                            </p:stCondLst>
                            <p:childTnLst>
                              <p:par>
                                <p:cTn id="3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19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9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9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198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000"/>
                            </p:stCondLst>
                            <p:childTnLst>
                              <p:par>
                                <p:cTn id="5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9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9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19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0"/>
                            </p:stCondLst>
                            <p:childTnLst>
                              <p:par>
                                <p:cTn id="5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9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9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1198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1000"/>
                            </p:stCondLst>
                            <p:childTnLst>
                              <p:par>
                                <p:cTn id="6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9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9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1198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2000"/>
                            </p:stCondLst>
                            <p:childTnLst>
                              <p:par>
                                <p:cTn id="6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9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9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1198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3000"/>
                            </p:stCondLst>
                            <p:childTnLst>
                              <p:par>
                                <p:cTn id="7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198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98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1198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4000"/>
                            </p:stCondLst>
                            <p:childTnLst>
                              <p:par>
                                <p:cTn id="8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198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198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1198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0"/>
                            </p:stCondLst>
                            <p:childTnLst>
                              <p:par>
                                <p:cTn id="8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198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198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1198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/>
      <p:bldP spid="11981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b="1" smtClean="0">
                <a:solidFill>
                  <a:schemeClr val="accent2"/>
                </a:solidFill>
              </a:rPr>
              <a:t>Лемминг</a:t>
            </a:r>
            <a:r>
              <a:rPr lang="ru-RU" smtClean="0"/>
              <a:t> 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idx="1"/>
          </p:nvPr>
        </p:nvSpPr>
        <p:spPr>
          <a:xfrm>
            <a:off x="4211638" y="2017713"/>
            <a:ext cx="4743450" cy="4114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chemeClr val="tx2"/>
                </a:solidFill>
              </a:rPr>
              <a:t>Лемминги - трогательные мохнатые зверьки,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chemeClr val="tx2"/>
                </a:solidFill>
              </a:rPr>
              <a:t>высотой около 13 см. Они, в основном,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chemeClr val="tx2"/>
                </a:solidFill>
              </a:rPr>
              <a:t>коричневого цвета. Некоторые виды леммингов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chemeClr val="tx2"/>
                </a:solidFill>
              </a:rPr>
              <a:t>меняют зимой шкурку с коричневой на белую,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chemeClr val="tx2"/>
                </a:solidFill>
              </a:rPr>
              <a:t>что делает их незаметным на снегу.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chemeClr val="tx2"/>
                </a:solidFill>
              </a:rPr>
              <a:t>О леммингах рассказывают всякие небылицы,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chemeClr val="tx2"/>
                </a:solidFill>
              </a:rPr>
              <a:t>например, что они совершают массовые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chemeClr val="tx2"/>
                </a:solidFill>
              </a:rPr>
              <a:t>самоубийства, бросаясь в воду. На самом деле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chemeClr val="tx2"/>
                </a:solidFill>
              </a:rPr>
              <a:t>это  вполне процветающий зверек, хотя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chemeClr val="tx2"/>
                </a:solidFill>
              </a:rPr>
              <a:t>численность его колеблется год от года.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chemeClr val="tx2"/>
                </a:solidFill>
              </a:rPr>
              <a:t>Когда леммингов становится слишком много,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chemeClr val="tx2"/>
                </a:solidFill>
              </a:rPr>
              <a:t>им не хватает мха, их становится меньше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chemeClr val="tx2"/>
                </a:solidFill>
              </a:rPr>
              <a:t>Зимой они не впадают в спячку и даже выводят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600" smtClean="0">
                <a:solidFill>
                  <a:schemeClr val="tx2"/>
                </a:solidFill>
              </a:rPr>
              <a:t>под снегом потомство.</a:t>
            </a:r>
          </a:p>
        </p:txBody>
      </p:sp>
      <p:pic>
        <p:nvPicPr>
          <p:cNvPr id="120836" name="Picture 4" descr="65"/>
          <p:cNvPicPr>
            <a:picLocks noChangeAspect="1" noChangeArrowheads="1"/>
          </p:cNvPicPr>
          <p:nvPr/>
        </p:nvPicPr>
        <p:blipFill>
          <a:blip r:embed="rId2" cstate="print">
            <a:lum bright="12000" contrast="6000"/>
          </a:blip>
          <a:srcRect/>
          <a:stretch>
            <a:fillRect/>
          </a:stretch>
        </p:blipFill>
        <p:spPr bwMode="auto">
          <a:xfrm>
            <a:off x="1331913" y="1989138"/>
            <a:ext cx="2386012" cy="4032250"/>
          </a:xfrm>
          <a:prstGeom prst="rect">
            <a:avLst/>
          </a:prstGeom>
          <a:noFill/>
          <a:ln w="76200" cap="rnd">
            <a:solidFill>
              <a:schemeClr val="folHlink"/>
            </a:solidFill>
            <a:prstDash val="sysDot"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20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120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20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20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120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208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0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0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1208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20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9000"/>
                            </p:stCondLst>
                            <p:childTnLst>
                              <p:par>
                                <p:cTn id="4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0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0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120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0"/>
                            </p:stCondLst>
                            <p:childTnLst>
                              <p:par>
                                <p:cTn id="5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0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20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20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1000"/>
                            </p:stCondLst>
                            <p:childTnLst>
                              <p:par>
                                <p:cTn id="5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0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0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1" dur="1000"/>
                                        <p:tgtEl>
                                          <p:spTgt spid="1208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2000"/>
                            </p:stCondLst>
                            <p:childTnLst>
                              <p:par>
                                <p:cTn id="6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0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0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1208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3000"/>
                            </p:stCondLst>
                            <p:childTnLst>
                              <p:par>
                                <p:cTn id="6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08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08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3" dur="1000"/>
                                        <p:tgtEl>
                                          <p:spTgt spid="1208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4000"/>
                            </p:stCondLst>
                            <p:childTnLst>
                              <p:par>
                                <p:cTn id="7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208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208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1208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0"/>
                            </p:stCondLst>
                            <p:childTnLst>
                              <p:par>
                                <p:cTn id="8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208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208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1208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6000"/>
                            </p:stCondLst>
                            <p:childTnLst>
                              <p:par>
                                <p:cTn id="8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208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208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1208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7000"/>
                            </p:stCondLst>
                            <p:childTnLst>
                              <p:par>
                                <p:cTn id="9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208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208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7" dur="1000"/>
                                        <p:tgtEl>
                                          <p:spTgt spid="1208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4" grpId="0"/>
      <p:bldP spid="120835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60</TotalTime>
  <Words>612</Words>
  <Application>Microsoft Office PowerPoint</Application>
  <PresentationFormat>Экран (4:3)</PresentationFormat>
  <Paragraphs>108</Paragraphs>
  <Slides>19</Slides>
  <Notes>0</Notes>
  <HiddenSlides>0</HiddenSlides>
  <MMClips>3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Поток</vt:lpstr>
      <vt:lpstr>Слайд 1</vt:lpstr>
      <vt:lpstr>Слайд 2</vt:lpstr>
      <vt:lpstr>Климат</vt:lpstr>
      <vt:lpstr>Растительный мир тундры</vt:lpstr>
      <vt:lpstr>Почему растения тундры низкорослые?</vt:lpstr>
      <vt:lpstr>Почему растения тундры стелются по земле?</vt:lpstr>
      <vt:lpstr>Животный мир тундры</vt:lpstr>
      <vt:lpstr>Песец</vt:lpstr>
      <vt:lpstr>Лемминг </vt:lpstr>
      <vt:lpstr> СЕВЕРНЫЙ ОЛЕНЬ  </vt:lpstr>
      <vt:lpstr>Птицы тундры</vt:lpstr>
      <vt:lpstr>Как приспособились животные к условиям жизни?</vt:lpstr>
      <vt:lpstr>Закончи составление цепей питания</vt:lpstr>
      <vt:lpstr>Проверь себя</vt:lpstr>
      <vt:lpstr>Население тундры</vt:lpstr>
      <vt:lpstr>Таймырский заповедник</vt:lpstr>
      <vt:lpstr>Охрана природы</vt:lpstr>
      <vt:lpstr>Экологические проблемы</vt:lpstr>
      <vt:lpstr>тундра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Равия</dc:creator>
  <cp:lastModifiedBy>Равия</cp:lastModifiedBy>
  <cp:revision>9</cp:revision>
  <dcterms:created xsi:type="dcterms:W3CDTF">2012-01-12T09:53:08Z</dcterms:created>
  <dcterms:modified xsi:type="dcterms:W3CDTF">2012-01-22T07:49:57Z</dcterms:modified>
</cp:coreProperties>
</file>