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8" r:id="rId1"/>
  </p:sldMasterIdLst>
  <p:notesMasterIdLst>
    <p:notesMasterId r:id="rId32"/>
  </p:notesMasterIdLst>
  <p:sldIdLst>
    <p:sldId id="256" r:id="rId2"/>
    <p:sldId id="277" r:id="rId3"/>
    <p:sldId id="297" r:id="rId4"/>
    <p:sldId id="259" r:id="rId5"/>
    <p:sldId id="271" r:id="rId6"/>
    <p:sldId id="282" r:id="rId7"/>
    <p:sldId id="292" r:id="rId8"/>
    <p:sldId id="276" r:id="rId9"/>
    <p:sldId id="291" r:id="rId10"/>
    <p:sldId id="281" r:id="rId11"/>
    <p:sldId id="280" r:id="rId12"/>
    <p:sldId id="283" r:id="rId13"/>
    <p:sldId id="274" r:id="rId14"/>
    <p:sldId id="284" r:id="rId15"/>
    <p:sldId id="260" r:id="rId16"/>
    <p:sldId id="285" r:id="rId17"/>
    <p:sldId id="287" r:id="rId18"/>
    <p:sldId id="279" r:id="rId19"/>
    <p:sldId id="272" r:id="rId20"/>
    <p:sldId id="278" r:id="rId21"/>
    <p:sldId id="286" r:id="rId22"/>
    <p:sldId id="288" r:id="rId23"/>
    <p:sldId id="293" r:id="rId24"/>
    <p:sldId id="294" r:id="rId25"/>
    <p:sldId id="273" r:id="rId26"/>
    <p:sldId id="290" r:id="rId27"/>
    <p:sldId id="266" r:id="rId28"/>
    <p:sldId id="295" r:id="rId29"/>
    <p:sldId id="296" r:id="rId30"/>
    <p:sldId id="298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Rg st="1" end="29"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87654" autoAdjust="0"/>
  </p:normalViewPr>
  <p:slideViewPr>
    <p:cSldViewPr>
      <p:cViewPr varScale="1">
        <p:scale>
          <a:sx n="89" d="100"/>
          <a:sy n="89" d="100"/>
        </p:scale>
        <p:origin x="-102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A5A85CB-E907-4924-AB59-A6EAC7AA3D66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403DE7D9-7D3F-41C5-8488-717CD18DBF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4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84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395B3AB0-0450-445D-8035-195253C22C6A}" type="slidenum">
              <a:rPr lang="ru-RU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66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66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5E35954E-2AEC-4090-8380-03F1DAF898EA}" type="slidenum">
              <a:rPr lang="ru-RU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131C385-4F7B-4B6F-B019-727C1465FBE4}" type="slidenum">
              <a:rPr lang="ru-RU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75263EDA-68AC-42D4-81DD-9AD1970BFAAB}" type="slidenum">
              <a:rPr lang="ru-RU"/>
              <a:pPr/>
              <a:t>15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10861353-77DF-4AA9-B0BC-F0F59D026B8D}" type="slidenum">
              <a:rPr lang="ru-RU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A32A5F3F-FB20-4359-ABDE-A65BE57F82B1}" type="slidenum">
              <a:rPr lang="ru-RU"/>
              <a:pPr/>
              <a:t>29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94E576-BAA4-4494-9E9B-8F6C03D4AACA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281680-539B-46F9-B055-93F259CC93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98B0A6-908C-4389-84FC-7457761B3043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04DDA2-97DA-4C8B-81F1-6A5D44CDC5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D5013A-F2C8-4A98-9E30-6D93F3A6D7AA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0EDC6-B0AB-4263-A7B8-FA4A751132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78E6E2-5DD4-4C39-8487-72A0B015CD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5201E8-BC71-4D7B-B98D-5952597DA367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BBB1AA-EE2B-4C7E-8340-EC37828718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D89541-275E-4131-B5E4-85CBB5FCBC7A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76AB9A-8E70-4CF3-A712-AAAF7ACD66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12CBE4-A5DC-4A7B-B7F5-BFE9C7697C91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04F5D-7E50-4138-8F31-A04BAF00EE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44CE3-77EB-48BF-A6FD-A1790B6A1E97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9D281-C3BA-4CE2-9563-4AFE1066F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3EFF5D-4CEF-4DC2-AC38-FC224AF17DBF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4C270-0B61-4879-99A6-4398B85DE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66A8-373A-42BF-8EE2-E4FB9670B353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AE4CC-B21E-478A-91D3-8DDDC6E1CE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01343-02DE-40C3-B1DD-9DFBE02463E9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65ED7-443E-44C5-B080-D4B75D86FA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9883C-AB03-42BF-B626-38C350F8636A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3EB361-3775-460B-95F4-6D53CB3641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advClick="0" advTm="5000">
    <p:blinds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6B4FB54-8F6D-44E4-9530-6A73530FE09D}" type="datetimeFigureOut">
              <a:rPr lang="ru-RU"/>
              <a:pPr>
                <a:defRPr/>
              </a:pPr>
              <a:t>04.06.2012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185E529D-C967-403D-B3A0-CB8A66F26A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90" r:id="rId1"/>
    <p:sldLayoutId id="2147483989" r:id="rId2"/>
    <p:sldLayoutId id="2147483988" r:id="rId3"/>
    <p:sldLayoutId id="2147483987" r:id="rId4"/>
    <p:sldLayoutId id="2147483986" r:id="rId5"/>
    <p:sldLayoutId id="2147483985" r:id="rId6"/>
    <p:sldLayoutId id="2147483984" r:id="rId7"/>
    <p:sldLayoutId id="2147483983" r:id="rId8"/>
    <p:sldLayoutId id="2147483982" r:id="rId9"/>
    <p:sldLayoutId id="2147483981" r:id="rId10"/>
    <p:sldLayoutId id="2147483980" r:id="rId11"/>
    <p:sldLayoutId id="2147483991" r:id="rId12"/>
  </p:sldLayoutIdLst>
  <p:transition advClick="0" advTm="5000">
    <p:blinds dir="vert"/>
  </p:transition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Microsoft Himalaya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4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8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&#1051;&#1102;&#1073;&#1072;\&#1054;%20&#1063;&#1077;&#1083;&#1085;&#1072;&#1093;\&#1055;&#1088;&#1080;&#1083;&#1086;&#1078;&#1077;&#1085;&#1080;&#1077;\1.&#1057;&#1090;&#1072;&#1088;&#1099;&#1077;%20&#1063;&#1077;&#1083;&#1085;&#1099;.avi" TargetMode="External"/><Relationship Id="rId1" Type="http://schemas.openxmlformats.org/officeDocument/2006/relationships/tags" Target="../tags/tag2.xml"/><Relationship Id="rId5" Type="http://schemas.openxmlformats.org/officeDocument/2006/relationships/image" Target="../media/image5.png"/><Relationship Id="rId4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&#1051;&#1102;&#1073;&#1072;\&#1054;%20&#1063;&#1077;&#1083;&#1085;&#1072;&#1093;\&#1055;&#1088;&#1080;&#1083;&#1086;&#1078;&#1077;&#1085;&#1080;&#1077;\4.&#1075;&#1080;&#1084;&#1085;%20&#1063;&#1077;&#1083;&#1085;&#1086;&#1074;%20&#1084;&#1080;&#1085;&#1091;&#1089;&#1086;&#1074;&#1082;&#1072;.mp3" TargetMode="External"/><Relationship Id="rId1" Type="http://schemas.openxmlformats.org/officeDocument/2006/relationships/tags" Target="../tags/tag5.xml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57313" y="1714500"/>
            <a:ext cx="6480175" cy="949325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66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pitchFamily="34" charset="0"/>
                <a:cs typeface="Arial" pitchFamily="34" charset="0"/>
              </a:rPr>
              <a:t>Набережные Челны</a:t>
            </a:r>
            <a:endParaRPr lang="ru-RU" sz="6600" i="1" dirty="0">
              <a:solidFill>
                <a:schemeClr val="tx2">
                  <a:lumMod val="60000"/>
                  <a:lumOff val="4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86063" y="3886200"/>
            <a:ext cx="4986337" cy="1752600"/>
          </a:xfrm>
        </p:spPr>
        <p:txBody>
          <a:bodyPr rtlCol="0">
            <a:normAutofit fontScale="92500"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i="1" dirty="0" smtClean="0">
                <a:solidFill>
                  <a:schemeClr val="accent1">
                    <a:lumMod val="75000"/>
                  </a:schemeClr>
                </a:solidFill>
                <a:cs typeface="Arial" pitchFamily="34" charset="0"/>
              </a:rPr>
              <a:t>Город, в котором мы живём.</a:t>
            </a:r>
            <a:endParaRPr lang="ru-RU" sz="4400" b="1" i="1" dirty="0">
              <a:solidFill>
                <a:schemeClr val="accent1">
                  <a:lumMod val="75000"/>
                </a:schemeClr>
              </a:solidFill>
              <a:cs typeface="Arial" pitchFamily="34" charset="0"/>
            </a:endParaRPr>
          </a:p>
        </p:txBody>
      </p:sp>
      <p:pic>
        <p:nvPicPr>
          <p:cNvPr id="15363" name="Picture 2" descr="http://www.calend.ru/img/gerb/i0/62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63" y="3357563"/>
            <a:ext cx="1571625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46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9215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smtClean="0">
                <a:solidFill>
                  <a:srgbClr val="FF3300"/>
                </a:solidFill>
                <a:latin typeface="Blackadder ITC" pitchFamily="82" charset="0"/>
              </a:rPr>
              <a:t> </a:t>
            </a: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468313" y="0"/>
            <a:ext cx="8280400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400" b="1">
                <a:solidFill>
                  <a:srgbClr val="FF0000"/>
                </a:solidFill>
                <a:latin typeface="Monotype Corsiva" pitchFamily="66" charset="0"/>
              </a:rPr>
              <a:t>Облик административно-бытовых корпусов заводов  ОАО "КАМАЗ"</a:t>
            </a:r>
            <a:r>
              <a:rPr lang="ru-RU" sz="4400">
                <a:solidFill>
                  <a:srgbClr val="FF000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9222" name="Picture 6" descr="Камаз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341438"/>
            <a:ext cx="8280400" cy="528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3" name="Text Box 7"/>
          <p:cNvSpPr txBox="1">
            <a:spLocks noChangeArrowheads="1"/>
          </p:cNvSpPr>
          <p:nvPr/>
        </p:nvSpPr>
        <p:spPr bwMode="auto">
          <a:xfrm>
            <a:off x="1258888" y="2349500"/>
            <a:ext cx="6626225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</a:rPr>
              <a:t>«Трудность забудется, чудо свершится, станет</a:t>
            </a:r>
          </a:p>
          <a:p>
            <a:pPr algn="ctr">
              <a:spcBef>
                <a:spcPct val="50000"/>
              </a:spcBef>
            </a:pPr>
            <a:endParaRPr lang="ru-RU" sz="4000" b="1">
              <a:solidFill>
                <a:srgbClr val="FFFF00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FF00"/>
                </a:solidFill>
              </a:rPr>
              <a:t> реальностью все, что нам снится».</a:t>
            </a: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1" dur="2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3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9221" grpId="0"/>
      <p:bldP spid="92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179388" y="188913"/>
            <a:ext cx="8208962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800" b="1" i="1">
                <a:solidFill>
                  <a:srgbClr val="FF3300"/>
                </a:solidFill>
                <a:latin typeface="Monotype Corsiva" pitchFamily="66" charset="0"/>
              </a:rPr>
              <a:t>             Нижнекамская ГЭС </a:t>
            </a:r>
            <a:r>
              <a:rPr lang="ru-RU" sz="4800" b="1">
                <a:solidFill>
                  <a:srgbClr val="FF330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7174" name="Picture 6" descr="Нижнекамска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052513"/>
            <a:ext cx="8280400" cy="389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Text Box 7"/>
          <p:cNvSpPr txBox="1">
            <a:spLocks noChangeArrowheads="1"/>
          </p:cNvSpPr>
          <p:nvPr/>
        </p:nvSpPr>
        <p:spPr bwMode="auto">
          <a:xfrm>
            <a:off x="323850" y="5013325"/>
            <a:ext cx="8569325" cy="178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200" b="1">
                <a:solidFill>
                  <a:srgbClr val="FF3300"/>
                </a:solidFill>
              </a:rPr>
              <a:t>1963</a:t>
            </a:r>
            <a:r>
              <a:rPr lang="ru-RU" sz="2200" b="1"/>
              <a:t> </a:t>
            </a:r>
            <a:r>
              <a:rPr lang="ru-RU" sz="2200"/>
              <a:t>год– дата начала  сооружения </a:t>
            </a:r>
          </a:p>
          <a:p>
            <a:pPr algn="ctr"/>
            <a:r>
              <a:rPr lang="ru-RU" sz="2200" b="1">
                <a:solidFill>
                  <a:srgbClr val="FF3300"/>
                </a:solidFill>
              </a:rPr>
              <a:t>Нижнекамской гидроэлектростанции</a:t>
            </a:r>
            <a:r>
              <a:rPr lang="ru-RU" sz="2200"/>
              <a:t>. </a:t>
            </a:r>
          </a:p>
          <a:p>
            <a:pPr algn="just"/>
            <a:r>
              <a:rPr lang="ru-RU" sz="2200"/>
              <a:t>С этого момента город начал обретать новый экономический профиль и новое архитектурное лицо. Маленький провинциальный     городок     вырос  в   промышленный гигант. 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179388" y="200025"/>
            <a:ext cx="4122737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Панорама города </a:t>
            </a:r>
          </a:p>
          <a:p>
            <a:pPr algn="ctr"/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с недостроенной</a:t>
            </a:r>
            <a:endParaRPr lang="ru-RU" sz="3200" b="1" i="1">
              <a:solidFill>
                <a:srgbClr val="FF0000"/>
              </a:solidFill>
              <a:latin typeface="Monotype Corsiva" pitchFamily="66" charset="0"/>
            </a:endParaRPr>
          </a:p>
          <a:p>
            <a:pPr algn="ctr"/>
            <a:r>
              <a:rPr lang="ru-RU" sz="3200" b="1" i="1">
                <a:solidFill>
                  <a:srgbClr val="FF0000"/>
                </a:solidFill>
                <a:latin typeface="Monotype Corsiva" pitchFamily="66" charset="0"/>
                <a:cs typeface="Times New Roman" pitchFamily="18" charset="0"/>
              </a:rPr>
              <a:t> 25-этажной гостиницей</a:t>
            </a:r>
            <a:endParaRPr lang="ru-RU" sz="3200" i="1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9698" name="Rectangle 6"/>
          <p:cNvSpPr>
            <a:spLocks noChangeArrowheads="1"/>
          </p:cNvSpPr>
          <p:nvPr/>
        </p:nvSpPr>
        <p:spPr bwMode="auto">
          <a:xfrm>
            <a:off x="1714500" y="1339850"/>
            <a:ext cx="18415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 sz="1200" b="1" i="1">
              <a:cs typeface="Times New Roman" pitchFamily="18" charset="0"/>
            </a:endParaRPr>
          </a:p>
          <a:p>
            <a:pPr eaLnBrk="0" hangingPunct="0"/>
            <a:r>
              <a:rPr lang="ru-RU" sz="1200" b="1" i="1">
                <a:cs typeface="Times New Roman" pitchFamily="18" charset="0"/>
              </a:rPr>
              <a:t/>
            </a:r>
            <a:br>
              <a:rPr lang="ru-RU" sz="1200" b="1" i="1">
                <a:cs typeface="Times New Roman" pitchFamily="18" charset="0"/>
              </a:rPr>
            </a:br>
            <a:endParaRPr lang="ru-RU"/>
          </a:p>
        </p:txBody>
      </p:sp>
      <p:pic>
        <p:nvPicPr>
          <p:cNvPr id="14345" name="Picture 9" descr="панорама с гостиницей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1700213"/>
            <a:ext cx="4008438" cy="4824412"/>
          </a:xfrm>
        </p:spPr>
      </p:pic>
      <p:sp>
        <p:nvSpPr>
          <p:cNvPr id="14347" name="Text Box 11"/>
          <p:cNvSpPr txBox="1">
            <a:spLocks noChangeArrowheads="1"/>
          </p:cNvSpPr>
          <p:nvPr/>
        </p:nvSpPr>
        <p:spPr bwMode="auto">
          <a:xfrm>
            <a:off x="4356100" y="476250"/>
            <a:ext cx="4608513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b="1"/>
              <a:t>В центральной части города должна была подняться 25-этажная гостиница, рассчитанная на прием более 560 гостей города. Автор ее проекта — </a:t>
            </a:r>
            <a:r>
              <a:rPr lang="ru-RU" sz="2200" b="1">
                <a:solidFill>
                  <a:srgbClr val="FF3300"/>
                </a:solidFill>
              </a:rPr>
              <a:t>архитектор Э. Арндт</a:t>
            </a:r>
            <a:r>
              <a:rPr lang="ru-RU" sz="2200" b="1"/>
              <a:t>. В начале 80-х началось её строительство. Дело продвигалось медленно. Не хватало опыта ведения подобных работ. Со временем, чтобы хоть как-то приукрасить башню, ее верхушку раскрасили в цвета государственного флага Татарстана. После этого челнинцы стали любовно называть башню тюбетейкой. 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4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/>
      <p:bldP spid="1434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Фото города Набережные Челны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908050"/>
            <a:ext cx="6357938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2" name="TextBox 2"/>
          <p:cNvSpPr txBox="1">
            <a:spLocks noChangeArrowheads="1"/>
          </p:cNvSpPr>
          <p:nvPr/>
        </p:nvSpPr>
        <p:spPr bwMode="auto">
          <a:xfrm>
            <a:off x="1619250" y="188913"/>
            <a:ext cx="594360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200" b="1">
                <a:solidFill>
                  <a:srgbClr val="FF0000"/>
                </a:solidFill>
              </a:rPr>
              <a:t>Современный белый город.</a:t>
            </a:r>
          </a:p>
        </p:txBody>
      </p:sp>
      <p:sp>
        <p:nvSpPr>
          <p:cNvPr id="30723" name="TextBox 3"/>
          <p:cNvSpPr txBox="1">
            <a:spLocks noChangeArrowheads="1"/>
          </p:cNvSpPr>
          <p:nvPr/>
        </p:nvSpPr>
        <p:spPr bwMode="auto">
          <a:xfrm>
            <a:off x="395288" y="6021388"/>
            <a:ext cx="87709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i="1">
                <a:solidFill>
                  <a:srgbClr val="FF0000"/>
                </a:solidFill>
              </a:rPr>
              <a:t>Так сейчас выглядит  бывший долгострой – гостиница «Тюбетейка»</a:t>
            </a: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048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1042988" y="188913"/>
            <a:ext cx="68072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Monotype Corsiva" pitchFamily="66" charset="0"/>
              </a:rPr>
              <a:t>Здание городской администрации </a:t>
            </a:r>
          </a:p>
        </p:txBody>
      </p:sp>
      <p:pic>
        <p:nvPicPr>
          <p:cNvPr id="26629" name="Picture 5" descr="Гор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765175"/>
            <a:ext cx="8353425" cy="345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0" name="Text Box 6"/>
          <p:cNvSpPr txBox="1">
            <a:spLocks noChangeArrowheads="1"/>
          </p:cNvSpPr>
          <p:nvPr/>
        </p:nvSpPr>
        <p:spPr bwMode="auto">
          <a:xfrm>
            <a:off x="395288" y="4149725"/>
            <a:ext cx="8353425" cy="2462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>
                <a:solidFill>
                  <a:schemeClr val="tx2"/>
                </a:solidFill>
              </a:rPr>
              <a:t>      </a:t>
            </a:r>
            <a:r>
              <a:rPr lang="ru-RU" sz="2200" b="1">
                <a:solidFill>
                  <a:schemeClr val="tx2"/>
                </a:solidFill>
              </a:rPr>
              <a:t>Автор проекта - архитектор Е. Гришенчук. В плане этот комплекс имеет форму каре с открытым внутренним двором-атриумом. Кабинеты расположены по внутреннему периметру. В здании имеются несколько залов различного назначения. Самый большой из них, концертный, вместимостью 800 мест, носит имя татарского композитора Сары Садыковой. 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  <p:bldP spid="266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>
          <a:xfrm>
            <a:off x="428625" y="0"/>
            <a:ext cx="7467600" cy="1500188"/>
          </a:xfrm>
        </p:spPr>
        <p:txBody>
          <a:bodyPr/>
          <a:lstStyle/>
          <a:p>
            <a:endParaRPr lang="ru-RU" sz="4000" b="1" i="1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22531" name="Picture 2" descr="D:\Мамино\рисунки учеб материала\Челны\108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250825" y="182563"/>
            <a:ext cx="8642350" cy="6484937"/>
          </a:xfrm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2339975" y="333375"/>
            <a:ext cx="47466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800" b="1" i="1">
                <a:solidFill>
                  <a:srgbClr val="FF3300"/>
                </a:solidFill>
                <a:latin typeface="Monotype Corsiva" pitchFamily="66" charset="0"/>
              </a:rPr>
              <a:t>   Мечеть "Таубэ" </a:t>
            </a:r>
          </a:p>
        </p:txBody>
      </p:sp>
      <p:pic>
        <p:nvPicPr>
          <p:cNvPr id="15365" name="Picture 5" descr="Мечеть Тауб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1196975"/>
            <a:ext cx="4194175" cy="3376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Тауб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1196975"/>
            <a:ext cx="3148012" cy="51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4284663" y="4797425"/>
            <a:ext cx="4391025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«Таубэ» в переводе с татарского означает </a:t>
            </a:r>
            <a:r>
              <a:rPr lang="ru-RU" sz="2000" b="1" i="1"/>
              <a:t>«покаяние».</a:t>
            </a:r>
            <a:r>
              <a:rPr lang="ru-RU" sz="2000" b="1"/>
              <a:t>  Построена в </a:t>
            </a:r>
            <a:r>
              <a:rPr lang="ru-RU" sz="2000" b="1">
                <a:solidFill>
                  <a:srgbClr val="FF3300"/>
                </a:solidFill>
              </a:rPr>
              <a:t>1992</a:t>
            </a:r>
            <a:r>
              <a:rPr lang="ru-RU" sz="2000" b="1"/>
              <a:t> году. На освящении «Таубэ» были гости из тридцати стран и тысячи горожан. </a:t>
            </a: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555875" y="0"/>
            <a:ext cx="44402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5400" b="1" i="1">
                <a:solidFill>
                  <a:srgbClr val="FF3300"/>
                </a:solidFill>
                <a:latin typeface="Monotype Corsiva" pitchFamily="66" charset="0"/>
              </a:rPr>
              <a:t>Мечеть "Ихлас"</a:t>
            </a:r>
            <a:r>
              <a:rPr lang="ru-RU" sz="5400" i="1">
                <a:solidFill>
                  <a:srgbClr val="FF330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20485" name="Picture 5" descr="мечеть Ихлас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908050"/>
            <a:ext cx="4178300" cy="551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Text Box 6"/>
          <p:cNvSpPr txBox="1">
            <a:spLocks noChangeArrowheads="1"/>
          </p:cNvSpPr>
          <p:nvPr/>
        </p:nvSpPr>
        <p:spPr bwMode="auto">
          <a:xfrm>
            <a:off x="4284663" y="836613"/>
            <a:ext cx="4032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4572000" y="908050"/>
            <a:ext cx="4319588" cy="6018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b="1"/>
              <a:t>     </a:t>
            </a:r>
            <a:r>
              <a:rPr lang="ru-RU" sz="2200" b="1">
                <a:solidFill>
                  <a:schemeClr val="tx2"/>
                </a:solidFill>
              </a:rPr>
              <a:t>«Ихлас» в переводе с татарского означает «искренность, чистосердечие» Архитектором является В. Манукян, начало строительства — 1993 г. Вот как оценивает ее архитектурные достоинства искусствовед Д. Саттарова: «Архитектура мечети соединила в себе сдержанность каменного зодчества Волжской Булгарии и изящество форм Бахчисарайского дворца. </a:t>
            </a:r>
          </a:p>
          <a:p>
            <a:pPr algn="just">
              <a:spcBef>
                <a:spcPct val="50000"/>
              </a:spcBef>
            </a:pPr>
            <a:r>
              <a:rPr lang="ru-RU" sz="2200" b="1">
                <a:solidFill>
                  <a:schemeClr val="tx2"/>
                </a:solidFill>
              </a:rPr>
              <a:t> 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2048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ChangeArrowheads="1"/>
          </p:cNvSpPr>
          <p:nvPr/>
        </p:nvSpPr>
        <p:spPr bwMode="auto">
          <a:xfrm>
            <a:off x="395288" y="333375"/>
            <a:ext cx="44307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000" b="1" i="1">
                <a:solidFill>
                  <a:srgbClr val="FF0000"/>
                </a:solidFill>
                <a:latin typeface="Monotype Corsiva" pitchFamily="66" charset="0"/>
              </a:rPr>
              <a:t>Вознесенская церковь</a:t>
            </a:r>
            <a:r>
              <a:rPr lang="ru-RU" sz="4000" i="1">
                <a:solidFill>
                  <a:srgbClr val="FF0000"/>
                </a:solidFill>
                <a:latin typeface="Monotype Corsiva" pitchFamily="66" charset="0"/>
              </a:rPr>
              <a:t> </a:t>
            </a:r>
          </a:p>
        </p:txBody>
      </p:sp>
      <p:pic>
        <p:nvPicPr>
          <p:cNvPr id="25605" name="Picture 5" descr="Храм Вознесени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196975"/>
            <a:ext cx="4770438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5219700" y="260350"/>
            <a:ext cx="3673475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200" b="1"/>
              <a:t>в </a:t>
            </a:r>
            <a:r>
              <a:rPr lang="ru-RU" sz="2200" b="1">
                <a:solidFill>
                  <a:srgbClr val="FF3300"/>
                </a:solidFill>
              </a:rPr>
              <a:t>1872</a:t>
            </a:r>
            <a:r>
              <a:rPr lang="ru-RU" sz="2200" b="1"/>
              <a:t> году здесь началось строительство </a:t>
            </a:r>
            <a:r>
              <a:rPr lang="ru-RU" sz="2200" b="1">
                <a:solidFill>
                  <a:srgbClr val="FF3300"/>
                </a:solidFill>
              </a:rPr>
              <a:t>Вознесенского храма</a:t>
            </a:r>
            <a:r>
              <a:rPr lang="ru-RU" sz="2200" b="1"/>
              <a:t>. Оно велось на средства сына И. Стахеева — Дмитрия. Главный  престол храма в честь Вознесения Господня был освящен в 1889 году. После революции храм не был уничтожен, но к 70-м годам пришел в запустение. В 1989 году начались работы по его восстановлению. Уже на Рождество 1990 года здесь прошла первая служба. </a:t>
            </a:r>
          </a:p>
        </p:txBody>
      </p:sp>
    </p:spTree>
  </p:cSld>
  <p:clrMapOvr>
    <a:masterClrMapping/>
  </p:clrMapOvr>
  <p:transition advClick="0" advTm="12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256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1" name="Picture 3" descr="D:\Мамино\рисунки учеб материала\Челны\1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3068638"/>
            <a:ext cx="5524500" cy="35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Box 4"/>
          <p:cNvSpPr txBox="1">
            <a:spLocks noChangeArrowheads="1"/>
          </p:cNvSpPr>
          <p:nvPr/>
        </p:nvSpPr>
        <p:spPr bwMode="auto">
          <a:xfrm>
            <a:off x="214313" y="4286250"/>
            <a:ext cx="3214687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t-RU" sz="2400" b="1">
                <a:solidFill>
                  <a:srgbClr val="FF0000"/>
                </a:solidFill>
              </a:rPr>
              <a:t>Храм святых </a:t>
            </a:r>
          </a:p>
          <a:p>
            <a:pPr algn="ctr"/>
            <a:r>
              <a:rPr lang="tt-RU" sz="2400" b="1">
                <a:solidFill>
                  <a:srgbClr val="FF0000"/>
                </a:solidFill>
              </a:rPr>
              <a:t>бессребреников</a:t>
            </a:r>
          </a:p>
          <a:p>
            <a:pPr algn="ctr"/>
            <a:r>
              <a:rPr lang="tt-RU" sz="2400" b="1">
                <a:solidFill>
                  <a:srgbClr val="FF0000"/>
                </a:solidFill>
              </a:rPr>
              <a:t>Космы и Дамиана</a:t>
            </a:r>
          </a:p>
          <a:p>
            <a:endParaRPr lang="ru-RU" sz="2400" b="1">
              <a:solidFill>
                <a:srgbClr val="FF0000"/>
              </a:solidFill>
            </a:endParaRPr>
          </a:p>
        </p:txBody>
      </p:sp>
      <p:pic>
        <p:nvPicPr>
          <p:cNvPr id="27650" name="Picture 2" descr="D:\Мамино\рисунки учеб материала\Челны\103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552450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3" dur="2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800"/>
                            </p:stCondLst>
                            <p:childTnLst>
                              <p:par>
                                <p:cTn id="1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260350"/>
            <a:ext cx="7772400" cy="1470025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5400" b="1" i="1" dirty="0">
                <a:solidFill>
                  <a:srgbClr val="FF0000"/>
                </a:solidFill>
                <a:latin typeface="Baskerville Old Face" pitchFamily="18" charset="0"/>
              </a:rPr>
              <a:t>Белый город на Каме</a:t>
            </a:r>
          </a:p>
        </p:txBody>
      </p:sp>
      <p:sp>
        <p:nvSpPr>
          <p:cNvPr id="2055" name="Rectangle 7"/>
          <p:cNvSpPr>
            <a:spLocks noChangeArrowheads="1"/>
          </p:cNvSpPr>
          <p:nvPr/>
        </p:nvSpPr>
        <p:spPr bwMode="auto">
          <a:xfrm>
            <a:off x="1116013" y="1628775"/>
            <a:ext cx="957738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indent="3086100"/>
            <a:r>
              <a:rPr lang="ru-RU" b="1"/>
              <a:t>Челны дорогие, вам 80 !</a:t>
            </a:r>
          </a:p>
          <a:p>
            <a:pPr indent="3086100"/>
            <a:r>
              <a:rPr lang="ru-RU" b="1"/>
              <a:t>Ах, как это мало, а может быть много…</a:t>
            </a:r>
          </a:p>
          <a:p>
            <a:pPr indent="3086100"/>
            <a:r>
              <a:rPr lang="ru-RU" b="1"/>
              <a:t>Не будет однако никто отрицать – </a:t>
            </a:r>
          </a:p>
          <a:p>
            <a:pPr indent="3086100"/>
            <a:r>
              <a:rPr lang="ru-RU" b="1"/>
              <a:t>Наш город такой современный и новый!</a:t>
            </a:r>
          </a:p>
          <a:p>
            <a:pPr indent="3086100"/>
            <a:r>
              <a:rPr lang="ru-RU" b="1"/>
              <a:t>                 Елена Саушкина </a:t>
            </a:r>
          </a:p>
        </p:txBody>
      </p:sp>
      <p:pic>
        <p:nvPicPr>
          <p:cNvPr id="2056" name="Picture 8" descr="вид Челнов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700213"/>
            <a:ext cx="3868738" cy="453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Челн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4663" y="3284538"/>
            <a:ext cx="4535487" cy="291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фильм 6">
            <a:hlinkClick r:id="" action="ppaction://hlinkshowjump?jump=nextslide" highlightClick="1"/>
          </p:cNvPr>
          <p:cNvSpPr/>
          <p:nvPr/>
        </p:nvSpPr>
        <p:spPr>
          <a:xfrm>
            <a:off x="8172450" y="6237288"/>
            <a:ext cx="647700" cy="431800"/>
          </a:xfrm>
          <a:prstGeom prst="actionButtonMovi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  <p:custDataLst>
      <p:tags r:id="rId1"/>
    </p:custDataLst>
  </p:cSld>
  <p:clrMapOvr>
    <a:masterClrMapping/>
  </p:clrMapOvr>
  <p:transition advClick="0" advTm="8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500"/>
                            </p:stCondLst>
                            <p:childTnLst>
                              <p:par>
                                <p:cTn id="2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5" grpId="1"/>
      <p:bldP spid="7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468313" y="692150"/>
            <a:ext cx="348932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/>
            <a:r>
              <a:rPr lang="ru-RU" sz="2800" b="1" i="1">
                <a:solidFill>
                  <a:srgbClr val="FF0000"/>
                </a:solidFill>
                <a:latin typeface="Monotype Corsiva" pitchFamily="66" charset="0"/>
              </a:rPr>
              <a:t>Храм Космы и Дамиана</a:t>
            </a:r>
          </a:p>
        </p:txBody>
      </p:sp>
      <p:pic>
        <p:nvPicPr>
          <p:cNvPr id="6149" name="Picture 5" descr="Храм Космы и Дамиан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3816350" cy="4776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3" name="Text Box 9"/>
          <p:cNvSpPr txBox="1">
            <a:spLocks noChangeArrowheads="1"/>
          </p:cNvSpPr>
          <p:nvPr/>
        </p:nvSpPr>
        <p:spPr bwMode="auto">
          <a:xfrm>
            <a:off x="4572000" y="260350"/>
            <a:ext cx="4392613" cy="6186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b="1"/>
              <a:t>   Храмовый комплекс во имя святых бессребреников </a:t>
            </a:r>
            <a:r>
              <a:rPr lang="ru-RU" sz="2200" b="1">
                <a:solidFill>
                  <a:srgbClr val="FF3300"/>
                </a:solidFill>
              </a:rPr>
              <a:t>Космы и Дамиана</a:t>
            </a:r>
            <a:r>
              <a:rPr lang="ru-RU" sz="2200" b="1"/>
              <a:t>, построен на благотворительные средства И.И. Стахеева в </a:t>
            </a:r>
            <a:r>
              <a:rPr lang="ru-RU" sz="2200" b="1">
                <a:solidFill>
                  <a:srgbClr val="FF3300"/>
                </a:solidFill>
              </a:rPr>
              <a:t>1859</a:t>
            </a:r>
            <a:r>
              <a:rPr lang="ru-RU" sz="2200" b="1"/>
              <a:t> </a:t>
            </a:r>
            <a:r>
              <a:rPr lang="ru-RU" sz="2200" b="1">
                <a:solidFill>
                  <a:srgbClr val="FF3300"/>
                </a:solidFill>
              </a:rPr>
              <a:t>году</a:t>
            </a:r>
            <a:r>
              <a:rPr lang="ru-RU" sz="2200" b="1"/>
              <a:t>. Закрытая в 1930-е годы, эта церковь едва не была снесена. Но благодаря вмешательству общественности города, храм удалось сохранить. В 1985— 1992 годах он был отреставрирован по проекту архитектора М. М. Басырова. Храм действует с 1991 года и в настоящее время является центром Челнинского благочиния.   </a:t>
            </a:r>
          </a:p>
        </p:txBody>
      </p:sp>
    </p:spTree>
  </p:cSld>
  <p:clrMapOvr>
    <a:masterClrMapping/>
  </p:clrMapOvr>
  <p:transition advClick="0" advTm="12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20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Rectangle 4"/>
          <p:cNvSpPr>
            <a:spLocks noChangeArrowheads="1"/>
          </p:cNvSpPr>
          <p:nvPr/>
        </p:nvSpPr>
        <p:spPr bwMode="auto">
          <a:xfrm>
            <a:off x="1187450" y="115888"/>
            <a:ext cx="670560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4800" b="1" i="1">
                <a:solidFill>
                  <a:srgbClr val="FF3300"/>
                </a:solidFill>
                <a:latin typeface="Monotype Corsiva" pitchFamily="66" charset="0"/>
              </a:rPr>
              <a:t>Храм Серафима Саровского </a:t>
            </a:r>
          </a:p>
        </p:txBody>
      </p:sp>
      <p:pic>
        <p:nvPicPr>
          <p:cNvPr id="16389" name="Picture 5" descr="храм Серафима Саровског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981075"/>
            <a:ext cx="4032250" cy="558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9939" name="Text Box 8"/>
          <p:cNvSpPr txBox="1">
            <a:spLocks noChangeArrowheads="1"/>
          </p:cNvSpPr>
          <p:nvPr/>
        </p:nvSpPr>
        <p:spPr bwMode="auto">
          <a:xfrm>
            <a:off x="5292725" y="620713"/>
            <a:ext cx="31670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6395" name="Text Box 11"/>
          <p:cNvSpPr txBox="1">
            <a:spLocks noChangeArrowheads="1"/>
          </p:cNvSpPr>
          <p:nvPr/>
        </p:nvSpPr>
        <p:spPr bwMode="auto">
          <a:xfrm>
            <a:off x="4932363" y="1125538"/>
            <a:ext cx="3960812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b="1"/>
              <a:t>Автор — архитектор </a:t>
            </a:r>
            <a:r>
              <a:rPr lang="ru-RU" sz="2200" b="1" i="1">
                <a:solidFill>
                  <a:srgbClr val="FF3300"/>
                </a:solidFill>
              </a:rPr>
              <a:t>В. Куклинов</a:t>
            </a:r>
            <a:r>
              <a:rPr lang="ru-RU" sz="2200" b="1"/>
              <a:t>. Начало строительству  храма было положено 1 августа 1996 года, в день обретения мощей широко почитаемого в России </a:t>
            </a:r>
            <a:r>
              <a:rPr lang="ru-RU" sz="2200" b="1" i="1">
                <a:solidFill>
                  <a:srgbClr val="FF3300"/>
                </a:solidFill>
              </a:rPr>
              <a:t>Саровского Чудотворца</a:t>
            </a:r>
            <a:r>
              <a:rPr lang="ru-RU" sz="2200" b="1"/>
              <a:t>. 5 куполов храма объединяют традиционные черты православного храмостроения </a:t>
            </a:r>
            <a:r>
              <a:rPr lang="en-US" sz="2200" b="1"/>
              <a:t>XIX</a:t>
            </a:r>
            <a:r>
              <a:rPr lang="ru-RU" sz="2200" b="1"/>
              <a:t> века и современные тенденции культового строительства. 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63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ChangeArrowheads="1"/>
          </p:cNvSpPr>
          <p:nvPr/>
        </p:nvSpPr>
        <p:spPr bwMode="auto">
          <a:xfrm>
            <a:off x="323850" y="-63500"/>
            <a:ext cx="864076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4000" b="1">
                <a:solidFill>
                  <a:srgbClr val="FF3300"/>
                </a:solidFill>
                <a:latin typeface="Monotype Corsiva" pitchFamily="66" charset="0"/>
              </a:rPr>
              <a:t>Скульптурный  комплекс "Родина – мать"</a:t>
            </a:r>
          </a:p>
        </p:txBody>
      </p:sp>
      <p:pic>
        <p:nvPicPr>
          <p:cNvPr id="17413" name="Picture 5" descr="памят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836613"/>
            <a:ext cx="4564063" cy="581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Text Box 6"/>
          <p:cNvSpPr txBox="1">
            <a:spLocks noChangeArrowheads="1"/>
          </p:cNvSpPr>
          <p:nvPr/>
        </p:nvSpPr>
        <p:spPr bwMode="auto">
          <a:xfrm>
            <a:off x="5003800" y="1125538"/>
            <a:ext cx="3889375" cy="5170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200" b="1"/>
              <a:t>     Центром мемориала является монумент </a:t>
            </a:r>
            <a:r>
              <a:rPr lang="ru-RU" sz="2200" b="1">
                <a:solidFill>
                  <a:srgbClr val="FF3300"/>
                </a:solidFill>
              </a:rPr>
              <a:t>«Родина-мать»</a:t>
            </a:r>
            <a:r>
              <a:rPr lang="ru-RU" sz="2200" b="1"/>
              <a:t> работы известного казанского скульптора </a:t>
            </a:r>
            <a:r>
              <a:rPr lang="ru-RU" sz="2200" b="1">
                <a:solidFill>
                  <a:srgbClr val="FF3300"/>
                </a:solidFill>
              </a:rPr>
              <a:t>Ильдара Ханова</a:t>
            </a:r>
            <a:r>
              <a:rPr lang="ru-RU" sz="2200" b="1"/>
              <a:t>. У подножия монумента горит Вечный огонь, а на мраморных плитах стены памяти начертаны имена сотен земляков, павших на полях сражений Великой Отечественной войны. Мемориальный комплекс открыли </a:t>
            </a:r>
            <a:r>
              <a:rPr lang="ru-RU" sz="2200" b="1">
                <a:solidFill>
                  <a:srgbClr val="FF3300"/>
                </a:solidFill>
              </a:rPr>
              <a:t>9 мая 1975 года</a:t>
            </a:r>
            <a:r>
              <a:rPr lang="ru-RU" sz="2200" b="1"/>
              <a:t>. </a:t>
            </a:r>
          </a:p>
        </p:txBody>
      </p:sp>
    </p:spTree>
  </p:cSld>
  <p:clrMapOvr>
    <a:masterClrMapping/>
  </p:clrMapOvr>
  <p:transition advClick="0" advTm="12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>
          <a:xfrm>
            <a:off x="500063" y="214313"/>
            <a:ext cx="7467600" cy="1143000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i="1" dirty="0" smtClean="0">
                <a:solidFill>
                  <a:srgbClr val="FF0000"/>
                </a:solidFill>
              </a:rPr>
              <a:t>Памятники известным людям города</a:t>
            </a:r>
          </a:p>
        </p:txBody>
      </p:sp>
      <p:pic>
        <p:nvPicPr>
          <p:cNvPr id="33795" name="Содержимое 3" descr="памятник 2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1341438"/>
            <a:ext cx="4035425" cy="5299075"/>
          </a:xfrm>
        </p:spPr>
      </p:pic>
      <p:pic>
        <p:nvPicPr>
          <p:cNvPr id="33796" name="Рисунок 4" descr="памятник4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341438"/>
            <a:ext cx="4071937" cy="532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37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4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30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4820" name="Picture 2" descr="C:\Users\Samsung\Desktop\слава строителям КамАЗа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569325" cy="642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8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3" name="Picture 4" descr="Тормыш агачы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395288" y="1484313"/>
            <a:ext cx="3808412" cy="2855912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850" y="333375"/>
            <a:ext cx="8424863" cy="1143000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FF0000"/>
                </a:solidFill>
                <a:latin typeface="+mn-lt"/>
              </a:rPr>
              <a:t>Ильдар  Ханов–архитектор, который вложил много труда для украшения города. </a:t>
            </a:r>
            <a:endParaRPr lang="ru-RU" sz="2800" b="1" dirty="0">
              <a:solidFill>
                <a:srgbClr val="FF0000"/>
              </a:solidFill>
              <a:latin typeface="+mn-lt"/>
            </a:endParaRPr>
          </a:p>
        </p:txBody>
      </p:sp>
      <p:pic>
        <p:nvPicPr>
          <p:cNvPr id="44035" name="Picture 5" descr="Саклаучы фэрэштэ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4663" y="1484313"/>
            <a:ext cx="4137025" cy="2928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6" name="Picture 4" descr="Уяну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4438" y="3573463"/>
            <a:ext cx="4143375" cy="264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7" name="TextBox 6"/>
          <p:cNvSpPr txBox="1">
            <a:spLocks noChangeArrowheads="1"/>
          </p:cNvSpPr>
          <p:nvPr/>
        </p:nvSpPr>
        <p:spPr bwMode="auto">
          <a:xfrm>
            <a:off x="4071938" y="657225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sp>
        <p:nvSpPr>
          <p:cNvPr id="44038" name="TextBox 7"/>
          <p:cNvSpPr txBox="1">
            <a:spLocks noChangeArrowheads="1"/>
          </p:cNvSpPr>
          <p:nvPr/>
        </p:nvSpPr>
        <p:spPr bwMode="auto">
          <a:xfrm>
            <a:off x="3492500" y="6237288"/>
            <a:ext cx="22463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0000"/>
                </a:solidFill>
              </a:rPr>
              <a:t>Возрождение</a:t>
            </a:r>
          </a:p>
        </p:txBody>
      </p:sp>
      <p:sp>
        <p:nvSpPr>
          <p:cNvPr id="44039" name="TextBox 8"/>
          <p:cNvSpPr txBox="1">
            <a:spLocks noChangeArrowheads="1"/>
          </p:cNvSpPr>
          <p:nvPr/>
        </p:nvSpPr>
        <p:spPr bwMode="auto">
          <a:xfrm>
            <a:off x="395288" y="4437063"/>
            <a:ext cx="17986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solidFill>
                  <a:srgbClr val="FF0000"/>
                </a:solidFill>
              </a:rPr>
              <a:t>Дерево жизни</a:t>
            </a:r>
          </a:p>
        </p:txBody>
      </p:sp>
      <p:sp>
        <p:nvSpPr>
          <p:cNvPr id="44040" name="TextBox 9"/>
          <p:cNvSpPr txBox="1">
            <a:spLocks noChangeArrowheads="1"/>
          </p:cNvSpPr>
          <p:nvPr/>
        </p:nvSpPr>
        <p:spPr bwMode="auto">
          <a:xfrm>
            <a:off x="6659563" y="4581525"/>
            <a:ext cx="23685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rgbClr val="FF0000"/>
                </a:solidFill>
              </a:rPr>
              <a:t>Ангел-хранитель</a:t>
            </a: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6" name="Picture 4" descr="Бульвар"/>
          <p:cNvPicPr>
            <a:picLocks noGrp="1" noChangeAspect="1" noChangeArrowheads="1"/>
          </p:cNvPicPr>
          <p:nvPr>
            <p:ph/>
          </p:nvPr>
        </p:nvPicPr>
        <p:blipFill>
          <a:blip r:embed="rId2"/>
          <a:srcRect/>
          <a:stretch>
            <a:fillRect/>
          </a:stretch>
        </p:blipFill>
        <p:spPr>
          <a:xfrm>
            <a:off x="323850" y="765175"/>
            <a:ext cx="4757738" cy="5851525"/>
          </a:xfrm>
        </p:spPr>
      </p:pic>
      <p:sp>
        <p:nvSpPr>
          <p:cNvPr id="28678" name="Text Box 6"/>
          <p:cNvSpPr txBox="1">
            <a:spLocks noChangeArrowheads="1"/>
          </p:cNvSpPr>
          <p:nvPr/>
        </p:nvSpPr>
        <p:spPr bwMode="auto">
          <a:xfrm>
            <a:off x="395288" y="188913"/>
            <a:ext cx="49688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latin typeface="Monotype Corsiva" pitchFamily="66" charset="0"/>
              </a:rPr>
              <a:t>Бульвар Энтузиастов</a:t>
            </a:r>
          </a:p>
        </p:txBody>
      </p:sp>
      <p:sp>
        <p:nvSpPr>
          <p:cNvPr id="28679" name="Text Box 7"/>
          <p:cNvSpPr txBox="1">
            <a:spLocks noChangeArrowheads="1"/>
          </p:cNvSpPr>
          <p:nvPr/>
        </p:nvSpPr>
        <p:spPr bwMode="auto">
          <a:xfrm>
            <a:off x="5292725" y="1773238"/>
            <a:ext cx="3671888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b="1"/>
              <a:t>Авангардные по стилю скульптуры Ханова выступают в качестве своеобразного цветового и динамического организатора пространства.</a:t>
            </a:r>
          </a:p>
        </p:txBody>
      </p:sp>
    </p:spTree>
  </p:cSld>
  <p:clrMapOvr>
    <a:masterClrMapping/>
  </p:clrMapOvr>
  <p:transition advClick="0" advTm="10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1000"/>
                                        <p:tgtEl>
                                          <p:spTgt spid="286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286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8" grpId="0"/>
      <p:bldP spid="28679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Заголовок 1"/>
          <p:cNvSpPr>
            <a:spLocks noGrp="1"/>
          </p:cNvSpPr>
          <p:nvPr>
            <p:ph type="title"/>
          </p:nvPr>
        </p:nvSpPr>
        <p:spPr>
          <a:xfrm>
            <a:off x="179388" y="404813"/>
            <a:ext cx="4679950" cy="1871662"/>
          </a:xfrm>
        </p:spPr>
        <p:txBody>
          <a:bodyPr/>
          <a:lstStyle/>
          <a:p>
            <a:r>
              <a:rPr lang="tt-RU" sz="5400" b="1" i="1" smtClean="0">
                <a:solidFill>
                  <a:srgbClr val="FF0000"/>
                </a:solidFill>
                <a:latin typeface="Arial" charset="0"/>
                <a:cs typeface="Arial" charset="0"/>
              </a:rPr>
              <a:t>Праздник</a:t>
            </a:r>
            <a:br>
              <a:rPr lang="tt-RU" sz="5400" b="1" i="1" smtClean="0">
                <a:solidFill>
                  <a:srgbClr val="FF0000"/>
                </a:solidFill>
                <a:latin typeface="Arial" charset="0"/>
                <a:cs typeface="Arial" charset="0"/>
              </a:rPr>
            </a:br>
            <a:r>
              <a:rPr lang="tt-RU" sz="5400" b="1" i="1" smtClean="0">
                <a:solidFill>
                  <a:srgbClr val="FF0000"/>
                </a:solidFill>
                <a:latin typeface="Arial" charset="0"/>
                <a:cs typeface="Arial" charset="0"/>
              </a:rPr>
              <a:t> цветов</a:t>
            </a:r>
            <a:endParaRPr lang="ru-RU" sz="5400" b="1" i="1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pic>
        <p:nvPicPr>
          <p:cNvPr id="37891" name="Picture 2" descr="C:\Documents and Settings\Ильдан\Рабочий стол\sdc10138-1024x768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50825" y="3357563"/>
            <a:ext cx="4286250" cy="3214687"/>
          </a:xfrm>
        </p:spPr>
      </p:pic>
      <p:pic>
        <p:nvPicPr>
          <p:cNvPr id="37892" name="Picture 3" descr="C:\Documents and Settings\Ильдан\Рабочий стол\48112535_SDC101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3357563"/>
            <a:ext cx="4191000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3" name="Picture 4" descr="C:\Documents and Settings\Ильдан\Рабочий стол\48150392_DSC0752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8625" y="188913"/>
            <a:ext cx="2306638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78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78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710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8916" name="Picture 2" descr="C:\Users\Samsung\Desktop\праздник цветов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8913"/>
            <a:ext cx="4321175" cy="652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3" descr="C:\Users\Samsung\Desktop\праздник цветов посетим теперь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88913"/>
            <a:ext cx="424815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89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4915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39940" name="Picture 2" descr="C:\Users\Samsung\Desktop\богатырь на празднике цветов.jpe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260350"/>
            <a:ext cx="4156075" cy="6408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941" name="Picture 3" descr="C:\Users\Samsung\Desktop\праздник цветов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2150" y="260350"/>
            <a:ext cx="4391025" cy="6362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99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4" name="1.Старые Челны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2"/>
          </p:nvPr>
        </p:nvPicPr>
        <p:blipFill>
          <a:blip r:embed="rId5"/>
          <a:srcRect/>
          <a:stretch>
            <a:fillRect/>
          </a:stretch>
        </p:blipFill>
        <p:spPr>
          <a:xfrm>
            <a:off x="323850" y="201613"/>
            <a:ext cx="8569325" cy="6426200"/>
          </a:xfrm>
        </p:spPr>
      </p:pic>
    </p:spTree>
    <p:custDataLst>
      <p:tags r:id="rId1"/>
    </p:custDataLst>
  </p:cSld>
  <p:clrMapOvr>
    <a:masterClrMapping/>
  </p:clrMapOvr>
  <p:transition advClick="0" advTm="3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4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3375"/>
            <a:ext cx="8229600" cy="5792788"/>
          </a:xfrm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9600" b="1" i="1" dirty="0" smtClean="0">
              <a:solidFill>
                <a:schemeClr val="accent5">
                  <a:lumMod val="75000"/>
                </a:schemeClr>
              </a:solidFill>
              <a:latin typeface="Gabriola" pitchFamily="82" charset="0"/>
            </a:endParaRP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i="1" dirty="0" smtClean="0">
                <a:solidFill>
                  <a:schemeClr val="accent5">
                    <a:lumMod val="75000"/>
                  </a:schemeClr>
                </a:solidFill>
                <a:latin typeface="Gabriola" pitchFamily="82" charset="0"/>
              </a:rPr>
              <a:t>СПАСИБО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9600" b="1" i="1" dirty="0" smtClean="0">
                <a:solidFill>
                  <a:schemeClr val="accent5">
                    <a:lumMod val="75000"/>
                  </a:schemeClr>
                </a:solidFill>
                <a:latin typeface="Gabriola" pitchFamily="82" charset="0"/>
              </a:rPr>
              <a:t>ЗА ВНИМАНИЕ</a:t>
            </a:r>
            <a:endParaRPr lang="ru-RU" sz="9600" b="1" i="1" dirty="0">
              <a:solidFill>
                <a:schemeClr val="accent5">
                  <a:lumMod val="75000"/>
                </a:schemeClr>
              </a:solidFill>
              <a:latin typeface="Gabriola" pitchFamily="82" charset="0"/>
            </a:endParaRP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2" descr="D:\Мамино\рисунки учеб материала\Челны\1033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68313" y="981075"/>
            <a:ext cx="8143875" cy="5559425"/>
          </a:xfrm>
        </p:spPr>
      </p:pic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827088" y="188913"/>
            <a:ext cx="7467600" cy="792162"/>
          </a:xfrm>
        </p:spPr>
        <p:txBody>
          <a:bodyPr/>
          <a:lstStyle/>
          <a:p>
            <a:r>
              <a:rPr lang="tt-RU" sz="3600" b="1" i="1" smtClean="0">
                <a:solidFill>
                  <a:srgbClr val="FF0000"/>
                </a:solidFill>
                <a:latin typeface="Arial" charset="0"/>
                <a:cs typeface="Arial" charset="0"/>
              </a:rPr>
              <a:t>Прекрасный белый город</a:t>
            </a:r>
            <a:endParaRPr lang="ru-RU" sz="3600" b="1" i="1" smtClean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</p:spTree>
    <p:custDataLst>
      <p:tags r:id="rId1"/>
    </p:custDataLst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D:\Мамино\рисунки учеб материала\Челны\1036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611188" y="1052513"/>
            <a:ext cx="8064500" cy="5507037"/>
          </a:xfrm>
        </p:spPr>
      </p:pic>
      <p:sp>
        <p:nvSpPr>
          <p:cNvPr id="12291" name="TextBox 4"/>
          <p:cNvSpPr txBox="1">
            <a:spLocks noChangeArrowheads="1"/>
          </p:cNvSpPr>
          <p:nvPr/>
        </p:nvSpPr>
        <p:spPr bwMode="auto">
          <a:xfrm>
            <a:off x="642938" y="0"/>
            <a:ext cx="780732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solidFill>
                  <a:srgbClr val="FF0000"/>
                </a:solidFill>
              </a:rPr>
              <a:t>Челны! Челны! </a:t>
            </a:r>
          </a:p>
          <a:p>
            <a:pPr algn="ctr"/>
            <a:r>
              <a:rPr lang="ru-RU" sz="2800" b="1">
                <a:solidFill>
                  <a:srgbClr val="FF0000"/>
                </a:solidFill>
              </a:rPr>
              <a:t>Прекрасный город! Родной город!</a:t>
            </a:r>
          </a:p>
        </p:txBody>
      </p:sp>
    </p:spTree>
    <p:custDataLst>
      <p:tags r:id="rId1"/>
    </p:custDataLst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122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0"/>
            <a:ext cx="8229600" cy="620713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000" b="1" i="1" dirty="0" smtClean="0">
                <a:solidFill>
                  <a:srgbClr val="FF3300"/>
                </a:solidFill>
                <a:latin typeface="Monotype Corsiva" pitchFamily="66" charset="0"/>
              </a:rPr>
              <a:t>Архитектура современных Челнов</a:t>
            </a:r>
            <a:r>
              <a:rPr lang="ru-RU" sz="4000" b="1" dirty="0" smtClean="0">
                <a:solidFill>
                  <a:srgbClr val="FF3300"/>
                </a:solidFill>
                <a:latin typeface="Monotype Corsiva" pitchFamily="66" charset="0"/>
              </a:rPr>
              <a:t> </a:t>
            </a:r>
          </a:p>
        </p:txBody>
      </p:sp>
      <p:sp>
        <p:nvSpPr>
          <p:cNvPr id="11268" name="Rectangle 4"/>
          <p:cNvSpPr>
            <a:spLocks noChangeArrowheads="1"/>
          </p:cNvSpPr>
          <p:nvPr/>
        </p:nvSpPr>
        <p:spPr bwMode="auto">
          <a:xfrm>
            <a:off x="0" y="549275"/>
            <a:ext cx="5940425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200" b="1" i="1">
                <a:latin typeface="Blackadder ITC"/>
              </a:rPr>
              <a:t>Детский спортивно-оздоровительный комплекс     "Набережные Челны"</a:t>
            </a:r>
          </a:p>
        </p:txBody>
      </p:sp>
      <p:pic>
        <p:nvPicPr>
          <p:cNvPr id="11269" name="Picture 5" descr="Спорт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1628775"/>
            <a:ext cx="5795962" cy="4160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5940425" y="549275"/>
            <a:ext cx="320357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b="1"/>
              <a:t>Детский спортивно-оздоровительный комплекс </a:t>
            </a:r>
            <a:r>
              <a:rPr lang="ru-RU" b="1">
                <a:solidFill>
                  <a:srgbClr val="FF3300"/>
                </a:solidFill>
              </a:rPr>
              <a:t>«Набережные Челны»</a:t>
            </a:r>
            <a:r>
              <a:rPr lang="ru-RU" b="1"/>
              <a:t> строился по проекту архитектора </a:t>
            </a:r>
            <a:r>
              <a:rPr lang="ru-RU" b="1">
                <a:solidFill>
                  <a:srgbClr val="FF3300"/>
                </a:solidFill>
              </a:rPr>
              <a:t>В. Нестеренко</a:t>
            </a:r>
            <a:r>
              <a:rPr lang="ru-RU" b="1"/>
              <a:t>. Это было первое спортивное сооружение в Набережных Челнах. В его состав вошли легкоатлетический манеж 24x36м, гимнастический зал 24x36м, залы художественной гимнастики, аэробики, тренажерные, шахматный клуб, актовый зал, комплекс тренерских помещений, помещения для учебно-тематических занятий. </a:t>
            </a:r>
          </a:p>
        </p:txBody>
      </p:sp>
      <p:pic>
        <p:nvPicPr>
          <p:cNvPr id="6" name="4.гимн Челнов минусовка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rcRect/>
          <a:stretch>
            <a:fillRect/>
          </a:stretch>
        </p:blipFill>
        <p:spPr bwMode="auto">
          <a:xfrm>
            <a:off x="323850" y="61658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</p:cSld>
  <p:clrMapOvr>
    <a:masterClrMapping/>
  </p:clrMapOvr>
  <p:transition advClick="0" advTm="11201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1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2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266" grpId="0"/>
      <p:bldP spid="11268" grpId="0"/>
      <p:bldP spid="1127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Рисунок 4" descr="памятгик 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4300" y="3284538"/>
            <a:ext cx="4933950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3887787" cy="936625"/>
          </a:xfrm>
        </p:spPr>
        <p:txBody>
          <a:bodyPr/>
          <a:lstStyle/>
          <a:p>
            <a:r>
              <a:rPr lang="ru-RU" b="1" i="1" smtClean="0">
                <a:solidFill>
                  <a:srgbClr val="FF0000"/>
                </a:solidFill>
              </a:rPr>
              <a:t>Органный зал</a:t>
            </a:r>
          </a:p>
        </p:txBody>
      </p:sp>
      <p:pic>
        <p:nvPicPr>
          <p:cNvPr id="14339" name="Содержимое 3" descr="органный зал.JPG"/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323850" y="908050"/>
            <a:ext cx="4357688" cy="3429000"/>
          </a:xfrm>
        </p:spPr>
      </p:pic>
      <p:sp>
        <p:nvSpPr>
          <p:cNvPr id="5" name="TextBox 4"/>
          <p:cNvSpPr txBox="1"/>
          <p:nvPr/>
        </p:nvSpPr>
        <p:spPr>
          <a:xfrm>
            <a:off x="4787900" y="1989138"/>
            <a:ext cx="4032250" cy="13223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000" b="1" i="1" dirty="0">
                <a:solidFill>
                  <a:srgbClr val="FF0000"/>
                </a:solidFill>
                <a:latin typeface="+mj-lt"/>
              </a:rPr>
              <a:t>Памятник В.Высоцкому</a:t>
            </a:r>
            <a:endParaRPr lang="ru-RU" sz="4000" b="1" i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1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9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4" descr="http://www.chelnyclub.ru/block/companyfotoresize.php?f=http://www.chelnyclub.ru/i/companyid/132/foto.jpg&amp;type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412875"/>
            <a:ext cx="8175625" cy="5162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TextBox 3"/>
          <p:cNvSpPr txBox="1">
            <a:spLocks noChangeArrowheads="1"/>
          </p:cNvSpPr>
          <p:nvPr/>
        </p:nvSpPr>
        <p:spPr bwMode="auto">
          <a:xfrm>
            <a:off x="1042988" y="188913"/>
            <a:ext cx="7200900" cy="1322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tt-RU" sz="4000" b="1">
                <a:solidFill>
                  <a:srgbClr val="FF0000"/>
                </a:solidFill>
              </a:rPr>
              <a:t>Челнинский татарский драмматический театр</a:t>
            </a:r>
            <a:endParaRPr lang="ru-RU" sz="4000" b="1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 advClick="0" advTm="5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Picture 4" descr="Форт-Диалог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404813"/>
            <a:ext cx="5033963" cy="3281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1" name="Text Box 5"/>
          <p:cNvSpPr txBox="1">
            <a:spLocks noChangeArrowheads="1"/>
          </p:cNvSpPr>
          <p:nvPr/>
        </p:nvSpPr>
        <p:spPr bwMode="auto">
          <a:xfrm>
            <a:off x="285750" y="4005263"/>
            <a:ext cx="5000625" cy="2554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>
                <a:solidFill>
                  <a:srgbClr val="FF3300"/>
                </a:solidFill>
                <a:latin typeface="Monotype Corsiva" pitchFamily="66" charset="0"/>
              </a:rPr>
              <a:t>Деловой центр компьютерной компании   «Форт Диалог»</a:t>
            </a:r>
          </a:p>
        </p:txBody>
      </p:sp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5292725" y="404813"/>
            <a:ext cx="3671888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 b="1"/>
              <a:t>За последнее десятилетие в городе построено много административных зданий по индивидуальным проектам. Это здание делового центра компании «Форт Диалог», здания банка «Ак Барс», «Девон – кредит», «Автоградбанка», торговых центров: «Апельсин»,  «Бэхетле», «Элекам», «Глобус», «Интермакс», развл. центров: «Колизей», «Джумба», «Цунами» и другие, которые внесли разнообразие в архитектуру города и украсили его.</a:t>
            </a:r>
          </a:p>
        </p:txBody>
      </p:sp>
    </p:spTree>
  </p:cSld>
  <p:clrMapOvr>
    <a:masterClrMapping/>
  </p:clrMapOvr>
  <p:transition advClick="0" advTm="11000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1946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Microsoft Himalaya"/>
        <a:ea typeface=""/>
        <a:cs typeface=""/>
      </a:majorFont>
      <a:minorFont>
        <a:latin typeface="Lucida Sans Unicode"/>
        <a:ea typeface=""/>
        <a:cs typeface="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542</TotalTime>
  <Words>655</Words>
  <Application>Microsoft Office PowerPoint</Application>
  <PresentationFormat>Экран (4:3)</PresentationFormat>
  <Paragraphs>71</Paragraphs>
  <Slides>30</Slides>
  <Notes>6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Шаблон оформления</vt:lpstr>
      </vt:variant>
      <vt:variant>
        <vt:i4>2</vt:i4>
      </vt:variant>
      <vt:variant>
        <vt:lpstr>Заголовки слайдов</vt:lpstr>
      </vt:variant>
      <vt:variant>
        <vt:i4>30</vt:i4>
      </vt:variant>
    </vt:vector>
  </HeadingPairs>
  <TitlesOfParts>
    <vt:vector size="42" baseType="lpstr">
      <vt:lpstr>Arial</vt:lpstr>
      <vt:lpstr>Microsoft Himalaya</vt:lpstr>
      <vt:lpstr>Lucida Sans Unicode</vt:lpstr>
      <vt:lpstr>Calibri</vt:lpstr>
      <vt:lpstr>Wingdings 2</vt:lpstr>
      <vt:lpstr>Baskerville Old Face</vt:lpstr>
      <vt:lpstr>Monotype Corsiva</vt:lpstr>
      <vt:lpstr>Blackadder ITC</vt:lpstr>
      <vt:lpstr>Times New Roman</vt:lpstr>
      <vt:lpstr>Gabriola</vt:lpstr>
      <vt:lpstr>Тема Office</vt:lpstr>
      <vt:lpstr>Тема Office</vt:lpstr>
      <vt:lpstr>Набережные Челны</vt:lpstr>
      <vt:lpstr>Белый город на Каме</vt:lpstr>
      <vt:lpstr>Слайд 3</vt:lpstr>
      <vt:lpstr>Прекрасный белый город</vt:lpstr>
      <vt:lpstr>Слайд 5</vt:lpstr>
      <vt:lpstr>Архитектура современных Челнов </vt:lpstr>
      <vt:lpstr>Органный зал</vt:lpstr>
      <vt:lpstr>Слайд 8</vt:lpstr>
      <vt:lpstr>Слайд 9</vt:lpstr>
      <vt:lpstr> 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Памятники известным людям города</vt:lpstr>
      <vt:lpstr>Слайд 24</vt:lpstr>
      <vt:lpstr>Ильдар  Ханов–архитектор, который вложил много труда для украшения города. </vt:lpstr>
      <vt:lpstr>Слайд 26</vt:lpstr>
      <vt:lpstr>Праздник  цветов</vt:lpstr>
      <vt:lpstr>Слайд 28</vt:lpstr>
      <vt:lpstr>Слайд 29</vt:lpstr>
      <vt:lpstr>Слайд 30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Яр Чаллы</dc:title>
  <dc:creator>Ильдан</dc:creator>
  <cp:lastModifiedBy>nadezhda.pronskaya</cp:lastModifiedBy>
  <cp:revision>81</cp:revision>
  <dcterms:created xsi:type="dcterms:W3CDTF">2009-11-04T18:16:15Z</dcterms:created>
  <dcterms:modified xsi:type="dcterms:W3CDTF">2012-06-04T08:58:17Z</dcterms:modified>
</cp:coreProperties>
</file>