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74" r:id="rId2"/>
    <p:sldId id="256" r:id="rId3"/>
    <p:sldId id="258" r:id="rId4"/>
    <p:sldId id="259" r:id="rId5"/>
    <p:sldId id="25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7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B09E-F90D-4F2B-A7D1-3C70EF596504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FE6139E-1776-4F95-BF4D-FF58812680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B09E-F90D-4F2B-A7D1-3C70EF596504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139E-1776-4F95-BF4D-FF5881268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FE6139E-1776-4F95-BF4D-FF58812680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B09E-F90D-4F2B-A7D1-3C70EF596504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B09E-F90D-4F2B-A7D1-3C70EF596504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FE6139E-1776-4F95-BF4D-FF58812680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B09E-F90D-4F2B-A7D1-3C70EF596504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FE6139E-1776-4F95-BF4D-FF58812680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90AB09E-F90D-4F2B-A7D1-3C70EF596504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139E-1776-4F95-BF4D-FF58812680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B09E-F90D-4F2B-A7D1-3C70EF596504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FE6139E-1776-4F95-BF4D-FF58812680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B09E-F90D-4F2B-A7D1-3C70EF596504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FE6139E-1776-4F95-BF4D-FF5881268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B09E-F90D-4F2B-A7D1-3C70EF596504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E6139E-1776-4F95-BF4D-FF58812680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FE6139E-1776-4F95-BF4D-FF58812680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B09E-F90D-4F2B-A7D1-3C70EF596504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FE6139E-1776-4F95-BF4D-FF58812680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90AB09E-F90D-4F2B-A7D1-3C70EF596504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90AB09E-F90D-4F2B-A7D1-3C70EF596504}" type="datetimeFigureOut">
              <a:rPr lang="ru-RU" smtClean="0"/>
              <a:pPr/>
              <a:t>11.05.2012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FE6139E-1776-4F95-BF4D-FF58812680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>
            <a:spLocks noGrp="1"/>
          </p:cNvSpPr>
          <p:nvPr>
            <p:ph type="body" idx="1"/>
          </p:nvPr>
        </p:nvSpPr>
        <p:spPr bwMode="auto">
          <a:xfrm>
            <a:off x="1428728" y="2786058"/>
            <a:ext cx="7215238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i="1" dirty="0" smtClean="0">
                <a:solidFill>
                  <a:schemeClr val="tx1"/>
                </a:solidFill>
              </a:rPr>
              <a:t>Матюхина Ирина Александровна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algn="r"/>
            <a:r>
              <a:rPr lang="ru-RU" sz="2400" b="1" i="1" dirty="0" smtClean="0">
                <a:solidFill>
                  <a:schemeClr val="tx1"/>
                </a:solidFill>
              </a:rPr>
              <a:t>учитель математики </a:t>
            </a:r>
          </a:p>
          <a:p>
            <a:pPr algn="r"/>
            <a:r>
              <a:rPr lang="ru-RU" sz="2400" b="1" i="1" dirty="0" smtClean="0">
                <a:solidFill>
                  <a:schemeClr val="tx1"/>
                </a:solidFill>
              </a:rPr>
              <a:t>МБОУ СОШ № 29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algn="r"/>
            <a:r>
              <a:rPr lang="ru-RU" sz="2400" b="1" i="1" dirty="0" smtClean="0">
                <a:solidFill>
                  <a:schemeClr val="tx1"/>
                </a:solidFill>
              </a:rPr>
              <a:t> с углубленным изучением отдельных предметов г.Ставрополя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algn="r"/>
            <a:r>
              <a:rPr lang="ru-RU" sz="2400" b="1" i="1" dirty="0" smtClean="0">
                <a:solidFill>
                  <a:schemeClr val="tx1"/>
                </a:solidFill>
              </a:rPr>
              <a:t>206-725-802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Первообразная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428736"/>
            <a:ext cx="86439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Докажите, что функция у = </a:t>
            </a:r>
            <a:r>
              <a:rPr lang="en-US" sz="2400" dirty="0" smtClean="0"/>
              <a:t>F(x)</a:t>
            </a:r>
            <a:r>
              <a:rPr lang="ru-RU" sz="2400" dirty="0" smtClean="0"/>
              <a:t> является первообразной для функции у = </a:t>
            </a:r>
            <a:r>
              <a:rPr lang="en-US" sz="2400" dirty="0" smtClean="0"/>
              <a:t>f(x)</a:t>
            </a:r>
            <a:r>
              <a:rPr lang="ru-RU" sz="2400" dirty="0" smtClean="0"/>
              <a:t>,  если:</a:t>
            </a:r>
          </a:p>
          <a:p>
            <a:pPr algn="ctr"/>
            <a:r>
              <a:rPr lang="ru-RU" sz="2800" b="1" i="1" dirty="0" smtClean="0"/>
              <a:t>№ 48.1</a:t>
            </a:r>
            <a:r>
              <a:rPr lang="ru-RU" sz="2800" i="1" dirty="0" smtClean="0"/>
              <a:t>.</a:t>
            </a:r>
            <a:endParaRPr lang="ru-RU" sz="2800" dirty="0" smtClean="0"/>
          </a:p>
          <a:p>
            <a:pPr algn="just"/>
            <a:r>
              <a:rPr lang="ru-RU" sz="3200" dirty="0" smtClean="0"/>
              <a:t>а)  </a:t>
            </a:r>
            <a:r>
              <a:rPr lang="en-US" sz="3200" dirty="0" smtClean="0"/>
              <a:t>F(x)</a:t>
            </a:r>
            <a:r>
              <a:rPr lang="ru-RU" sz="3200" dirty="0" smtClean="0"/>
              <a:t> = х</a:t>
            </a:r>
            <a:r>
              <a:rPr lang="ru-RU" sz="3200" baseline="30000" dirty="0" smtClean="0"/>
              <a:t>2</a:t>
            </a:r>
            <a:r>
              <a:rPr lang="ru-RU" sz="3200" dirty="0" smtClean="0"/>
              <a:t>+х</a:t>
            </a:r>
            <a:r>
              <a:rPr lang="ru-RU" sz="3200" baseline="30000" dirty="0" smtClean="0"/>
              <a:t>3</a:t>
            </a:r>
            <a:r>
              <a:rPr lang="ru-RU" sz="3200" dirty="0" smtClean="0"/>
              <a:t>, </a:t>
            </a:r>
            <a:r>
              <a:rPr lang="en-US" sz="3200" dirty="0" smtClean="0"/>
              <a:t>  f(x)</a:t>
            </a:r>
            <a:r>
              <a:rPr lang="ru-RU" sz="3200" dirty="0" smtClean="0"/>
              <a:t> = 2х+3х</a:t>
            </a:r>
            <a:r>
              <a:rPr lang="ru-RU" sz="3200" baseline="30000" dirty="0" smtClean="0"/>
              <a:t>2</a:t>
            </a:r>
            <a:r>
              <a:rPr lang="ru-RU" sz="3200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5720" y="3214686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/>
              <a:t>Решение</a:t>
            </a:r>
            <a:r>
              <a:rPr lang="ru-RU" sz="2400" dirty="0" smtClean="0"/>
              <a:t>:  </a:t>
            </a:r>
            <a:r>
              <a:rPr lang="en-US" sz="2400" dirty="0" smtClean="0"/>
              <a:t>F(x)</a:t>
            </a:r>
            <a:r>
              <a:rPr lang="ru-RU" sz="2400" dirty="0" smtClean="0"/>
              <a:t> = х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+х</a:t>
            </a:r>
            <a:r>
              <a:rPr lang="ru-RU" sz="2400" baseline="30000" dirty="0" smtClean="0"/>
              <a:t>3</a:t>
            </a:r>
            <a:r>
              <a:rPr lang="ru-RU" sz="2400" dirty="0" smtClean="0"/>
              <a:t>,  </a:t>
            </a:r>
            <a:r>
              <a:rPr lang="en-US" sz="2400" dirty="0" smtClean="0"/>
              <a:t>D(F)</a:t>
            </a:r>
            <a:r>
              <a:rPr lang="ru-RU" sz="2400" dirty="0" smtClean="0"/>
              <a:t>=</a:t>
            </a:r>
            <a:r>
              <a:rPr lang="en-US" sz="2400" dirty="0" smtClean="0"/>
              <a:t>R</a:t>
            </a:r>
            <a:r>
              <a:rPr lang="ru-RU" sz="2400" dirty="0" smtClean="0"/>
              <a:t>, </a:t>
            </a:r>
            <a:r>
              <a:rPr lang="en-US" sz="2400" dirty="0" smtClean="0"/>
              <a:t>  f(x)</a:t>
            </a:r>
            <a:r>
              <a:rPr lang="ru-RU" sz="2400" dirty="0" smtClean="0"/>
              <a:t> = 2х+3х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 , </a:t>
            </a:r>
            <a:r>
              <a:rPr lang="en-US" sz="2400" dirty="0" smtClean="0"/>
              <a:t>D(f)</a:t>
            </a:r>
            <a:r>
              <a:rPr lang="ru-RU" sz="2400" dirty="0" smtClean="0"/>
              <a:t>=</a:t>
            </a:r>
            <a:r>
              <a:rPr lang="en-US" sz="2400" dirty="0" smtClean="0"/>
              <a:t>R</a:t>
            </a:r>
            <a:r>
              <a:rPr lang="ru-RU" sz="2400" dirty="0" smtClean="0"/>
              <a:t> .</a:t>
            </a:r>
            <a:r>
              <a:rPr lang="en-US" sz="2400" dirty="0" smtClean="0"/>
              <a:t> </a:t>
            </a:r>
          </a:p>
          <a:p>
            <a:pPr algn="just"/>
            <a:r>
              <a:rPr lang="en-US" sz="2400" dirty="0" smtClean="0"/>
              <a:t>F`(x)</a:t>
            </a:r>
            <a:r>
              <a:rPr lang="ru-RU" sz="2400" dirty="0" smtClean="0"/>
              <a:t> = </a:t>
            </a:r>
            <a:r>
              <a:rPr lang="en-US" sz="2400" dirty="0" smtClean="0"/>
              <a:t>(</a:t>
            </a:r>
            <a:r>
              <a:rPr lang="ru-RU" sz="2400" dirty="0" smtClean="0"/>
              <a:t>х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+х</a:t>
            </a:r>
            <a:r>
              <a:rPr lang="ru-RU" sz="2400" baseline="30000" dirty="0" smtClean="0"/>
              <a:t>3</a:t>
            </a:r>
            <a:r>
              <a:rPr lang="en-US" sz="2400" dirty="0" smtClean="0"/>
              <a:t>)`= (</a:t>
            </a:r>
            <a:r>
              <a:rPr lang="ru-RU" sz="2400" dirty="0" smtClean="0"/>
              <a:t>х</a:t>
            </a:r>
            <a:r>
              <a:rPr lang="ru-RU" sz="2400" baseline="30000" dirty="0" smtClean="0"/>
              <a:t>2</a:t>
            </a:r>
            <a:r>
              <a:rPr lang="en-US" sz="2400" dirty="0" smtClean="0"/>
              <a:t>)`</a:t>
            </a:r>
            <a:r>
              <a:rPr lang="ru-RU" sz="2400" dirty="0" smtClean="0"/>
              <a:t>+</a:t>
            </a:r>
            <a:r>
              <a:rPr lang="en-US" sz="2400" dirty="0" smtClean="0"/>
              <a:t>(</a:t>
            </a:r>
            <a:r>
              <a:rPr lang="ru-RU" sz="2400" dirty="0" smtClean="0"/>
              <a:t>х</a:t>
            </a:r>
            <a:r>
              <a:rPr lang="ru-RU" sz="2400" baseline="30000" dirty="0" smtClean="0"/>
              <a:t>3</a:t>
            </a:r>
            <a:r>
              <a:rPr lang="en-US" sz="2400" dirty="0" smtClean="0"/>
              <a:t>)`= 2</a:t>
            </a:r>
            <a:r>
              <a:rPr lang="ru-RU" sz="2400" dirty="0" smtClean="0"/>
              <a:t>х+3х</a:t>
            </a:r>
            <a:r>
              <a:rPr lang="ru-RU" sz="2400" baseline="30000" dirty="0" smtClean="0"/>
              <a:t>2 </a:t>
            </a:r>
            <a:r>
              <a:rPr lang="ru-RU" sz="2400" dirty="0" smtClean="0"/>
              <a:t>=</a:t>
            </a:r>
            <a:r>
              <a:rPr lang="en-US" sz="2400" dirty="0" smtClean="0"/>
              <a:t>f(</a:t>
            </a:r>
            <a:r>
              <a:rPr lang="ru-RU" sz="2400" dirty="0" err="1" smtClean="0"/>
              <a:t>х</a:t>
            </a:r>
            <a:r>
              <a:rPr lang="en-US" sz="2400" dirty="0" smtClean="0"/>
              <a:t>)</a:t>
            </a:r>
            <a:r>
              <a:rPr lang="ru-RU" sz="2400" dirty="0" smtClean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720" y="4429132"/>
            <a:ext cx="86439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/>
              <a:t>б)</a:t>
            </a:r>
            <a:r>
              <a:rPr lang="ru-RU" sz="3200" i="1" dirty="0" smtClean="0"/>
              <a:t>  </a:t>
            </a:r>
            <a:r>
              <a:rPr lang="en-US" sz="3200" dirty="0" smtClean="0"/>
              <a:t>F(x)</a:t>
            </a:r>
            <a:r>
              <a:rPr lang="ru-RU" sz="3200" dirty="0" smtClean="0"/>
              <a:t> = х</a:t>
            </a:r>
            <a:r>
              <a:rPr lang="ru-RU" sz="3200" baseline="30000" dirty="0" smtClean="0"/>
              <a:t>4 </a:t>
            </a:r>
            <a:r>
              <a:rPr lang="ru-RU" sz="3200" dirty="0" smtClean="0"/>
              <a:t>- х</a:t>
            </a:r>
            <a:r>
              <a:rPr lang="ru-RU" sz="3200" baseline="30000" dirty="0" smtClean="0"/>
              <a:t>11</a:t>
            </a:r>
            <a:r>
              <a:rPr lang="ru-RU" sz="3200" dirty="0" smtClean="0"/>
              <a:t>, </a:t>
            </a:r>
            <a:r>
              <a:rPr lang="en-US" sz="3200" dirty="0" smtClean="0"/>
              <a:t>f(x)</a:t>
            </a:r>
            <a:r>
              <a:rPr lang="ru-RU" sz="3200" dirty="0" smtClean="0"/>
              <a:t> = 4х</a:t>
            </a:r>
            <a:r>
              <a:rPr lang="ru-RU" sz="3200" baseline="30000" dirty="0" smtClean="0"/>
              <a:t>3</a:t>
            </a:r>
            <a:r>
              <a:rPr lang="ru-RU" sz="3200" dirty="0" smtClean="0"/>
              <a:t> - 11х</a:t>
            </a:r>
            <a:r>
              <a:rPr lang="ru-RU" sz="3200" baseline="30000" dirty="0" smtClean="0"/>
              <a:t>10</a:t>
            </a:r>
            <a:r>
              <a:rPr lang="ru-RU" sz="3200" dirty="0" smtClean="0"/>
              <a:t>.</a:t>
            </a:r>
            <a:r>
              <a:rPr lang="en-US" sz="3200" dirty="0" smtClean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4282" y="5500702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№ 48.2 -48.8 (</a:t>
            </a:r>
            <a:r>
              <a:rPr lang="ru-RU" sz="2800" b="1" i="1" dirty="0" err="1" smtClean="0"/>
              <a:t>а,б</a:t>
            </a:r>
            <a:r>
              <a:rPr lang="ru-RU" sz="2800" b="1" i="1" dirty="0" smtClean="0"/>
              <a:t>)</a:t>
            </a:r>
            <a:r>
              <a:rPr lang="ru-RU" sz="2800" i="1" dirty="0" smtClean="0"/>
              <a:t>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Первообразная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85720" y="1285860"/>
            <a:ext cx="86439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Получим еще одно правило нахождения первообразных. Мы знаем, что производная функции у = </a:t>
            </a:r>
            <a:r>
              <a:rPr lang="en-US" sz="2400" dirty="0" smtClean="0"/>
              <a:t>f(</a:t>
            </a:r>
            <a:r>
              <a:rPr lang="en-US" sz="2400" dirty="0" err="1" smtClean="0"/>
              <a:t>kx+m</a:t>
            </a:r>
            <a:r>
              <a:rPr lang="en-US" sz="2400" dirty="0" smtClean="0"/>
              <a:t>)</a:t>
            </a:r>
            <a:r>
              <a:rPr lang="ru-RU" sz="2400" dirty="0" smtClean="0"/>
              <a:t> вычисляется по формуле </a:t>
            </a:r>
          </a:p>
          <a:p>
            <a:pPr algn="ctr"/>
            <a:r>
              <a:rPr lang="ru-RU" sz="2400" dirty="0" smtClean="0"/>
              <a:t>(</a:t>
            </a:r>
            <a:r>
              <a:rPr lang="en-US" sz="2400" dirty="0" smtClean="0"/>
              <a:t>f(</a:t>
            </a:r>
            <a:r>
              <a:rPr lang="en-US" sz="2400" dirty="0" err="1" smtClean="0"/>
              <a:t>kx+m</a:t>
            </a:r>
            <a:r>
              <a:rPr lang="en-US" sz="2400" dirty="0" smtClean="0"/>
              <a:t>)</a:t>
            </a:r>
            <a:r>
              <a:rPr lang="ru-RU" sz="2400" dirty="0" smtClean="0"/>
              <a:t> )</a:t>
            </a:r>
            <a:r>
              <a:rPr lang="en-US" sz="2400" dirty="0" smtClean="0"/>
              <a:t>` = </a:t>
            </a:r>
            <a:r>
              <a:rPr lang="en-US" sz="2400" dirty="0" err="1" smtClean="0"/>
              <a:t>kf</a:t>
            </a:r>
            <a:r>
              <a:rPr lang="en-US" sz="2400" dirty="0" smtClean="0"/>
              <a:t>`(</a:t>
            </a:r>
            <a:r>
              <a:rPr lang="en-US" sz="2400" dirty="0" err="1" smtClean="0"/>
              <a:t>kx</a:t>
            </a:r>
            <a:r>
              <a:rPr lang="en-US" sz="2400" dirty="0" smtClean="0"/>
              <a:t> + m)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dirty="0" smtClean="0"/>
              <a:t>Это правило порождает соответствующее правило нахождения первообразных.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720" y="3500438"/>
            <a:ext cx="8643998" cy="1200329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Теорема 1. </a:t>
            </a:r>
            <a:r>
              <a:rPr lang="ru-RU" sz="2400" b="1" i="1" dirty="0" smtClean="0"/>
              <a:t>Если у = </a:t>
            </a:r>
            <a:r>
              <a:rPr lang="en-US" sz="2400" b="1" i="1" dirty="0" smtClean="0"/>
              <a:t>F(x)</a:t>
            </a:r>
            <a:r>
              <a:rPr lang="ru-RU" sz="2400" b="1" i="1" dirty="0" smtClean="0"/>
              <a:t> – первообразная для функции </a:t>
            </a:r>
            <a:r>
              <a:rPr lang="ru-RU" sz="2400" b="1" i="1" dirty="0" err="1" smtClean="0"/>
              <a:t>у=</a:t>
            </a:r>
            <a:r>
              <a:rPr lang="en-US" sz="2400" b="1" i="1" dirty="0" smtClean="0"/>
              <a:t>f(x)</a:t>
            </a:r>
            <a:r>
              <a:rPr lang="ru-RU" sz="2400" b="1" i="1" dirty="0" smtClean="0"/>
              <a:t>, то первообразной для функции  </a:t>
            </a:r>
            <a:r>
              <a:rPr lang="ru-RU" sz="2400" b="1" i="1" dirty="0" err="1" smtClean="0"/>
              <a:t>у=</a:t>
            </a:r>
            <a:r>
              <a:rPr lang="en-US" sz="2400" b="1" i="1" dirty="0" smtClean="0"/>
              <a:t>f(</a:t>
            </a:r>
            <a:r>
              <a:rPr lang="en-US" sz="2400" b="1" i="1" dirty="0" err="1" smtClean="0"/>
              <a:t>kx+m</a:t>
            </a:r>
            <a:r>
              <a:rPr lang="en-US" sz="2400" b="1" i="1" dirty="0" smtClean="0"/>
              <a:t>)</a:t>
            </a:r>
            <a:r>
              <a:rPr lang="ru-RU" sz="2400" b="1" i="1" dirty="0" smtClean="0"/>
              <a:t> служит функция у=1/</a:t>
            </a:r>
            <a:r>
              <a:rPr lang="en-US" sz="2400" b="1" i="1" dirty="0" smtClean="0"/>
              <a:t>k  F(</a:t>
            </a:r>
            <a:r>
              <a:rPr lang="en-US" sz="2400" b="1" i="1" dirty="0" err="1" smtClean="0"/>
              <a:t>kx+m</a:t>
            </a:r>
            <a:r>
              <a:rPr lang="en-US" sz="2400" b="1" i="1" dirty="0" smtClean="0"/>
              <a:t>)</a:t>
            </a:r>
            <a:r>
              <a:rPr lang="ru-RU" sz="2400" b="1" i="1" dirty="0" smtClean="0"/>
              <a:t>.</a:t>
            </a:r>
            <a:endParaRPr lang="ru-RU" sz="24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285720" y="4786322"/>
            <a:ext cx="8643998" cy="156966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Теорема 2. </a:t>
            </a:r>
            <a:r>
              <a:rPr lang="ru-RU" sz="2400" b="1" i="1" dirty="0" smtClean="0"/>
              <a:t>Если у = </a:t>
            </a:r>
            <a:r>
              <a:rPr lang="en-US" sz="2400" b="1" i="1" dirty="0" smtClean="0"/>
              <a:t>F(x)</a:t>
            </a:r>
            <a:r>
              <a:rPr lang="ru-RU" sz="2400" b="1" i="1" dirty="0" smtClean="0"/>
              <a:t> – первообразная для функции </a:t>
            </a:r>
            <a:r>
              <a:rPr lang="ru-RU" sz="2400" b="1" i="1" dirty="0" err="1" smtClean="0"/>
              <a:t>у=</a:t>
            </a:r>
            <a:r>
              <a:rPr lang="en-US" sz="2400" b="1" i="1" dirty="0" smtClean="0"/>
              <a:t>f(x)</a:t>
            </a:r>
            <a:r>
              <a:rPr lang="ru-RU" sz="2400" b="1" i="1" dirty="0" smtClean="0"/>
              <a:t> на промежутке Х, то у функции  </a:t>
            </a:r>
            <a:r>
              <a:rPr lang="ru-RU" sz="2400" b="1" i="1" dirty="0" err="1" smtClean="0"/>
              <a:t>у=</a:t>
            </a:r>
            <a:r>
              <a:rPr lang="en-US" sz="2400" b="1" i="1" dirty="0" smtClean="0"/>
              <a:t>f(x)</a:t>
            </a:r>
            <a:r>
              <a:rPr lang="ru-RU" sz="2400" b="1" i="1" dirty="0" smtClean="0"/>
              <a:t>  бесконечно много первообразных, и все они имеют вид у = </a:t>
            </a:r>
            <a:r>
              <a:rPr lang="en-US" sz="2400" b="1" i="1" dirty="0" smtClean="0"/>
              <a:t>F(x)</a:t>
            </a:r>
            <a:r>
              <a:rPr lang="ru-RU" sz="2400" b="1" i="1" dirty="0" smtClean="0"/>
              <a:t> +С.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Определенный интеграл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285860"/>
            <a:ext cx="87154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Задачи, приводящие к понятию определенного интеграла</a:t>
            </a:r>
          </a:p>
          <a:p>
            <a:pPr algn="just"/>
            <a:endParaRPr lang="ru-RU" sz="1400" dirty="0" smtClean="0"/>
          </a:p>
          <a:p>
            <a:pPr algn="just"/>
            <a:r>
              <a:rPr lang="ru-RU" sz="2400" b="1" dirty="0" smtClean="0"/>
              <a:t>Задача 1</a:t>
            </a:r>
            <a:r>
              <a:rPr lang="ru-RU" sz="2400" dirty="0" smtClean="0"/>
              <a:t>. (</a:t>
            </a:r>
            <a:r>
              <a:rPr lang="ru-RU" sz="2400" i="1" dirty="0" smtClean="0"/>
              <a:t>о вычислении площади криволинейной трапеции</a:t>
            </a:r>
            <a:r>
              <a:rPr lang="ru-RU" sz="2400" dirty="0" smtClean="0"/>
              <a:t>)</a:t>
            </a: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14480" y="2571744"/>
          <a:ext cx="5500728" cy="3500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4268"/>
                <a:gridCol w="482520"/>
                <a:gridCol w="458394"/>
                <a:gridCol w="458394"/>
                <a:gridCol w="458394"/>
                <a:gridCol w="458394"/>
                <a:gridCol w="458394"/>
                <a:gridCol w="458394"/>
                <a:gridCol w="458394"/>
                <a:gridCol w="458394"/>
                <a:gridCol w="458394"/>
                <a:gridCol w="458394"/>
              </a:tblGrid>
              <a:tr h="437558"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i="1" dirty="0" smtClean="0"/>
                        <a:t>а</a:t>
                      </a:r>
                      <a:endParaRPr lang="ru-RU" sz="20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 smtClean="0"/>
                        <a:t>b</a:t>
                      </a:r>
                      <a:endParaRPr lang="ru-RU" sz="20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х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1714478" y="5643578"/>
            <a:ext cx="5500726" cy="1588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 flipH="1" flipV="1">
            <a:off x="464313" y="4393413"/>
            <a:ext cx="3357586" cy="1588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2179619" y="4749809"/>
            <a:ext cx="178595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4144164" y="4428338"/>
            <a:ext cx="242889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2572528" y="4642652"/>
            <a:ext cx="200026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2893999" y="4535495"/>
            <a:ext cx="221457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3286908" y="4499776"/>
            <a:ext cx="228601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3751255" y="4464057"/>
            <a:ext cx="235745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flipH="1">
            <a:off x="2643172" y="3214686"/>
            <a:ext cx="6072198" cy="2786082"/>
          </a:xfrm>
          <a:prstGeom prst="arc">
            <a:avLst>
              <a:gd name="adj1" fmla="val 16414172"/>
              <a:gd name="adj2" fmla="val 21355590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3286114" y="5643578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  x</a:t>
            </a:r>
            <a:r>
              <a:rPr lang="en-US" sz="2400" i="1" baseline="-25000" dirty="0" smtClean="0"/>
              <a:t>2</a:t>
            </a:r>
            <a:r>
              <a:rPr lang="en-US" sz="2400" i="1" dirty="0" smtClean="0"/>
              <a:t>         </a:t>
            </a:r>
            <a:r>
              <a:rPr lang="en-US" i="1" dirty="0" smtClean="0"/>
              <a:t> 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n-1</a:t>
            </a:r>
            <a:r>
              <a:rPr lang="en-US" sz="2400" i="1" dirty="0" smtClean="0"/>
              <a:t>  </a:t>
            </a:r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Определенный интеграл</a:t>
            </a:r>
            <a:endParaRPr lang="ru-RU" sz="36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14480" y="2571744"/>
          <a:ext cx="5500728" cy="3500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4268"/>
                <a:gridCol w="482520"/>
                <a:gridCol w="458394"/>
                <a:gridCol w="458394"/>
                <a:gridCol w="458394"/>
                <a:gridCol w="458394"/>
                <a:gridCol w="458394"/>
                <a:gridCol w="458394"/>
                <a:gridCol w="458394"/>
                <a:gridCol w="458394"/>
                <a:gridCol w="458394"/>
                <a:gridCol w="458394"/>
              </a:tblGrid>
              <a:tr h="437558"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i="1" dirty="0" smtClean="0"/>
                        <a:t>а</a:t>
                      </a:r>
                      <a:endParaRPr lang="ru-RU" sz="20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 smtClean="0"/>
                        <a:t>b</a:t>
                      </a:r>
                      <a:endParaRPr lang="ru-RU" sz="20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х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1714478" y="5643578"/>
            <a:ext cx="5500726" cy="1588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 flipH="1" flipV="1">
            <a:off x="464313" y="4393413"/>
            <a:ext cx="3357586" cy="1588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2179619" y="4749809"/>
            <a:ext cx="178595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4144164" y="4428338"/>
            <a:ext cx="242889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2572528" y="4642652"/>
            <a:ext cx="200026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2893999" y="4535495"/>
            <a:ext cx="221457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3286908" y="4499776"/>
            <a:ext cx="228601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3751255" y="4464057"/>
            <a:ext cx="235745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flipH="1">
            <a:off x="2643172" y="3214686"/>
            <a:ext cx="6072198" cy="2786082"/>
          </a:xfrm>
          <a:prstGeom prst="arc">
            <a:avLst>
              <a:gd name="adj1" fmla="val 16414172"/>
              <a:gd name="adj2" fmla="val 21355590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3286114" y="5643578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  x</a:t>
            </a:r>
            <a:r>
              <a:rPr lang="en-US" sz="2400" i="1" baseline="-25000" dirty="0" smtClean="0"/>
              <a:t>2</a:t>
            </a:r>
            <a:r>
              <a:rPr lang="en-US" sz="2400" i="1" dirty="0" smtClean="0"/>
              <a:t>         </a:t>
            </a:r>
            <a:r>
              <a:rPr lang="en-US" i="1" dirty="0" smtClean="0"/>
              <a:t> 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n-1</a:t>
            </a:r>
            <a:r>
              <a:rPr lang="en-US" sz="2400" i="1" dirty="0" smtClean="0"/>
              <a:t>  </a:t>
            </a:r>
            <a:endParaRPr lang="ru-RU" sz="2400" i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000496" y="3429000"/>
            <a:ext cx="428628" cy="2214578"/>
          </a:xfrm>
          <a:prstGeom prst="rect">
            <a:avLst/>
          </a:prstGeom>
          <a:solidFill>
            <a:srgbClr val="FFFF00">
              <a:alpha val="4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14282" y="1428736"/>
            <a:ext cx="8715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Разобьем отрезок </a:t>
            </a:r>
            <a:r>
              <a:rPr lang="en-US" sz="2000" dirty="0" smtClean="0"/>
              <a:t>[a</a:t>
            </a:r>
            <a:r>
              <a:rPr lang="ru-RU" sz="2000" dirty="0" smtClean="0"/>
              <a:t>;</a:t>
            </a:r>
            <a:r>
              <a:rPr lang="en-US" sz="2000" dirty="0" smtClean="0"/>
              <a:t>b]</a:t>
            </a:r>
            <a:r>
              <a:rPr lang="ru-RU" sz="2000" dirty="0" smtClean="0"/>
              <a:t> на </a:t>
            </a:r>
            <a:r>
              <a:rPr lang="en-US" sz="2000" dirty="0" smtClean="0"/>
              <a:t>n </a:t>
            </a:r>
            <a:r>
              <a:rPr lang="ru-RU" sz="2000" dirty="0" smtClean="0"/>
              <a:t>равных частей. Площадь всей трапеции равна сумме площадей столбиков: </a:t>
            </a:r>
            <a:r>
              <a:rPr lang="en-US" sz="2000" dirty="0" smtClean="0"/>
              <a:t> </a:t>
            </a:r>
            <a:r>
              <a:rPr lang="ru-RU" sz="2000" dirty="0" smtClean="0"/>
              <a:t>для </a:t>
            </a:r>
            <a:r>
              <a:rPr lang="en-US" sz="2000" i="1" dirty="0" smtClean="0"/>
              <a:t>k</a:t>
            </a:r>
            <a:r>
              <a:rPr lang="ru-RU" sz="2000" i="1" dirty="0" smtClean="0"/>
              <a:t> </a:t>
            </a:r>
            <a:r>
              <a:rPr lang="ru-RU" sz="2000" dirty="0" smtClean="0"/>
              <a:t>–того имеем     </a:t>
            </a:r>
            <a:r>
              <a:rPr lang="en-US" sz="2000" b="1" i="1" dirty="0" err="1" smtClean="0"/>
              <a:t>S</a:t>
            </a:r>
            <a:r>
              <a:rPr lang="en-US" sz="2000" b="1" i="1" baseline="-25000" dirty="0" err="1" smtClean="0"/>
              <a:t>k</a:t>
            </a:r>
            <a:r>
              <a:rPr lang="en-US" sz="2000" i="1" dirty="0" smtClean="0"/>
              <a:t>=</a:t>
            </a:r>
            <a:r>
              <a:rPr lang="ru-RU" sz="2000" dirty="0" smtClean="0"/>
              <a:t> </a:t>
            </a:r>
            <a:r>
              <a:rPr lang="en-US" sz="2000" b="1" i="1" dirty="0" smtClean="0"/>
              <a:t>f(</a:t>
            </a:r>
            <a:r>
              <a:rPr lang="en-US" sz="2000" b="1" i="1" dirty="0" err="1" smtClean="0"/>
              <a:t>x</a:t>
            </a:r>
            <a:r>
              <a:rPr lang="en-US" sz="2000" b="1" i="1" baseline="-25000" dirty="0" err="1" smtClean="0"/>
              <a:t>k</a:t>
            </a:r>
            <a:r>
              <a:rPr lang="en-US" sz="2000" b="1" i="1" dirty="0" smtClean="0"/>
              <a:t>)·</a:t>
            </a:r>
            <a:r>
              <a:rPr lang="el-GR" sz="2000" b="1" i="1" dirty="0" smtClean="0"/>
              <a:t>Δ</a:t>
            </a:r>
            <a:r>
              <a:rPr lang="en-US" sz="2000" b="1" i="1" dirty="0" err="1" smtClean="0"/>
              <a:t>x</a:t>
            </a:r>
            <a:r>
              <a:rPr lang="en-US" sz="2000" b="1" i="1" baseline="-25000" dirty="0" err="1" smtClean="0"/>
              <a:t>k</a:t>
            </a:r>
            <a:r>
              <a:rPr lang="ru-RU" sz="2000" dirty="0" smtClean="0"/>
              <a:t>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Определенный интеграл</a:t>
            </a:r>
            <a:endParaRPr lang="ru-RU" sz="36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14480" y="2571744"/>
          <a:ext cx="5500728" cy="3500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4268"/>
                <a:gridCol w="482520"/>
                <a:gridCol w="458394"/>
                <a:gridCol w="458394"/>
                <a:gridCol w="458394"/>
                <a:gridCol w="458394"/>
                <a:gridCol w="458394"/>
                <a:gridCol w="458394"/>
                <a:gridCol w="458394"/>
                <a:gridCol w="458394"/>
                <a:gridCol w="458394"/>
                <a:gridCol w="458394"/>
              </a:tblGrid>
              <a:tr h="437558"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58"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i="1" dirty="0" smtClean="0"/>
                        <a:t>а</a:t>
                      </a:r>
                      <a:endParaRPr lang="ru-RU" sz="20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i="1" dirty="0" smtClean="0"/>
                        <a:t>b</a:t>
                      </a:r>
                      <a:endParaRPr lang="ru-RU" sz="20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х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1714478" y="5643578"/>
            <a:ext cx="5500726" cy="1588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 flipH="1" flipV="1">
            <a:off x="464313" y="4393413"/>
            <a:ext cx="3357586" cy="1588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2179619" y="4749809"/>
            <a:ext cx="178595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4144164" y="4428338"/>
            <a:ext cx="242889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2572528" y="4642652"/>
            <a:ext cx="200026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2893999" y="4535495"/>
            <a:ext cx="221457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3286908" y="4499776"/>
            <a:ext cx="228601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3751255" y="4464057"/>
            <a:ext cx="235745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flipH="1">
            <a:off x="2643172" y="3214686"/>
            <a:ext cx="6072198" cy="2786082"/>
          </a:xfrm>
          <a:prstGeom prst="arc">
            <a:avLst>
              <a:gd name="adj1" fmla="val 16414172"/>
              <a:gd name="adj2" fmla="val 21355590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3286114" y="5643578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  x</a:t>
            </a:r>
            <a:r>
              <a:rPr lang="en-US" sz="2400" i="1" baseline="-25000" dirty="0" smtClean="0"/>
              <a:t>2</a:t>
            </a:r>
            <a:r>
              <a:rPr lang="en-US" sz="2400" i="1" dirty="0" smtClean="0"/>
              <a:t>         </a:t>
            </a:r>
            <a:r>
              <a:rPr lang="en-US" i="1" dirty="0" smtClean="0"/>
              <a:t> 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n-1</a:t>
            </a:r>
            <a:r>
              <a:rPr lang="en-US" sz="2400" i="1" dirty="0" smtClean="0"/>
              <a:t>  </a:t>
            </a:r>
            <a:endParaRPr lang="ru-RU" sz="2400" i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000496" y="3429000"/>
            <a:ext cx="428628" cy="2214578"/>
          </a:xfrm>
          <a:prstGeom prst="rect">
            <a:avLst/>
          </a:prstGeom>
          <a:solidFill>
            <a:srgbClr val="FFFF00">
              <a:alpha val="4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071802" y="3857628"/>
            <a:ext cx="500066" cy="1785950"/>
          </a:xfrm>
          <a:prstGeom prst="rect">
            <a:avLst/>
          </a:prstGeom>
          <a:solidFill>
            <a:srgbClr val="FFFF00">
              <a:alpha val="4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571868" y="3571876"/>
            <a:ext cx="428628" cy="2071702"/>
          </a:xfrm>
          <a:prstGeom prst="rect">
            <a:avLst/>
          </a:prstGeom>
          <a:solidFill>
            <a:srgbClr val="FFFF00">
              <a:alpha val="4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429124" y="3286124"/>
            <a:ext cx="500066" cy="2357454"/>
          </a:xfrm>
          <a:prstGeom prst="rect">
            <a:avLst/>
          </a:prstGeom>
          <a:solidFill>
            <a:srgbClr val="FFFF00">
              <a:alpha val="4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929190" y="3214686"/>
            <a:ext cx="428628" cy="2428892"/>
          </a:xfrm>
          <a:prstGeom prst="rect">
            <a:avLst/>
          </a:prstGeom>
          <a:solidFill>
            <a:srgbClr val="FFFF00">
              <a:alpha val="4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14282" y="1357298"/>
            <a:ext cx="87154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 smtClean="0"/>
              <a:t>По определению полагают, что искомая площадь криволинейной трапеции равна пределу последовательности   </a:t>
            </a:r>
            <a:r>
              <a:rPr lang="ru-RU" sz="2000" b="1" i="1" dirty="0" smtClean="0"/>
              <a:t>(</a:t>
            </a:r>
            <a:r>
              <a:rPr lang="en-US" sz="2000" b="1" i="1" dirty="0" err="1" smtClean="0"/>
              <a:t>S</a:t>
            </a:r>
            <a:r>
              <a:rPr lang="en-US" sz="2000" b="1" i="1" baseline="-25000" dirty="0" err="1" smtClean="0"/>
              <a:t>n</a:t>
            </a:r>
            <a:r>
              <a:rPr lang="ru-RU" sz="2000" b="1" i="1" dirty="0" smtClean="0"/>
              <a:t>)</a:t>
            </a:r>
            <a:endParaRPr lang="en-US" sz="2000" b="1" i="1" dirty="0" smtClean="0"/>
          </a:p>
          <a:p>
            <a:pPr algn="ctr"/>
            <a:r>
              <a:rPr lang="en-US" sz="2000" b="1" i="1" dirty="0" smtClean="0"/>
              <a:t>  S</a:t>
            </a:r>
            <a:r>
              <a:rPr lang="en-US" sz="2000" i="1" dirty="0" smtClean="0"/>
              <a:t>=</a:t>
            </a:r>
            <a:r>
              <a:rPr lang="ru-RU" sz="2000" dirty="0" smtClean="0"/>
              <a:t> </a:t>
            </a:r>
            <a:r>
              <a:rPr lang="en-US" sz="2000" b="1" i="1" dirty="0" smtClean="0"/>
              <a:t>Lim  </a:t>
            </a:r>
            <a:r>
              <a:rPr lang="en-US" sz="2000" b="1" i="1" dirty="0" err="1" smtClean="0"/>
              <a:t>S</a:t>
            </a:r>
            <a:r>
              <a:rPr lang="en-US" sz="2000" b="1" i="1" baseline="-25000" dirty="0" err="1" smtClean="0"/>
              <a:t>n</a:t>
            </a:r>
            <a:endParaRPr lang="en-US" sz="2000" b="1" i="1" baseline="-25000" dirty="0" smtClean="0"/>
          </a:p>
          <a:p>
            <a:pPr algn="ctr"/>
            <a:r>
              <a:rPr lang="en-US" sz="2000" b="1" i="1" dirty="0" smtClean="0"/>
              <a:t>  </a:t>
            </a:r>
            <a:r>
              <a:rPr lang="en-US" sz="2000" b="1" i="1" baseline="30000" dirty="0" smtClean="0"/>
              <a:t>n</a:t>
            </a:r>
            <a:r>
              <a:rPr lang="en-US" sz="2000" b="1" i="1" baseline="30000" dirty="0" smtClean="0">
                <a:latin typeface="Calibri"/>
                <a:sym typeface="Symbol"/>
              </a:rPr>
              <a:t>→</a:t>
            </a:r>
            <a:r>
              <a:rPr lang="en-US" sz="2000" b="1" i="1" baseline="30000" dirty="0" smtClean="0">
                <a:sym typeface="Symbol"/>
              </a:rPr>
              <a:t>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Определенный интеграл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357298"/>
            <a:ext cx="8715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Задача 2</a:t>
            </a:r>
            <a:r>
              <a:rPr lang="ru-RU" sz="2400" dirty="0" smtClean="0"/>
              <a:t>. (</a:t>
            </a:r>
            <a:r>
              <a:rPr lang="ru-RU" sz="2400" i="1" dirty="0" smtClean="0"/>
              <a:t>о вычислении массы стержня</a:t>
            </a:r>
            <a:r>
              <a:rPr lang="ru-RU" sz="2400" dirty="0" smtClean="0"/>
              <a:t>)</a:t>
            </a:r>
            <a:endParaRPr lang="en-US" sz="2400" dirty="0" smtClean="0"/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 прямолинейный неоднородный стержень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[a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b]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плотность в точке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вычисляется по формуле 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Найти массу стержня.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857356" y="3786190"/>
            <a:ext cx="5500726" cy="1588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2501091" y="3785397"/>
            <a:ext cx="142876" cy="15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5643570" y="3786190"/>
            <a:ext cx="14287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3072595" y="3785397"/>
            <a:ext cx="142876" cy="15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3644099" y="3785397"/>
            <a:ext cx="142876" cy="15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4287042" y="3785396"/>
            <a:ext cx="142082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4929190" y="3786190"/>
            <a:ext cx="14367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928926" y="3857628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  </a:t>
            </a:r>
            <a:r>
              <a:rPr lang="ru-RU" sz="2400" i="1" dirty="0" smtClean="0"/>
              <a:t>  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2</a:t>
            </a:r>
            <a:r>
              <a:rPr lang="en-US" sz="2400" i="1" dirty="0" smtClean="0"/>
              <a:t>         </a:t>
            </a:r>
            <a:r>
              <a:rPr lang="en-US" i="1" dirty="0" smtClean="0"/>
              <a:t> </a:t>
            </a:r>
            <a:r>
              <a:rPr lang="ru-RU" i="1" dirty="0" smtClean="0"/>
              <a:t>  </a:t>
            </a:r>
            <a:r>
              <a:rPr lang="en-US" i="1" dirty="0" smtClean="0"/>
              <a:t>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n-1</a:t>
            </a:r>
            <a:r>
              <a:rPr lang="en-US" sz="2400" i="1" dirty="0" smtClean="0"/>
              <a:t>  </a:t>
            </a:r>
            <a:endParaRPr lang="ru-RU" sz="2400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2357422" y="3929066"/>
            <a:ext cx="36433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a                                               b</a:t>
            </a:r>
            <a:endParaRPr lang="ru-RU" sz="2000" b="1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857488" y="5429264"/>
            <a:ext cx="2571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 smtClean="0"/>
              <a:t> </a:t>
            </a:r>
            <a:r>
              <a:rPr lang="en-US" sz="2400" b="1" i="1" dirty="0" smtClean="0"/>
              <a:t>m</a:t>
            </a:r>
            <a:r>
              <a:rPr lang="en-US" sz="2400" i="1" dirty="0" smtClean="0"/>
              <a:t>=</a:t>
            </a:r>
            <a:r>
              <a:rPr lang="ru-RU" sz="2400" dirty="0" smtClean="0"/>
              <a:t> </a:t>
            </a:r>
            <a:r>
              <a:rPr lang="en-US" sz="2400" b="1" i="1" dirty="0" smtClean="0"/>
              <a:t>Lim  </a:t>
            </a:r>
            <a:r>
              <a:rPr lang="en-US" sz="2400" b="1" i="1" dirty="0" err="1" smtClean="0"/>
              <a:t>S</a:t>
            </a:r>
            <a:r>
              <a:rPr lang="en-US" sz="2400" b="1" i="1" baseline="-25000" dirty="0" err="1" smtClean="0"/>
              <a:t>n</a:t>
            </a:r>
            <a:endParaRPr lang="en-US" sz="2400" b="1" i="1" baseline="-25000" dirty="0" smtClean="0"/>
          </a:p>
          <a:p>
            <a:pPr algn="ctr"/>
            <a:r>
              <a:rPr lang="en-US" sz="2400" b="1" i="1" dirty="0" smtClean="0"/>
              <a:t>  </a:t>
            </a:r>
            <a:r>
              <a:rPr lang="en-US" sz="2400" b="1" i="1" baseline="30000" dirty="0" smtClean="0"/>
              <a:t>n</a:t>
            </a:r>
            <a:r>
              <a:rPr lang="en-US" sz="2400" b="1" i="1" baseline="30000" dirty="0" smtClean="0">
                <a:latin typeface="Calibri"/>
                <a:sym typeface="Symbol"/>
              </a:rPr>
              <a:t>→</a:t>
            </a:r>
            <a:r>
              <a:rPr lang="en-US" sz="2400" b="1" i="1" baseline="30000" dirty="0" smtClean="0">
                <a:sym typeface="Symbol"/>
              </a:rPr>
              <a:t>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214282" y="2500306"/>
            <a:ext cx="8715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Решение: Масса однородного тела вычисляется по формуле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m=</a:t>
            </a:r>
            <a:r>
              <a:rPr lang="el-GR" sz="2400" dirty="0" smtClean="0">
                <a:latin typeface="Calibri"/>
                <a:cs typeface="Times New Roman" pitchFamily="18" charset="0"/>
              </a:rPr>
              <a:t>ρ</a:t>
            </a:r>
            <a:r>
              <a:rPr lang="en-US" sz="2400" dirty="0" smtClean="0">
                <a:latin typeface="Calibri"/>
                <a:cs typeface="Times New Roman" pitchFamily="18" charset="0"/>
              </a:rPr>
              <a:t>V</a:t>
            </a:r>
            <a:r>
              <a:rPr lang="ru-RU" sz="2400" dirty="0" smtClean="0">
                <a:latin typeface="Calibri"/>
                <a:cs typeface="Times New Roman" pitchFamily="18" charset="0"/>
              </a:rPr>
              <a:t>. Для неоднородного стержня разобьем отрезок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[a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b]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равных частей.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4282" y="4357694"/>
            <a:ext cx="86439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Плотность в точке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i="1" baseline="-250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в промежутке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k+1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постоянна 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baseline="-250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Масса этого участка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)·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3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Определенный интеграл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428736"/>
            <a:ext cx="8715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Задача </a:t>
            </a:r>
            <a:r>
              <a:rPr lang="en-US" sz="2400" b="1" dirty="0" smtClean="0"/>
              <a:t>3</a:t>
            </a:r>
            <a:r>
              <a:rPr lang="ru-RU" sz="2400" dirty="0" smtClean="0"/>
              <a:t>. (</a:t>
            </a:r>
            <a:r>
              <a:rPr lang="ru-RU" sz="2400" i="1" dirty="0" smtClean="0"/>
              <a:t>о перемещении точки</a:t>
            </a:r>
            <a:r>
              <a:rPr lang="ru-RU" sz="2400" dirty="0" smtClean="0"/>
              <a:t>)</a:t>
            </a:r>
            <a:endParaRPr lang="en-US" sz="2400" dirty="0" smtClean="0"/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прямой движется материальная точка. Зависимость скорости от времени выражается формулой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v=v(t)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Найти перемещение точки за промежуток времени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[a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b]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786050" y="5429264"/>
            <a:ext cx="2571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/>
              <a:t>S</a:t>
            </a:r>
            <a:r>
              <a:rPr lang="en-US" sz="2400" i="1" dirty="0" smtClean="0"/>
              <a:t>=</a:t>
            </a:r>
            <a:r>
              <a:rPr lang="ru-RU" sz="2400" dirty="0" smtClean="0"/>
              <a:t> </a:t>
            </a:r>
            <a:r>
              <a:rPr lang="en-US" sz="2400" b="1" i="1" dirty="0" smtClean="0"/>
              <a:t>Lim  </a:t>
            </a:r>
            <a:r>
              <a:rPr lang="en-US" sz="2400" b="1" i="1" dirty="0" err="1" smtClean="0"/>
              <a:t>S</a:t>
            </a:r>
            <a:r>
              <a:rPr lang="en-US" sz="2400" b="1" i="1" baseline="-25000" dirty="0" err="1" smtClean="0"/>
              <a:t>n</a:t>
            </a:r>
            <a:endParaRPr lang="en-US" sz="2400" b="1" i="1" baseline="-25000" dirty="0" smtClean="0"/>
          </a:p>
          <a:p>
            <a:pPr algn="ctr"/>
            <a:r>
              <a:rPr lang="en-US" sz="2400" b="1" i="1" dirty="0" smtClean="0"/>
              <a:t>  </a:t>
            </a:r>
            <a:r>
              <a:rPr lang="en-US" sz="2400" b="1" i="1" baseline="30000" dirty="0" smtClean="0"/>
              <a:t>n</a:t>
            </a:r>
            <a:r>
              <a:rPr lang="en-US" sz="2400" b="1" i="1" baseline="30000" dirty="0" smtClean="0">
                <a:latin typeface="Calibri"/>
                <a:sym typeface="Symbol"/>
              </a:rPr>
              <a:t>→</a:t>
            </a:r>
            <a:r>
              <a:rPr lang="en-US" sz="2400" b="1" i="1" baseline="30000" dirty="0" smtClean="0">
                <a:sym typeface="Symbol"/>
              </a:rPr>
              <a:t>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214282" y="3143248"/>
            <a:ext cx="8715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Решение: В случае равномерного движения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S=</a:t>
            </a:r>
            <a:r>
              <a:rPr lang="en-US" sz="2400" dirty="0" err="1" smtClean="0">
                <a:latin typeface="Calibri"/>
                <a:cs typeface="Times New Roman" pitchFamily="18" charset="0"/>
              </a:rPr>
              <a:t>Vt</a:t>
            </a:r>
            <a:r>
              <a:rPr lang="ru-RU" sz="2400" dirty="0" smtClean="0">
                <a:latin typeface="Calibri"/>
                <a:cs typeface="Times New Roman" pitchFamily="18" charset="0"/>
              </a:rPr>
              <a:t>. Для неравномерного движения разобьем отрезок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[a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b]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равных частей и используем те же идеи, что и в предыдущих задачах.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4282" y="4429132"/>
            <a:ext cx="86439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Скорость в точке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i="1" baseline="-250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в промежутке времени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Δt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=[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k+1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постоянна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baseline="-250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Путь на этом участке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v(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)·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1643050"/>
            <a:ext cx="80724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Подведем итоги:</a:t>
            </a:r>
            <a:endParaRPr lang="en-US" sz="2400" dirty="0" smtClean="0"/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Решение трех различных задач из различных областей науки и техники приводится к одной и той же математической модели. Данную математическую модель надо изучить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т.е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.:</a:t>
            </a:r>
          </a:p>
          <a:p>
            <a:pPr marL="457200" indent="-457200" algn="just">
              <a:buAutoNum type="arabicParenR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присвоить ей новый термин;</a:t>
            </a:r>
          </a:p>
          <a:p>
            <a:pPr marL="457200" indent="-457200" algn="just">
              <a:buAutoNum type="arabicParenR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ввести для нее обозначение; </a:t>
            </a:r>
          </a:p>
          <a:p>
            <a:pPr marL="457200" indent="-457200" algn="just">
              <a:buAutoNum type="arabicParenR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научиться с ней работать.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Определенный интеграл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571876"/>
            <a:ext cx="8286808" cy="1143008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/>
              <a:t>§48. Первообразная</a:t>
            </a:r>
          </a:p>
          <a:p>
            <a:pPr algn="l"/>
            <a:r>
              <a:rPr lang="ru-RU" sz="2800" dirty="0" smtClean="0"/>
              <a:t>§49. Определенный интеграл.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57166"/>
            <a:ext cx="8286808" cy="2000264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solidFill>
                  <a:schemeClr val="accent1">
                    <a:lumMod val="50000"/>
                  </a:schemeClr>
                </a:solidFill>
              </a:rPr>
              <a:t>Первообразная</a:t>
            </a:r>
            <a:br>
              <a:rPr lang="ru-RU" sz="48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8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</a:rPr>
              <a:t>и</a:t>
            </a:r>
            <a:r>
              <a:rPr lang="ru-RU" sz="4800" b="1" i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48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800" b="1" i="1" dirty="0" smtClean="0">
                <a:solidFill>
                  <a:schemeClr val="accent1">
                    <a:lumMod val="50000"/>
                  </a:schemeClr>
                </a:solidFill>
              </a:rPr>
              <a:t> интеграл</a:t>
            </a:r>
            <a:endParaRPr lang="ru-RU" sz="48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1428736"/>
            <a:ext cx="864399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Математика изучает различные связи между величинами. Важнейшие примеры таких связей дает механическое движение.</a:t>
            </a:r>
          </a:p>
          <a:p>
            <a:pPr algn="just"/>
            <a:r>
              <a:rPr lang="ru-RU" sz="2400" dirty="0" smtClean="0"/>
              <a:t>Рассмотрим движение материальной точки по оси. Между положением (координатой) точки и ее скоростью есть известная связь, лежащая в основе математического анализа: </a:t>
            </a:r>
            <a:r>
              <a:rPr lang="ru-RU" sz="2400" b="1" i="1" dirty="0" smtClean="0"/>
              <a:t>скорость является производной от координаты по времени</a:t>
            </a:r>
            <a:r>
              <a:rPr lang="ru-RU" sz="2400" dirty="0" smtClean="0"/>
              <a:t>. Сама операция нахождения производной называется </a:t>
            </a:r>
            <a:r>
              <a:rPr lang="ru-RU" sz="2400" b="1" i="1" dirty="0" smtClean="0">
                <a:solidFill>
                  <a:srgbClr val="C00000"/>
                </a:solidFill>
              </a:rPr>
              <a:t>дифференцированием</a:t>
            </a:r>
            <a:r>
              <a:rPr lang="ru-RU" sz="2400" dirty="0" smtClean="0"/>
              <a:t>. Обратная задача – </a:t>
            </a:r>
            <a:r>
              <a:rPr lang="ru-RU" sz="2400" b="1" i="1" dirty="0" smtClean="0"/>
              <a:t>нахождение положения точки по ее скорости </a:t>
            </a:r>
            <a:r>
              <a:rPr lang="ru-RU" sz="2400" dirty="0" smtClean="0"/>
              <a:t>– решается с помощью другой математической операции, называемой </a:t>
            </a:r>
            <a:r>
              <a:rPr lang="ru-RU" sz="2400" b="1" i="1" dirty="0" smtClean="0">
                <a:solidFill>
                  <a:srgbClr val="C00000"/>
                </a:solidFill>
              </a:rPr>
              <a:t>интегрированием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4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Первообразная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Первообразная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428737"/>
            <a:ext cx="864399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Задачи, решаемые с помощью операции нахождения производной:</a:t>
            </a:r>
          </a:p>
          <a:p>
            <a:pPr algn="just"/>
            <a:r>
              <a:rPr lang="ru-RU" sz="2400" dirty="0" smtClean="0"/>
              <a:t>1)  скорость движения ;</a:t>
            </a:r>
          </a:p>
          <a:p>
            <a:pPr algn="just"/>
            <a:r>
              <a:rPr lang="ru-RU" sz="2400" dirty="0" smtClean="0"/>
              <a:t>2)  угловой коэффициент касательной к графику функции;</a:t>
            </a:r>
          </a:p>
          <a:p>
            <a:pPr marL="342900" indent="-342900" algn="just">
              <a:buAutoNum type="arabicParenR" startAt="3"/>
            </a:pPr>
            <a:r>
              <a:rPr lang="ru-RU" sz="2400" dirty="0" smtClean="0"/>
              <a:t>с помощью производной можно исследовать функцию на монотонность и экстремумы;</a:t>
            </a:r>
          </a:p>
          <a:p>
            <a:pPr marL="342900" indent="-342900" algn="just">
              <a:buAutoNum type="arabicParenR" startAt="3"/>
            </a:pPr>
            <a:r>
              <a:rPr lang="ru-RU" sz="2400" dirty="0" smtClean="0"/>
              <a:t>производная помогает решать задачи на оптимизацию.</a:t>
            </a:r>
          </a:p>
          <a:p>
            <a:pPr marL="342900" indent="-342900" algn="just"/>
            <a:endParaRPr lang="ru-RU" sz="1200" dirty="0" smtClean="0"/>
          </a:p>
          <a:p>
            <a:pPr marL="88900" indent="596900" algn="just"/>
            <a:r>
              <a:rPr lang="ru-RU" sz="2400" i="1" dirty="0" smtClean="0"/>
              <a:t>Линейная плотность тонкого стержня есть производная его массы по длине, мощность есть производная работы по времени, сила тока есть производная заряда по времени и т.д</a:t>
            </a:r>
            <a:r>
              <a:rPr lang="ru-RU" sz="2400" dirty="0" smtClean="0"/>
              <a:t>.</a:t>
            </a:r>
          </a:p>
          <a:p>
            <a:pPr marL="88900" indent="596900" algn="just"/>
            <a:r>
              <a:rPr lang="ru-RU" sz="2400" dirty="0" smtClean="0"/>
              <a:t>С помощью обратной операции мы будем решать обратные задачи…</a:t>
            </a:r>
          </a:p>
          <a:p>
            <a:pPr algn="just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928662" y="3143248"/>
            <a:ext cx="2214578" cy="1000132"/>
          </a:xfrm>
          <a:prstGeom prst="rect">
            <a:avLst/>
          </a:prstGeom>
          <a:solidFill>
            <a:srgbClr val="FF0000">
              <a:alpha val="1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4282" y="4500570"/>
            <a:ext cx="8643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Величина </a:t>
            </a:r>
            <a:r>
              <a:rPr lang="en-US" sz="2400" dirty="0" smtClean="0"/>
              <a:t>v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t</a:t>
            </a:r>
            <a:r>
              <a:rPr lang="ru-RU" sz="2400" dirty="0" smtClean="0"/>
              <a:t> представляет собой площадь прямоугольника, ограниченного графиком скорости, осью абсцисс и двумя вертикальными прямыми. Т.е. </a:t>
            </a:r>
            <a:r>
              <a:rPr lang="ru-RU" sz="2400" b="1" i="1" dirty="0" smtClean="0"/>
              <a:t>путь точки можно вычислить как площадь под графиком скорости</a:t>
            </a:r>
            <a:r>
              <a:rPr lang="ru-RU" sz="2400" dirty="0" smtClean="0"/>
              <a:t>.  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1357298"/>
            <a:ext cx="8715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Пусть точка движется с </a:t>
            </a:r>
            <a:r>
              <a:rPr lang="ru-RU" sz="2400" b="1" dirty="0" smtClean="0"/>
              <a:t>постоянной скоростью </a:t>
            </a:r>
            <a:r>
              <a:rPr lang="en-US" sz="2400" i="1" dirty="0" smtClean="0"/>
              <a:t>v=v</a:t>
            </a:r>
            <a:r>
              <a:rPr lang="en-US" sz="2400" i="1" baseline="-25000" dirty="0" smtClean="0"/>
              <a:t>0</a:t>
            </a:r>
            <a:r>
              <a:rPr lang="ru-RU" b="1" dirty="0" smtClean="0"/>
              <a:t>. </a:t>
            </a:r>
            <a:r>
              <a:rPr lang="ru-RU" sz="2400" dirty="0" smtClean="0"/>
              <a:t>Графиком скорости в системе координат (</a:t>
            </a:r>
            <a:r>
              <a:rPr lang="en-US" sz="2400" i="1" dirty="0" smtClean="0"/>
              <a:t>t</a:t>
            </a:r>
            <a:r>
              <a:rPr lang="ru-RU" sz="2400" i="1" dirty="0" smtClean="0"/>
              <a:t>;</a:t>
            </a:r>
            <a:r>
              <a:rPr lang="en-US" sz="2400" i="1" dirty="0" smtClean="0"/>
              <a:t>v</a:t>
            </a:r>
            <a:r>
              <a:rPr lang="ru-RU" sz="2400" dirty="0" smtClean="0"/>
              <a:t>) будет прямая, параллельная оси времени.</a:t>
            </a:r>
            <a:endParaRPr lang="ru-RU" sz="24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500034" y="4143380"/>
            <a:ext cx="4143404" cy="158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762" y="3571876"/>
            <a:ext cx="1856594" cy="794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28596" y="2714620"/>
            <a:ext cx="6299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smtClean="0"/>
              <a:t>v</a:t>
            </a:r>
            <a:r>
              <a:rPr lang="en-US" sz="3200" i="1" baseline="-25000" dirty="0" smtClean="0"/>
              <a:t>0</a:t>
            </a:r>
            <a:endParaRPr lang="ru-RU" sz="3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71472" y="4071942"/>
            <a:ext cx="4086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0                                                               </a:t>
            </a:r>
            <a:r>
              <a:rPr lang="ru-RU" i="1" dirty="0" err="1" smtClean="0"/>
              <a:t>х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42910" y="2500306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у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857884" y="2714620"/>
            <a:ext cx="22145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/>
              <a:t>t</a:t>
            </a:r>
            <a:r>
              <a:rPr lang="en-US" sz="2800" i="1" baseline="-25000" dirty="0" smtClean="0"/>
              <a:t>0 </a:t>
            </a:r>
            <a:r>
              <a:rPr lang="en-US" sz="2800" i="1" dirty="0" smtClean="0"/>
              <a:t>=0  , S = 0</a:t>
            </a:r>
            <a:endParaRPr lang="ru-RU" sz="28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2606661" y="3679033"/>
            <a:ext cx="1072364" cy="79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28662" y="3143248"/>
            <a:ext cx="3571900" cy="1588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000364" y="4143380"/>
            <a:ext cx="3571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/>
              <a:t>t</a:t>
            </a:r>
            <a:endParaRPr lang="ru-RU" sz="28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072198" y="3500438"/>
            <a:ext cx="15716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smtClean="0"/>
              <a:t>S =v</a:t>
            </a:r>
            <a:r>
              <a:rPr lang="en-US" sz="3200" i="1" baseline="-25000" dirty="0" smtClean="0"/>
              <a:t>0</a:t>
            </a:r>
            <a:r>
              <a:rPr lang="en-US" sz="3200" i="1" dirty="0" smtClean="0"/>
              <a:t> t </a:t>
            </a:r>
            <a:endParaRPr lang="ru-RU" sz="3200" dirty="0"/>
          </a:p>
        </p:txBody>
      </p:sp>
      <p:sp>
        <p:nvSpPr>
          <p:cNvPr id="27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Первообразная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7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714348" y="1928802"/>
            <a:ext cx="2214578" cy="1000132"/>
          </a:xfrm>
          <a:prstGeom prst="rect">
            <a:avLst/>
          </a:prstGeom>
          <a:solidFill>
            <a:srgbClr val="FF0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4786314" y="2928934"/>
            <a:ext cx="4143404" cy="158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786314" y="2071678"/>
            <a:ext cx="629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v</a:t>
            </a:r>
            <a:r>
              <a:rPr lang="en-US" sz="2400" i="1" baseline="-25000" dirty="0" smtClean="0"/>
              <a:t>0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57752" y="2857496"/>
            <a:ext cx="4086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0                                                               </a:t>
            </a:r>
            <a:r>
              <a:rPr lang="ru-RU" i="1" dirty="0" err="1" smtClean="0"/>
              <a:t>х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929190" y="1285860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у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6786578" y="2357430"/>
            <a:ext cx="1285884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5393934" y="2392752"/>
            <a:ext cx="1214446" cy="79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олилиния 18"/>
          <p:cNvSpPr/>
          <p:nvPr/>
        </p:nvSpPr>
        <p:spPr>
          <a:xfrm>
            <a:off x="5195918" y="1465262"/>
            <a:ext cx="3566160" cy="939800"/>
          </a:xfrm>
          <a:custGeom>
            <a:avLst/>
            <a:gdLst>
              <a:gd name="connsiteX0" fmla="*/ 0 w 3566160"/>
              <a:gd name="connsiteY0" fmla="*/ 901700 h 939800"/>
              <a:gd name="connsiteX1" fmla="*/ 579120 w 3566160"/>
              <a:gd name="connsiteY1" fmla="*/ 292100 h 939800"/>
              <a:gd name="connsiteX2" fmla="*/ 1143000 w 3566160"/>
              <a:gd name="connsiteY2" fmla="*/ 337820 h 939800"/>
              <a:gd name="connsiteX3" fmla="*/ 1935480 w 3566160"/>
              <a:gd name="connsiteY3" fmla="*/ 78740 h 939800"/>
              <a:gd name="connsiteX4" fmla="*/ 3063240 w 3566160"/>
              <a:gd name="connsiteY4" fmla="*/ 810260 h 939800"/>
              <a:gd name="connsiteX5" fmla="*/ 3566160 w 3566160"/>
              <a:gd name="connsiteY5" fmla="*/ 855980 h 93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66160" h="939800">
                <a:moveTo>
                  <a:pt x="0" y="901700"/>
                </a:moveTo>
                <a:cubicBezTo>
                  <a:pt x="194310" y="643890"/>
                  <a:pt x="388620" y="386080"/>
                  <a:pt x="579120" y="292100"/>
                </a:cubicBezTo>
                <a:cubicBezTo>
                  <a:pt x="769620" y="198120"/>
                  <a:pt x="916940" y="373380"/>
                  <a:pt x="1143000" y="337820"/>
                </a:cubicBezTo>
                <a:cubicBezTo>
                  <a:pt x="1369060" y="302260"/>
                  <a:pt x="1615440" y="0"/>
                  <a:pt x="1935480" y="78740"/>
                </a:cubicBezTo>
                <a:cubicBezTo>
                  <a:pt x="2255520" y="157480"/>
                  <a:pt x="2791460" y="680720"/>
                  <a:pt x="3063240" y="810260"/>
                </a:cubicBezTo>
                <a:cubicBezTo>
                  <a:pt x="3335020" y="939800"/>
                  <a:pt x="3450590" y="897890"/>
                  <a:pt x="3566160" y="855980"/>
                </a:cubicBezTo>
              </a:path>
            </a:pathLst>
          </a:cu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Первообразная</a:t>
            </a:r>
            <a:endParaRPr lang="ru-RU" sz="36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786446" y="2928934"/>
            <a:ext cx="3571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/>
              <a:t>t</a:t>
            </a:r>
            <a:endParaRPr lang="ru-RU" sz="28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143768" y="2928934"/>
            <a:ext cx="1000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/>
              <a:t>t</a:t>
            </a:r>
            <a:r>
              <a:rPr lang="ru-RU" sz="2800" i="1" dirty="0" smtClean="0"/>
              <a:t>+</a:t>
            </a:r>
            <a:r>
              <a:rPr lang="el-GR" sz="2800" i="1" dirty="0" smtClean="0"/>
              <a:t>Δ</a:t>
            </a:r>
            <a:r>
              <a:rPr lang="en-US" sz="2800" i="1" dirty="0" smtClean="0"/>
              <a:t>t</a:t>
            </a:r>
            <a:endParaRPr lang="ru-RU" sz="2800" dirty="0"/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285720" y="2928934"/>
            <a:ext cx="4143404" cy="158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214282" y="1500174"/>
            <a:ext cx="6299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/>
              <a:t>v</a:t>
            </a:r>
            <a:endParaRPr lang="ru-RU" sz="28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57158" y="2857496"/>
            <a:ext cx="4086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0                                                               </a:t>
            </a:r>
            <a:r>
              <a:rPr lang="ru-RU" i="1" dirty="0" err="1" smtClean="0"/>
              <a:t>х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428596" y="1285860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у</a:t>
            </a:r>
            <a:endParaRPr lang="ru-RU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5400000">
            <a:off x="2392347" y="2464587"/>
            <a:ext cx="1072364" cy="79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2786050" y="2928934"/>
            <a:ext cx="3571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/>
              <a:t>t</a:t>
            </a:r>
            <a:endParaRPr lang="ru-RU" sz="2800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85720" y="2285992"/>
            <a:ext cx="629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v</a:t>
            </a:r>
            <a:r>
              <a:rPr lang="en-US" sz="2400" i="1" baseline="-25000" dirty="0" smtClean="0"/>
              <a:t>0</a:t>
            </a:r>
            <a:endParaRPr lang="ru-RU" sz="2400" dirty="0"/>
          </a:p>
        </p:txBody>
      </p:sp>
      <p:sp>
        <p:nvSpPr>
          <p:cNvPr id="49" name="Прямоугольный треугольник 48"/>
          <p:cNvSpPr/>
          <p:nvPr/>
        </p:nvSpPr>
        <p:spPr>
          <a:xfrm flipV="1">
            <a:off x="714348" y="1928802"/>
            <a:ext cx="2143140" cy="571504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rot="10800000">
            <a:off x="714348" y="1928802"/>
            <a:ext cx="221457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714348" y="1643050"/>
            <a:ext cx="3500462" cy="857256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16200000" flipH="1">
            <a:off x="5786446" y="2000240"/>
            <a:ext cx="1143008" cy="7143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16200000" flipH="1">
            <a:off x="6000760" y="2000240"/>
            <a:ext cx="1143008" cy="7143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16200000" flipH="1">
            <a:off x="6286512" y="2000240"/>
            <a:ext cx="1143008" cy="7143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16200000" flipH="1">
            <a:off x="6500826" y="1857364"/>
            <a:ext cx="1143008" cy="7143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6200000" flipH="1">
            <a:off x="6786578" y="1714488"/>
            <a:ext cx="785818" cy="5000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16200000" flipH="1">
            <a:off x="5857884" y="2357430"/>
            <a:ext cx="714380" cy="4286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16200000" flipH="1">
            <a:off x="5965041" y="2750339"/>
            <a:ext cx="214314" cy="1428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16200000" flipH="1">
            <a:off x="7143768" y="1643050"/>
            <a:ext cx="357190" cy="2143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85720" y="3357562"/>
            <a:ext cx="8858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/>
              <a:t>Равноускоренное движение         Неравномерное движение</a:t>
            </a:r>
            <a:endParaRPr lang="ru-RU" sz="2400" i="1" dirty="0"/>
          </a:p>
        </p:txBody>
      </p:sp>
      <p:sp>
        <p:nvSpPr>
          <p:cNvPr id="68" name="TextBox 67"/>
          <p:cNvSpPr txBox="1"/>
          <p:nvPr/>
        </p:nvSpPr>
        <p:spPr>
          <a:xfrm>
            <a:off x="285720" y="3857628"/>
            <a:ext cx="8643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Таким образом задача интегрирования    тесно связана с задачей вычисления площади. </a:t>
            </a:r>
          </a:p>
          <a:p>
            <a:pPr algn="just"/>
            <a:r>
              <a:rPr lang="ru-RU" sz="2400" dirty="0" smtClean="0"/>
              <a:t>Интегрирование является операцией обратной дифференцированию. То есть сводится к нахождению функции производная которой равна заданной функции.</a:t>
            </a:r>
            <a:endParaRPr lang="ru-RU" sz="24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4287042" y="2357430"/>
            <a:ext cx="1856594" cy="794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 flipH="1" flipV="1">
            <a:off x="-213552" y="2357430"/>
            <a:ext cx="1856594" cy="794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Первообразная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1428736"/>
            <a:ext cx="8643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 smtClean="0"/>
              <a:t>Пример 1</a:t>
            </a:r>
            <a:r>
              <a:rPr lang="ru-RU" sz="2400" dirty="0" smtClean="0"/>
              <a:t>. По прямой движется материальная точка, скорость ее движения в момент времени </a:t>
            </a:r>
            <a:r>
              <a:rPr lang="en-US" sz="2400" dirty="0" smtClean="0"/>
              <a:t>t</a:t>
            </a:r>
            <a:r>
              <a:rPr lang="ru-RU" sz="2400" dirty="0" smtClean="0"/>
              <a:t> задается формулой </a:t>
            </a:r>
            <a:r>
              <a:rPr lang="en-US" sz="2400" i="1" dirty="0" smtClean="0"/>
              <a:t>v=</a:t>
            </a:r>
            <a:r>
              <a:rPr lang="en-US" sz="2400" i="1" dirty="0" err="1" smtClean="0"/>
              <a:t>gt</a:t>
            </a:r>
            <a:r>
              <a:rPr lang="ru-RU" sz="2400" dirty="0" smtClean="0"/>
              <a:t>. Найти закон движения.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2714620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/>
              <a:t>Решение: </a:t>
            </a:r>
            <a:r>
              <a:rPr lang="ru-RU" sz="2400" dirty="0" smtClean="0"/>
              <a:t>Пусть </a:t>
            </a:r>
            <a:r>
              <a:rPr lang="en-US" sz="2400" dirty="0" smtClean="0"/>
              <a:t>s = s(t)</a:t>
            </a:r>
            <a:r>
              <a:rPr lang="ru-RU" sz="2400" dirty="0" smtClean="0"/>
              <a:t> – искомый закон движения. Известно, что </a:t>
            </a:r>
            <a:r>
              <a:rPr lang="en-US" sz="2400" i="1" dirty="0" smtClean="0"/>
              <a:t>s`(t)=v(t)</a:t>
            </a:r>
            <a:r>
              <a:rPr lang="ru-RU" sz="2400" dirty="0" smtClean="0"/>
              <a:t>. Отсюда следует, что </a:t>
            </a:r>
            <a:r>
              <a:rPr lang="en-US" sz="2400" i="1" dirty="0" smtClean="0"/>
              <a:t>s(t)=</a:t>
            </a:r>
            <a:r>
              <a:rPr lang="ru-RU" sz="2400" i="1" dirty="0" smtClean="0"/>
              <a:t>0,5 </a:t>
            </a:r>
            <a:r>
              <a:rPr lang="en-US" sz="2400" i="1" dirty="0" smtClean="0"/>
              <a:t>gt</a:t>
            </a:r>
            <a:r>
              <a:rPr lang="en-US" sz="2400" i="1" baseline="30000" dirty="0" smtClean="0"/>
              <a:t>2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85720" y="3500438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/>
              <a:t>Однако, </a:t>
            </a:r>
            <a:r>
              <a:rPr lang="en-US" sz="2400" i="1" dirty="0" smtClean="0"/>
              <a:t>s(t)=</a:t>
            </a:r>
            <a:r>
              <a:rPr lang="ru-RU" sz="2400" i="1" dirty="0" smtClean="0"/>
              <a:t>0,5 </a:t>
            </a:r>
            <a:r>
              <a:rPr lang="en-US" sz="2400" i="1" dirty="0" smtClean="0"/>
              <a:t>gt</a:t>
            </a:r>
            <a:r>
              <a:rPr lang="en-US" sz="2400" i="1" baseline="30000" dirty="0" smtClean="0"/>
              <a:t>2</a:t>
            </a:r>
            <a:r>
              <a:rPr lang="ru-RU" sz="2400" dirty="0" smtClean="0"/>
              <a:t>, </a:t>
            </a:r>
            <a:r>
              <a:rPr lang="ru-RU" sz="2400" b="1" dirty="0" smtClean="0"/>
              <a:t>не единственное решение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4357694"/>
            <a:ext cx="8643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Чтобы задача стала более определенной, надо зафиксировать исходную ситуацию: указать координату движущейся точки в какой-нибудь момент времени.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>
            <a:spLocks noGrp="1"/>
          </p:cNvSpPr>
          <p:nvPr>
            <p:ph type="title"/>
          </p:nvPr>
        </p:nvSpPr>
        <p:spPr>
          <a:xfrm>
            <a:off x="214282" y="228600"/>
            <a:ext cx="8715436" cy="70007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Первообразная или первичный образ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428736"/>
            <a:ext cx="864399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 smtClean="0"/>
              <a:t>Определение</a:t>
            </a:r>
            <a:r>
              <a:rPr lang="ru-RU" sz="2400" i="1" dirty="0" smtClean="0"/>
              <a:t>: </a:t>
            </a:r>
            <a:r>
              <a:rPr lang="ru-RU" sz="2400" dirty="0" smtClean="0"/>
              <a:t> Функцию у = </a:t>
            </a:r>
            <a:r>
              <a:rPr lang="en-US" sz="2400" dirty="0" smtClean="0"/>
              <a:t>F(x)</a:t>
            </a:r>
            <a:r>
              <a:rPr lang="ru-RU" sz="2400" dirty="0" smtClean="0"/>
              <a:t> называют первообразной для функции у = </a:t>
            </a:r>
            <a:r>
              <a:rPr lang="en-US" sz="2400" dirty="0" smtClean="0"/>
              <a:t>f(x)</a:t>
            </a:r>
            <a:r>
              <a:rPr lang="ru-RU" sz="2400" dirty="0" smtClean="0"/>
              <a:t> на промежутке Х, если для </a:t>
            </a:r>
            <a:r>
              <a:rPr lang="ru-RU" sz="2400" dirty="0" err="1" smtClean="0"/>
              <a:t>х</a:t>
            </a:r>
            <a:r>
              <a:rPr lang="ru-RU" sz="2400" dirty="0" smtClean="0"/>
              <a:t> Є Х выполняется равенство </a:t>
            </a:r>
            <a:r>
              <a:rPr lang="en-US" sz="2400" b="1" i="1" dirty="0" smtClean="0"/>
              <a:t>F`(x)= f(x)</a:t>
            </a:r>
            <a:r>
              <a:rPr lang="ru-RU" sz="2400" dirty="0" smtClean="0"/>
              <a:t>.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При нахождении первообразных используются формулы и правила.</a:t>
            </a:r>
          </a:p>
          <a:p>
            <a:pPr algn="just"/>
            <a:endParaRPr lang="ru-RU" dirty="0" smtClean="0"/>
          </a:p>
          <a:p>
            <a:pPr algn="just"/>
            <a:r>
              <a:rPr lang="ru-RU" sz="2800" b="1" dirty="0" smtClean="0"/>
              <a:t>Правило 1.</a:t>
            </a:r>
            <a:r>
              <a:rPr lang="ru-RU" sz="2800" dirty="0" smtClean="0"/>
              <a:t>     </a:t>
            </a:r>
            <a:r>
              <a:rPr lang="ru-RU" sz="2800" i="1" dirty="0" smtClean="0"/>
              <a:t>Первообразная суммы равна сумме первообразных</a:t>
            </a:r>
          </a:p>
          <a:p>
            <a:pPr algn="just"/>
            <a:endParaRPr lang="ru-RU" i="1" dirty="0" smtClean="0"/>
          </a:p>
          <a:p>
            <a:pPr algn="just"/>
            <a:r>
              <a:rPr lang="ru-RU" sz="2800" b="1" dirty="0" smtClean="0"/>
              <a:t>Правило   2</a:t>
            </a:r>
            <a:r>
              <a:rPr lang="ru-RU" sz="2800" i="1" dirty="0" smtClean="0"/>
              <a:t>.    Если </a:t>
            </a:r>
            <a:r>
              <a:rPr lang="en-US" sz="2800" b="1" i="1" dirty="0" smtClean="0"/>
              <a:t>F(x)</a:t>
            </a:r>
            <a:r>
              <a:rPr lang="en-US" sz="2800" i="1" dirty="0" smtClean="0"/>
              <a:t> </a:t>
            </a:r>
            <a:r>
              <a:rPr lang="ru-RU" sz="2800" i="1" dirty="0" smtClean="0"/>
              <a:t>–первообразная для </a:t>
            </a:r>
            <a:r>
              <a:rPr lang="en-US" sz="2800" b="1" i="1" dirty="0" smtClean="0"/>
              <a:t>f(x)</a:t>
            </a:r>
            <a:r>
              <a:rPr lang="ru-RU" sz="2800" i="1" dirty="0" smtClean="0"/>
              <a:t>, то </a:t>
            </a:r>
            <a:r>
              <a:rPr lang="en-US" sz="2800" b="1" i="1" dirty="0" err="1" smtClean="0"/>
              <a:t>kF</a:t>
            </a:r>
            <a:r>
              <a:rPr lang="en-US" sz="2800" b="1" i="1" dirty="0" smtClean="0"/>
              <a:t>(x)</a:t>
            </a:r>
            <a:r>
              <a:rPr lang="ru-RU" sz="2800" i="1" dirty="0" smtClean="0"/>
              <a:t> – первообразная для </a:t>
            </a:r>
            <a:r>
              <a:rPr lang="en-US" sz="2800" b="1" i="1" dirty="0" err="1" smtClean="0"/>
              <a:t>kf</a:t>
            </a:r>
            <a:r>
              <a:rPr lang="en-US" sz="2800" b="1" i="1" dirty="0" smtClean="0"/>
              <a:t>(x)</a:t>
            </a:r>
            <a:r>
              <a:rPr lang="ru-RU" sz="2800" i="1" dirty="0" smtClean="0"/>
              <a:t>. 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Первообразная</a:t>
            </a:r>
            <a:endParaRPr lang="ru-RU" sz="36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19" y="2000240"/>
          <a:ext cx="8572565" cy="192882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714375"/>
                <a:gridCol w="571509"/>
                <a:gridCol w="571504"/>
                <a:gridCol w="714380"/>
                <a:gridCol w="857256"/>
                <a:gridCol w="928694"/>
                <a:gridCol w="857256"/>
                <a:gridCol w="1000134"/>
                <a:gridCol w="928692"/>
                <a:gridCol w="642946"/>
                <a:gridCol w="785819"/>
              </a:tblGrid>
              <a:tr h="96441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f(x)</a:t>
                      </a:r>
                      <a:endParaRPr lang="ru-RU" sz="2000" b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dirty="0" err="1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err="1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sinx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err="1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cosx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sin</a:t>
                      </a:r>
                      <a:r>
                        <a:rPr lang="en-US" sz="2400" b="0" i="1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cos</a:t>
                      </a:r>
                      <a:r>
                        <a:rPr lang="en-US" sz="2400" b="0" i="1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en-US" sz="2400" b="0" i="1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400" b="0" i="1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2400" b="0" i="1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400" b="0" i="1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41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n>
                            <a:solidFill>
                              <a:schemeClr val="tx1"/>
                            </a:solidFill>
                          </a:ln>
                        </a:rPr>
                        <a:t>F(x)</a:t>
                      </a:r>
                      <a:endParaRPr lang="ru-RU" sz="2000" b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dirty="0" err="1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400" b="0" i="1" dirty="0" err="1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cosx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err="1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sinx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400" b="0" i="1" dirty="0" err="1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ctg</a:t>
                      </a:r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x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err="1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tgx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en-US" sz="2400" b="0" i="1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400" b="0" i="1" baseline="30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2400" b="0" i="1" baseline="30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  <a:p>
                      <a:pPr algn="ctr"/>
                      <a:r>
                        <a:rPr lang="en-US" sz="2400" b="0" i="1" dirty="0" err="1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lna</a:t>
                      </a:r>
                      <a:endParaRPr lang="ru-RU" sz="2400" b="0" i="1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3071810"/>
            <a:ext cx="295275" cy="790575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247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2071678"/>
            <a:ext cx="428596" cy="438801"/>
          </a:xfrm>
          <a:prstGeom prst="rect">
            <a:avLst/>
          </a:prstGeom>
          <a:noFill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8926" y="2571744"/>
            <a:ext cx="724348" cy="285752"/>
          </a:xfrm>
          <a:prstGeom prst="rect">
            <a:avLst/>
          </a:prstGeom>
          <a:noFill/>
        </p:spPr>
      </p:pic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3071810"/>
            <a:ext cx="552122" cy="757222"/>
          </a:xfrm>
          <a:prstGeom prst="rect">
            <a:avLst/>
          </a:prstGeom>
          <a:noFill/>
        </p:spPr>
      </p:pic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8143900" y="3357562"/>
            <a:ext cx="57150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572132" y="2428868"/>
            <a:ext cx="85725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572264" y="2428868"/>
            <a:ext cx="78581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214282" y="4286256"/>
          <a:ext cx="8715436" cy="792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3536"/>
                <a:gridCol w="3571900"/>
              </a:tblGrid>
              <a:tr h="428628">
                <a:tc>
                  <a:txBody>
                    <a:bodyPr/>
                    <a:lstStyle/>
                    <a:p>
                      <a:r>
                        <a:rPr lang="ru-RU" sz="2300" dirty="0" smtClean="0">
                          <a:solidFill>
                            <a:schemeClr val="tx1"/>
                          </a:solidFill>
                        </a:rPr>
                        <a:t>Первообразной для функции    </a:t>
                      </a:r>
                      <a:r>
                        <a:rPr lang="en-US" sz="23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ru-RU" sz="2300" b="1" i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r>
                        <a:rPr lang="ru-RU" sz="2300" b="1" i="1" dirty="0" smtClean="0">
                          <a:solidFill>
                            <a:schemeClr val="tx1"/>
                          </a:solidFill>
                        </a:rPr>
                        <a:t>                                                 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ru-RU" sz="2300" b="1" i="1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300" b="1" i="1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ru-RU" sz="23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ru-RU" sz="2300" dirty="0" err="1" smtClean="0">
                          <a:solidFill>
                            <a:schemeClr val="tx1"/>
                          </a:solidFill>
                        </a:rPr>
                        <a:t>лужит</a:t>
                      </a:r>
                      <a:r>
                        <a:rPr lang="ru-RU" sz="2300" dirty="0" smtClean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en-US" sz="2300" b="1" i="1" dirty="0" err="1" smtClean="0">
                          <a:solidFill>
                            <a:schemeClr val="tx1"/>
                          </a:solidFill>
                        </a:rPr>
                        <a:t>ln|x</a:t>
                      </a:r>
                      <a:r>
                        <a:rPr lang="en-US" sz="2300" b="1" i="1" dirty="0" smtClean="0">
                          <a:solidFill>
                            <a:schemeClr val="tx1"/>
                          </a:solidFill>
                        </a:rPr>
                        <a:t>|</a:t>
                      </a:r>
                      <a:r>
                        <a:rPr lang="ru-RU" sz="2300" b="1" i="1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23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25" name="Прямая соединительная линия 24"/>
          <p:cNvCxnSpPr/>
          <p:nvPr/>
        </p:nvCxnSpPr>
        <p:spPr>
          <a:xfrm>
            <a:off x="4500562" y="4714884"/>
            <a:ext cx="57150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Другая 10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FFFFFF"/>
      </a:hlink>
      <a:folHlink>
        <a:srgbClr val="FDF59C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1_ppt_12527</Template>
  <TotalTime>353</TotalTime>
  <Words>1085</Words>
  <Application>Microsoft Office PowerPoint</Application>
  <PresentationFormat>Экран (4:3)</PresentationFormat>
  <Paragraphs>146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Официальная</vt:lpstr>
      <vt:lpstr>Слайд 1</vt:lpstr>
      <vt:lpstr>Первообразная  и  интеграл</vt:lpstr>
      <vt:lpstr>Первообразная</vt:lpstr>
      <vt:lpstr>Первообразная</vt:lpstr>
      <vt:lpstr>Первообразная</vt:lpstr>
      <vt:lpstr>Первообразная</vt:lpstr>
      <vt:lpstr>Первообразная</vt:lpstr>
      <vt:lpstr>Первообразная или первичный образ</vt:lpstr>
      <vt:lpstr>Первообразная</vt:lpstr>
      <vt:lpstr>Первообразная</vt:lpstr>
      <vt:lpstr>Первообразная</vt:lpstr>
      <vt:lpstr>Определенный интеграл</vt:lpstr>
      <vt:lpstr>Определенный интеграл</vt:lpstr>
      <vt:lpstr>Определенный интеграл</vt:lpstr>
      <vt:lpstr>Определенный интеграл</vt:lpstr>
      <vt:lpstr>Определенный интеграл</vt:lpstr>
      <vt:lpstr>Определенный интеграл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Первообразная  и  интеграл</dc:title>
  <dc:creator>user</dc:creator>
  <cp:lastModifiedBy>revaz</cp:lastModifiedBy>
  <cp:revision>45</cp:revision>
  <dcterms:created xsi:type="dcterms:W3CDTF">2012-01-05T20:53:48Z</dcterms:created>
  <dcterms:modified xsi:type="dcterms:W3CDTF">2012-05-11T17:57:16Z</dcterms:modified>
</cp:coreProperties>
</file>