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2"/>
  </p:notesMasterIdLst>
  <p:sldIdLst>
    <p:sldId id="256" r:id="rId2"/>
    <p:sldId id="259" r:id="rId3"/>
    <p:sldId id="261" r:id="rId4"/>
    <p:sldId id="265" r:id="rId5"/>
    <p:sldId id="262" r:id="rId6"/>
    <p:sldId id="263" r:id="rId7"/>
    <p:sldId id="264" r:id="rId8"/>
    <p:sldId id="257" r:id="rId9"/>
    <p:sldId id="266" r:id="rId10"/>
    <p:sldId id="26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84" autoAdjust="0"/>
    <p:restoredTop sz="94667" autoAdjust="0"/>
  </p:normalViewPr>
  <p:slideViewPr>
    <p:cSldViewPr>
      <p:cViewPr varScale="1">
        <p:scale>
          <a:sx n="106" d="100"/>
          <a:sy n="106" d="100"/>
        </p:scale>
        <p:origin x="-1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07CE856-D4CC-4CF5-93FE-25AACB8D9034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46928E8-6650-4BE6-B223-06E0EC71F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EE6132-C81C-4EB0-8BA7-D6B1770AE0A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EEF094-DF38-4E39-BD45-7BB9ECD2750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BC49ED-3CC2-45BB-B48A-032A4A3A529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B157A8-B845-4ECD-8201-8754D6405AC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313C42-E352-4053-96F3-EBB722174F3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91BDC8-5459-4B9D-AF78-B80D4ABABCD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7A1471-BCF1-444D-BC48-CDA3DB4D540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63768A-5ABA-44BF-AB90-172C52BAC68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1A71BB-4CF5-4E6B-B18F-D02242B67F1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D91355-4FA0-447F-914B-B2FB8BB861A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BF1F2334-F266-4F84-A640-C640C40AD01A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935BA80-E64E-4A8A-BA83-8194F090F3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63993-CF03-4D78-86D1-5034E5205C47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75C59-AB77-4D56-89C4-1D56F0C6EB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9E2E8-D7DD-425B-BECC-ECBE96554C23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CEF00-E174-4C6C-8F59-4D5BAD0A9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4B33AC-173C-4635-A510-89876AC7628F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558F30-61A1-49A2-BEBA-C89796D2CB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469B40F-6C05-4D01-B6C6-C04493FBCFB5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B1C7794-B481-4172-A0AB-9A41ECF0C5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2B48F2-F93D-42D4-9411-1563F96DB95A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5CD656-D6AA-4CEA-96EA-97D4C5E06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90EA70-2A81-4B9B-90D9-6515656201D6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817B55-AF1C-40AC-8884-91D2A40E59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F85315-53D4-4719-97CF-F5F9833FB30D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6262E0-979E-4A6E-BBE0-807B9DAE12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28263-B2E7-4366-897C-5092BA19C3A2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1CC5B-09CF-471D-ABBD-7BCC2E49C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360274F9-BD57-424D-B2A5-B118984B6E48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0415424-F8EF-40B9-8A4B-343CB69C3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1ABD3F1-EE8C-4112-A839-E58B1D8E016D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4A7E9C0-41D2-4E5F-88FD-5BBC7E5605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7E8EA22-1AFE-415C-B3B6-D590C1DB5714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D2E18A22-EB91-4065-A67C-5A195CEF8B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19" r:id="rId7"/>
    <p:sldLayoutId id="2147484026" r:id="rId8"/>
    <p:sldLayoutId id="2147484027" r:id="rId9"/>
    <p:sldLayoutId id="2147484018" r:id="rId10"/>
    <p:sldLayoutId id="2147484017" r:id="rId11"/>
  </p:sldLayoutIdLst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003EB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Особенности профессий</a:t>
            </a:r>
            <a:b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типа «человек-человек»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63" y="3429000"/>
            <a:ext cx="6559550" cy="3143250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Основные требования к качествам человека, профессия которого предполагает работу с людьми. Действия характерные для профессий данного типа.</a:t>
            </a:r>
            <a:endParaRPr lang="en-US" b="1" i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b="1" i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b="1" i="1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sz="210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100" smtClean="0"/>
              <a:t>Петрова </a:t>
            </a:r>
            <a:r>
              <a:rPr lang="ru-RU" sz="2100" dirty="0" smtClean="0"/>
              <a:t>О.Н.</a:t>
            </a:r>
            <a:endParaRPr lang="en-US" sz="21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/>
              <a:t>244-171-290</a:t>
            </a:r>
            <a:endParaRPr lang="ru-RU" sz="2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	</a:t>
            </a:r>
            <a:r>
              <a:rPr lang="ru-RU" sz="4400" i="1" smtClean="0"/>
              <a:t>«Тип реализуемой профессиональной деятельности должен совпадать с ценностными ориентациями личности.»</a:t>
            </a:r>
          </a:p>
          <a:p>
            <a:pPr algn="r">
              <a:buFont typeface="Wingdings 2" pitchFamily="18" charset="2"/>
              <a:buNone/>
            </a:pPr>
            <a:endParaRPr lang="ru-RU" smtClean="0"/>
          </a:p>
          <a:p>
            <a:pPr algn="r">
              <a:buFont typeface="Wingdings 2" pitchFamily="18" charset="2"/>
              <a:buNone/>
            </a:pPr>
            <a:r>
              <a:rPr lang="ru-RU" smtClean="0"/>
              <a:t>(Н. С. Пряжников)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75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endParaRPr lang="ru-RU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6386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ct val="50000"/>
              </a:spcBef>
              <a:buFont typeface="Wingdings 2" pitchFamily="18" charset="2"/>
              <a:buNone/>
            </a:pPr>
            <a:r>
              <a:rPr lang="ru-RU" sz="3600" smtClean="0">
                <a:solidFill>
                  <a:schemeClr val="tx2"/>
                </a:solidFill>
                <a:latin typeface="Arial Black" pitchFamily="34" charset="0"/>
              </a:rPr>
              <a:t>Человек счастлив тогда, когда он утром </a:t>
            </a:r>
          </a:p>
          <a:p>
            <a:pPr algn="ctr">
              <a:spcBef>
                <a:spcPct val="50000"/>
              </a:spcBef>
              <a:buFont typeface="Wingdings 2" pitchFamily="18" charset="2"/>
              <a:buNone/>
            </a:pPr>
            <a:r>
              <a:rPr lang="ru-RU" sz="3600" u="sng" smtClean="0">
                <a:solidFill>
                  <a:schemeClr val="tx2"/>
                </a:solidFill>
                <a:latin typeface="Arial Black" pitchFamily="34" charset="0"/>
              </a:rPr>
              <a:t>с радостью</a:t>
            </a:r>
            <a:r>
              <a:rPr lang="ru-RU" sz="3600" smtClean="0">
                <a:solidFill>
                  <a:schemeClr val="tx2"/>
                </a:solidFill>
                <a:latin typeface="Arial Black" pitchFamily="34" charset="0"/>
              </a:rPr>
              <a:t> идет на работу,  а вечером </a:t>
            </a:r>
          </a:p>
          <a:p>
            <a:pPr algn="ctr">
              <a:spcBef>
                <a:spcPct val="50000"/>
              </a:spcBef>
              <a:buFont typeface="Wingdings 2" pitchFamily="18" charset="2"/>
              <a:buNone/>
            </a:pPr>
            <a:r>
              <a:rPr lang="ru-RU" sz="3600" u="sng" smtClean="0">
                <a:solidFill>
                  <a:schemeClr val="tx2"/>
                </a:solidFill>
                <a:latin typeface="Arial Black" pitchFamily="34" charset="0"/>
              </a:rPr>
              <a:t>с радостью</a:t>
            </a:r>
            <a:r>
              <a:rPr lang="ru-RU" sz="3600" smtClean="0">
                <a:solidFill>
                  <a:schemeClr val="tx2"/>
                </a:solidFill>
                <a:latin typeface="Arial Black" pitchFamily="34" charset="0"/>
              </a:rPr>
              <a:t> возвращается домой.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Процесс трудовой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деятельности человека</a:t>
            </a:r>
            <a:endParaRPr lang="ru-RU" sz="4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indent="441325" algn="just" fontAlgn="auto">
              <a:spcBef>
                <a:spcPct val="5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Процесс труда включает в себя 3 составляющих: содержание труда, предмет труда и средства труда.</a:t>
            </a:r>
            <a:endParaRPr lang="en-US" b="1" dirty="0" smtClean="0"/>
          </a:p>
          <a:p>
            <a:pPr indent="441325" algn="just" fontAlgn="auto">
              <a:spcBef>
                <a:spcPct val="5000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ru-RU" b="1" dirty="0" smtClean="0"/>
          </a:p>
          <a:p>
            <a:pPr indent="441325" algn="just" fontAlgn="auto">
              <a:spcBef>
                <a:spcPct val="5000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>
                <a:solidFill>
                  <a:schemeClr val="tx2"/>
                </a:solidFill>
              </a:rPr>
              <a:t>Содержание труда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/>
              <a:t>– это состав трудовых функций и их объём (т.е., что делает человек во время своей работы и в каком объеме);</a:t>
            </a:r>
          </a:p>
          <a:p>
            <a:pPr indent="441325" algn="just" fontAlgn="auto">
              <a:spcBef>
                <a:spcPct val="5000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>
                <a:solidFill>
                  <a:schemeClr val="tx2"/>
                </a:solidFill>
              </a:rPr>
              <a:t>Предмет труда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/>
              <a:t>– это все то, на что направлен труд, что претерпевает изменения для приобретения полезных свойств и удовлетворения тем самым человеческих потребностей (природа, техника, знаковая система, человек, художественный образ);</a:t>
            </a:r>
          </a:p>
          <a:p>
            <a:pPr indent="441325" algn="just" fontAlgn="auto">
              <a:spcBef>
                <a:spcPct val="5000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dirty="0" smtClean="0">
                <a:solidFill>
                  <a:schemeClr val="tx2"/>
                </a:solidFill>
              </a:rPr>
              <a:t>Средства труда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/>
              <a:t>– это средства при помощи которых человек воздействует на предметы труда с целью производства материальных и духовных благ. Это орудия производства (машины, инструменты, оборудование, приборы, автоматические устройства), а также производственные помещения, земля, дороги, линии электропередач и т.д.).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Человек-человек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648200" y="1646238"/>
            <a:ext cx="4038600" cy="4525962"/>
          </a:xfrm>
        </p:spPr>
        <p:txBody>
          <a:bodyPr>
            <a:normAutofit fontScale="47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sz="7400" dirty="0" smtClean="0"/>
              <a:t>— тип профессий, качественно отличающийся необходимостью наличия компетентности во взаимодействии с людьми.</a:t>
            </a:r>
          </a:p>
        </p:txBody>
      </p:sp>
      <p:pic>
        <p:nvPicPr>
          <p:cNvPr id="20483" name="Picture 2" descr="C:\Users\Toshiba\Downloads\4726892651_3600607ec0_b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52500" y="1646238"/>
            <a:ext cx="3048000" cy="45259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Человек-человек</a:t>
            </a:r>
            <a:endParaRPr lang="ru-RU" sz="4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2530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6238"/>
            <a:ext cx="4038600" cy="45259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b="1" smtClean="0">
                <a:solidFill>
                  <a:schemeClr val="tx2"/>
                </a:solidFill>
              </a:rPr>
              <a:t>Ведущие предметы труда: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	социальные системы, сообщества, группы населения, люди разного возраста (продавец, учитель, врач, парикмахер и т.д.)</a:t>
            </a:r>
          </a:p>
          <a:p>
            <a:endParaRPr lang="ru-RU" smtClean="0"/>
          </a:p>
        </p:txBody>
      </p:sp>
      <p:pic>
        <p:nvPicPr>
          <p:cNvPr id="22531" name="Picture 2" descr="C:\Users\Toshiba\Downloads\4538045474_1dba6a4a1f_b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63613" y="1646238"/>
            <a:ext cx="3025775" cy="452596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/>
            </a:r>
            <a:b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r>
              <a:rPr lang="ru-RU" sz="4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Подтипы </a:t>
            </a:r>
            <a:r>
              <a:rPr lang="ru-RU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профессий типа</a:t>
            </a:r>
            <a:br>
              <a:rPr lang="ru-RU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«человек-человек</a:t>
            </a:r>
            <a:r>
              <a:rPr lang="ru-RU" sz="4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</a:t>
            </a:r>
            <a:endParaRPr lang="ru-RU" sz="4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24578" name="Содержимое 4" descr="4703755402_fae81e6ce7_b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00125" y="1689100"/>
            <a:ext cx="2914650" cy="438308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6238"/>
            <a:ext cx="4038600" cy="4525962"/>
          </a:xfrm>
        </p:spPr>
        <p:txBody>
          <a:bodyPr>
            <a:normAutofit fontScale="92500" lnSpcReduction="20000"/>
          </a:bodyPr>
          <a:lstStyle/>
          <a:p>
            <a:pPr marL="514350" indent="-514350" fontAlgn="auto">
              <a:spcBef>
                <a:spcPct val="500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ru-RU" dirty="0" smtClean="0">
                <a:cs typeface="Arial" pitchFamily="34" charset="0"/>
              </a:rPr>
              <a:t>Лечение.</a:t>
            </a:r>
          </a:p>
          <a:p>
            <a:pPr marL="514350" indent="-514350" fontAlgn="auto">
              <a:spcBef>
                <a:spcPct val="500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ru-RU" dirty="0" smtClean="0">
                <a:cs typeface="Arial" pitchFamily="34" charset="0"/>
              </a:rPr>
              <a:t>Обучение, воспитание, культурно-просветительская работа.</a:t>
            </a:r>
          </a:p>
          <a:p>
            <a:pPr marL="514350" indent="-514350" fontAlgn="auto">
              <a:spcBef>
                <a:spcPct val="500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ru-RU" dirty="0" smtClean="0">
                <a:cs typeface="Arial" pitchFamily="34" charset="0"/>
              </a:rPr>
              <a:t>Защита прав и безопасности.</a:t>
            </a:r>
          </a:p>
          <a:p>
            <a:pPr marL="514350" indent="-514350" fontAlgn="auto">
              <a:spcBef>
                <a:spcPct val="50000"/>
              </a:spcBef>
              <a:spcAft>
                <a:spcPts val="0"/>
              </a:spcAft>
              <a:buClr>
                <a:schemeClr val="tx2">
                  <a:lumMod val="50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ru-RU" dirty="0" smtClean="0">
                <a:cs typeface="Arial" pitchFamily="34" charset="0"/>
              </a:rPr>
              <a:t>Организация и управление. Торгово-сервисное обслуживание.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ПВК профессий типа</a:t>
            </a:r>
            <a:br>
              <a:rPr lang="ru-RU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«человек-человек</a:t>
            </a: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</a:t>
            </a:r>
            <a:endParaRPr lang="ru-RU" sz="4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26626" name="Содержимое 4" descr="4657087750_51932c2c9c_b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66788" y="1646238"/>
            <a:ext cx="3019425" cy="4525962"/>
          </a:xfrm>
        </p:spPr>
      </p:pic>
      <p:sp>
        <p:nvSpPr>
          <p:cNvPr id="26627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6238"/>
            <a:ext cx="4038600" cy="4525962"/>
          </a:xfrm>
        </p:spPr>
        <p:txBody>
          <a:bodyPr/>
          <a:lstStyle/>
          <a:p>
            <a:pPr algn="just">
              <a:spcBef>
                <a:spcPct val="50000"/>
              </a:spcBef>
            </a:pPr>
            <a:endParaRPr lang="ru-RU" smtClean="0"/>
          </a:p>
          <a:p>
            <a:pPr algn="just">
              <a:spcBef>
                <a:spcPct val="50000"/>
              </a:spcBef>
            </a:pPr>
            <a:r>
              <a:rPr lang="ru-RU" smtClean="0"/>
              <a:t>коммуникабельность</a:t>
            </a:r>
          </a:p>
          <a:p>
            <a:pPr algn="just">
              <a:spcBef>
                <a:spcPct val="50000"/>
              </a:spcBef>
            </a:pPr>
            <a:r>
              <a:rPr lang="ru-RU" smtClean="0"/>
              <a:t>выдержка</a:t>
            </a:r>
          </a:p>
          <a:p>
            <a:pPr algn="just">
              <a:spcBef>
                <a:spcPct val="50000"/>
              </a:spcBef>
            </a:pPr>
            <a:r>
              <a:rPr lang="ru-RU" smtClean="0"/>
              <a:t>такт</a:t>
            </a:r>
          </a:p>
          <a:p>
            <a:pPr algn="just">
              <a:spcBef>
                <a:spcPct val="50000"/>
              </a:spcBef>
            </a:pPr>
            <a:r>
              <a:rPr lang="ru-RU" smtClean="0"/>
              <a:t>хорошая память и др.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Профессии</a:t>
            </a:r>
            <a:endParaRPr lang="ru-RU" sz="4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 smtClean="0"/>
              <a:t>педагог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 smtClean="0"/>
              <a:t>психолог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 smtClean="0"/>
              <a:t>социолог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 smtClean="0"/>
              <a:t>продавец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у</a:t>
            </a:r>
            <a:r>
              <a:rPr lang="ru-RU" sz="3800" dirty="0" smtClean="0"/>
              <a:t>читель-предметник</a:t>
            </a:r>
            <a:endParaRPr lang="ru-RU" sz="38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п</a:t>
            </a:r>
            <a:r>
              <a:rPr lang="ru-RU" sz="3800" dirty="0" smtClean="0"/>
              <a:t>родавец-консультант</a:t>
            </a:r>
            <a:endParaRPr lang="ru-RU" sz="38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с</a:t>
            </a:r>
            <a:r>
              <a:rPr lang="ru-RU" sz="3800" dirty="0" smtClean="0"/>
              <a:t>оциальный </a:t>
            </a:r>
            <a:r>
              <a:rPr lang="ru-RU" sz="3800" dirty="0"/>
              <a:t>педагог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с</a:t>
            </a:r>
            <a:r>
              <a:rPr lang="ru-RU" sz="3800" dirty="0" smtClean="0"/>
              <a:t>оциальный </a:t>
            </a:r>
            <a:r>
              <a:rPr lang="ru-RU" sz="3800" dirty="0"/>
              <a:t>работник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м</a:t>
            </a:r>
            <a:r>
              <a:rPr lang="ru-RU" sz="3800" dirty="0" smtClean="0"/>
              <a:t>енеджер</a:t>
            </a:r>
            <a:endParaRPr lang="ru-RU" sz="38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с</a:t>
            </a:r>
            <a:r>
              <a:rPr lang="ru-RU" sz="3800" dirty="0" smtClean="0"/>
              <a:t>пециалист </a:t>
            </a:r>
            <a:r>
              <a:rPr lang="ru-RU" sz="3800" dirty="0"/>
              <a:t>по социально-культурной работе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э</a:t>
            </a:r>
            <a:r>
              <a:rPr lang="ru-RU" sz="3800" dirty="0" smtClean="0"/>
              <a:t>кскурсовод</a:t>
            </a:r>
            <a:endParaRPr lang="ru-RU" sz="38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ф</a:t>
            </a:r>
            <a:r>
              <a:rPr lang="ru-RU" sz="3800" dirty="0" smtClean="0"/>
              <a:t>ельдшер</a:t>
            </a:r>
            <a:endParaRPr lang="ru-RU" sz="38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800" dirty="0"/>
              <a:t>м</a:t>
            </a:r>
            <a:r>
              <a:rPr lang="ru-RU" sz="3800" dirty="0" smtClean="0"/>
              <a:t>едицинская </a:t>
            </a:r>
            <a:r>
              <a:rPr lang="ru-RU" sz="3800" dirty="0"/>
              <a:t>сестра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ru-RU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Autofit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Требования к</a:t>
            </a:r>
            <a:b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качествам работника</a:t>
            </a:r>
            <a:endParaRPr lang="ru-RU" sz="4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Умение устанавливать и поддерживать контакты общения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Умение понимать психофизиологическое состояние людей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Умение оказывать влияние на других людей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Умение проявлять выдержку, спокойствие, доброжелательность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Наличие речевых способностей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Развитие словесно-логического мышления не ниже среднего уровня (проверьте свое!)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224</TotalTime>
  <Words>264</Words>
  <Application>Microsoft Office PowerPoint</Application>
  <PresentationFormat>Экран (4:3)</PresentationFormat>
  <Paragraphs>58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10</vt:i4>
      </vt:variant>
    </vt:vector>
  </HeadingPairs>
  <TitlesOfParts>
    <vt:vector size="25" baseType="lpstr">
      <vt:lpstr>Cambria</vt:lpstr>
      <vt:lpstr>Arial</vt:lpstr>
      <vt:lpstr>Wingdings 2</vt:lpstr>
      <vt:lpstr>Calibri</vt:lpstr>
      <vt:lpstr>Rockwell</vt:lpstr>
      <vt:lpstr>Arial Black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nadezhda.pronskaya</cp:lastModifiedBy>
  <cp:revision>19</cp:revision>
  <dcterms:created xsi:type="dcterms:W3CDTF">2012-01-15T08:09:56Z</dcterms:created>
  <dcterms:modified xsi:type="dcterms:W3CDTF">2012-05-03T12:17:13Z</dcterms:modified>
</cp:coreProperties>
</file>