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sldIdLst>
    <p:sldId id="262" r:id="rId3"/>
    <p:sldId id="256" r:id="rId4"/>
    <p:sldId id="257" r:id="rId5"/>
    <p:sldId id="258" r:id="rId6"/>
    <p:sldId id="271" r:id="rId7"/>
    <p:sldId id="272" r:id="rId8"/>
    <p:sldId id="261" r:id="rId9"/>
    <p:sldId id="264" r:id="rId10"/>
    <p:sldId id="265" r:id="rId11"/>
    <p:sldId id="266" r:id="rId12"/>
    <p:sldId id="269" r:id="rId13"/>
    <p:sldId id="270" r:id="rId14"/>
    <p:sldId id="267" r:id="rId15"/>
    <p:sldId id="268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405" autoAdjust="0"/>
    <p:restoredTop sz="94671" autoAdjust="0"/>
  </p:normalViewPr>
  <p:slideViewPr>
    <p:cSldViewPr>
      <p:cViewPr>
        <p:scale>
          <a:sx n="57" d="100"/>
          <a:sy n="57" d="100"/>
        </p:scale>
        <p:origin x="-852" y="-3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5C09E-0B95-4766-A102-C37A55262073}" type="datetimeFigureOut">
              <a:rPr lang="ru-RU" smtClean="0"/>
              <a:pPr/>
              <a:t>27.01.2012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29B3E-3BFF-4440-9F6E-BB7F73C036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5C09E-0B95-4766-A102-C37A55262073}" type="datetimeFigureOut">
              <a:rPr lang="ru-RU" smtClean="0"/>
              <a:pPr/>
              <a:t>27.01.2012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29B3E-3BFF-4440-9F6E-BB7F73C036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5C09E-0B95-4766-A102-C37A55262073}" type="datetimeFigureOut">
              <a:rPr lang="ru-RU" smtClean="0"/>
              <a:pPr/>
              <a:t>27.01.2012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29B3E-3BFF-4440-9F6E-BB7F73C036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8AF97-1579-43D1-AB8C-B2A230FCC8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5C09E-0B95-4766-A102-C37A55262073}" type="datetimeFigureOut">
              <a:rPr lang="ru-RU" smtClean="0"/>
              <a:pPr/>
              <a:t>27.01.2012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29B3E-3BFF-4440-9F6E-BB7F73C036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5C09E-0B95-4766-A102-C37A55262073}" type="datetimeFigureOut">
              <a:rPr lang="ru-RU" smtClean="0"/>
              <a:pPr/>
              <a:t>27.01.2012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29B3E-3BFF-4440-9F6E-BB7F73C036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5C09E-0B95-4766-A102-C37A55262073}" type="datetimeFigureOut">
              <a:rPr lang="ru-RU" smtClean="0"/>
              <a:pPr/>
              <a:t>27.01.2012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29B3E-3BFF-4440-9F6E-BB7F73C036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5C09E-0B95-4766-A102-C37A55262073}" type="datetimeFigureOut">
              <a:rPr lang="ru-RU" smtClean="0"/>
              <a:pPr/>
              <a:t>27.01.2012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29B3E-3BFF-4440-9F6E-BB7F73C036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5C09E-0B95-4766-A102-C37A55262073}" type="datetimeFigureOut">
              <a:rPr lang="ru-RU" smtClean="0"/>
              <a:pPr/>
              <a:t>27.01.2012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B129B3E-3BFF-4440-9F6E-BB7F73C036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5C09E-0B95-4766-A102-C37A55262073}" type="datetimeFigureOut">
              <a:rPr lang="ru-RU" smtClean="0"/>
              <a:pPr/>
              <a:t>27.01.2012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29B3E-3BFF-4440-9F6E-BB7F73C036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5C09E-0B95-4766-A102-C37A55262073}" type="datetimeFigureOut">
              <a:rPr lang="ru-RU" smtClean="0"/>
              <a:pPr/>
              <a:t>27.01.2012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B129B3E-3BFF-4440-9F6E-BB7F73C036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6435C09E-0B95-4766-A102-C37A55262073}" type="datetimeFigureOut">
              <a:rPr lang="ru-RU" smtClean="0"/>
              <a:pPr/>
              <a:t>27.01.2012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29B3E-3BFF-4440-9F6E-BB7F73C036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6435C09E-0B95-4766-A102-C37A55262073}" type="datetimeFigureOut">
              <a:rPr lang="ru-RU" smtClean="0"/>
              <a:pPr/>
              <a:t>27.01.2012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B129B3E-3BFF-4440-9F6E-BB7F73C0365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27.01.2012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antwrp.gsfc.nasa.gov/apod/image/0603/superearths_cfa_big.jpg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Relationship Id="rId4" Type="http://schemas.openxmlformats.org/officeDocument/2006/relationships/image" Target="../media/image4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5.xml"/><Relationship Id="rId18" Type="http://schemas.openxmlformats.org/officeDocument/2006/relationships/slide" Target="slide23.xml"/><Relationship Id="rId3" Type="http://schemas.openxmlformats.org/officeDocument/2006/relationships/slide" Target="slide2.xml"/><Relationship Id="rId21" Type="http://schemas.openxmlformats.org/officeDocument/2006/relationships/slide" Target="slide25.xml"/><Relationship Id="rId7" Type="http://schemas.openxmlformats.org/officeDocument/2006/relationships/slide" Target="slide10.xml"/><Relationship Id="rId12" Type="http://schemas.openxmlformats.org/officeDocument/2006/relationships/slide" Target="slide6.xml"/><Relationship Id="rId17" Type="http://schemas.openxmlformats.org/officeDocument/2006/relationships/slide" Target="slide20.xml"/><Relationship Id="rId25" Type="http://schemas.openxmlformats.org/officeDocument/2006/relationships/slide" Target="slide26.xml"/><Relationship Id="rId2" Type="http://schemas.openxmlformats.org/officeDocument/2006/relationships/slide" Target="slide7.xml"/><Relationship Id="rId16" Type="http://schemas.openxmlformats.org/officeDocument/2006/relationships/slide" Target="slide19.xml"/><Relationship Id="rId20" Type="http://schemas.openxmlformats.org/officeDocument/2006/relationships/slide" Target="slide24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8.xml"/><Relationship Id="rId11" Type="http://schemas.openxmlformats.org/officeDocument/2006/relationships/slide" Target="slide12.xml"/><Relationship Id="rId24" Type="http://schemas.openxmlformats.org/officeDocument/2006/relationships/slide" Target="slide21.xml"/><Relationship Id="rId5" Type="http://schemas.openxmlformats.org/officeDocument/2006/relationships/slide" Target="slide5.xml"/><Relationship Id="rId15" Type="http://schemas.openxmlformats.org/officeDocument/2006/relationships/slide" Target="slide17.xml"/><Relationship Id="rId23" Type="http://schemas.openxmlformats.org/officeDocument/2006/relationships/slide" Target="slide16.xml"/><Relationship Id="rId10" Type="http://schemas.openxmlformats.org/officeDocument/2006/relationships/slide" Target="slide14.xml"/><Relationship Id="rId19" Type="http://schemas.openxmlformats.org/officeDocument/2006/relationships/slide" Target="slide22.xml"/><Relationship Id="rId4" Type="http://schemas.openxmlformats.org/officeDocument/2006/relationships/slide" Target="slide1.xml"/><Relationship Id="rId9" Type="http://schemas.openxmlformats.org/officeDocument/2006/relationships/slide" Target="slide13.xml"/><Relationship Id="rId14" Type="http://schemas.openxmlformats.org/officeDocument/2006/relationships/slide" Target="slide18.xml"/><Relationship Id="rId22" Type="http://schemas.openxmlformats.org/officeDocument/2006/relationships/slide" Target="slide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6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6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6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historiegg.ucoz.ru/_fr/0/4198471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hyperlink" Target="http://astronomy.net.ua/data/uploads/posts/2010-08/1283241007_pervui.sputnik_2.jpg" TargetMode="Externa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6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8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8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8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8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8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9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9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9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9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2.png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12" Type="http://schemas.openxmlformats.org/officeDocument/2006/relationships/image" Target="../media/image11.jpeg"/><Relationship Id="rId2" Type="http://schemas.openxmlformats.org/officeDocument/2006/relationships/hyperlink" Target="http://yakomagnat.narod.ru/space/4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ritannica.com/blogs/wp-content/uploads/2007/10/sputnik1_exp.jpg" TargetMode="External"/><Relationship Id="rId11" Type="http://schemas.openxmlformats.org/officeDocument/2006/relationships/hyperlink" Target="http://grin.hq.nasa.gov/IMAGES/SMALL/GPN-2002-000182.jpg" TargetMode="External"/><Relationship Id="rId5" Type="http://schemas.openxmlformats.org/officeDocument/2006/relationships/image" Target="../media/image6.jpeg"/><Relationship Id="rId10" Type="http://schemas.openxmlformats.org/officeDocument/2006/relationships/image" Target="../media/image10.jpeg"/><Relationship Id="rId4" Type="http://schemas.openxmlformats.org/officeDocument/2006/relationships/hyperlink" Target="http://www.rlocman.ru/i/Image/2009/02/02/Ris_1_2_2.jpg" TargetMode="External"/><Relationship Id="rId9" Type="http://schemas.openxmlformats.org/officeDocument/2006/relationships/image" Target="../media/image9.jpeg"/><Relationship Id="rId1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9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0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0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0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0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0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2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2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2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2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img.beta.rian.ru/images/10225/67/102256754.jpg" TargetMode="External"/><Relationship Id="rId13" Type="http://schemas.openxmlformats.org/officeDocument/2006/relationships/hyperlink" Target="http://images.jsc.nasa.gov/lores/S63-02082.jpg" TargetMode="External"/><Relationship Id="rId18" Type="http://schemas.openxmlformats.org/officeDocument/2006/relationships/image" Target="../media/image22.jpeg"/><Relationship Id="rId3" Type="http://schemas.openxmlformats.org/officeDocument/2006/relationships/image" Target="../media/image14.jpeg"/><Relationship Id="rId7" Type="http://schemas.openxmlformats.org/officeDocument/2006/relationships/image" Target="../media/image16.jpeg"/><Relationship Id="rId12" Type="http://schemas.openxmlformats.org/officeDocument/2006/relationships/image" Target="../media/image19.jpeg"/><Relationship Id="rId17" Type="http://schemas.openxmlformats.org/officeDocument/2006/relationships/hyperlink" Target="http://i.telegraph.co.uk/multimedia/archive/01441/shepard3_1441128c.jpg" TargetMode="External"/><Relationship Id="rId2" Type="http://schemas.openxmlformats.org/officeDocument/2006/relationships/hyperlink" Target="http://img.photo.tut.ua/shipilovay/539/13948/kos_18153039.jpg" TargetMode="External"/><Relationship Id="rId16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wired.com/images/article/full/2007/04/dit_yurigagarin.jpg" TargetMode="External"/><Relationship Id="rId11" Type="http://schemas.openxmlformats.org/officeDocument/2006/relationships/hyperlink" Target="http://forum.skycode.com/pic/15721-shepard_alan.jpg" TargetMode="External"/><Relationship Id="rId5" Type="http://schemas.openxmlformats.org/officeDocument/2006/relationships/image" Target="../media/image15.jpeg"/><Relationship Id="rId15" Type="http://schemas.openxmlformats.org/officeDocument/2006/relationships/hyperlink" Target="http://grin.hq.nasa.gov/IMAGES/MEDIUM/GPN-2000-001005.jpg" TargetMode="External"/><Relationship Id="rId10" Type="http://schemas.openxmlformats.org/officeDocument/2006/relationships/image" Target="../media/image18.png"/><Relationship Id="rId4" Type="http://schemas.openxmlformats.org/officeDocument/2006/relationships/hyperlink" Target="http://img1.liveinternet.ru/images/attach/c/0/40/792/40792650_1236628552_0_aee4_608b575f_L.jpg" TargetMode="External"/><Relationship Id="rId9" Type="http://schemas.openxmlformats.org/officeDocument/2006/relationships/image" Target="../media/image17.jpeg"/><Relationship Id="rId14" Type="http://schemas.openxmlformats.org/officeDocument/2006/relationships/image" Target="../media/image20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opensamara.ru/content/Image/image35915.jpg" TargetMode="External"/><Relationship Id="rId13" Type="http://schemas.openxmlformats.org/officeDocument/2006/relationships/image" Target="../media/image34.jpeg"/><Relationship Id="rId3" Type="http://schemas.openxmlformats.org/officeDocument/2006/relationships/image" Target="../media/image29.png"/><Relationship Id="rId7" Type="http://schemas.openxmlformats.org/officeDocument/2006/relationships/image" Target="../media/image31.jpeg"/><Relationship Id="rId12" Type="http://schemas.openxmlformats.org/officeDocument/2006/relationships/hyperlink" Target="http://www.forcaextra.net/v4/pontes/0,,11354520-EX,00.jpg" TargetMode="Externa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6.png"/><Relationship Id="rId1" Type="http://schemas.openxmlformats.org/officeDocument/2006/relationships/audio" Target="file:///E:\&#1092;&#1080;&#1079;&#1080;&#1082;&#1072;\026.mp3" TargetMode="External"/><Relationship Id="rId6" Type="http://schemas.openxmlformats.org/officeDocument/2006/relationships/hyperlink" Target="http://img15.nnm.ru/d/d/c/2/9/649d45bc20a39da98ee3c026999.jpg" TargetMode="External"/><Relationship Id="rId11" Type="http://schemas.openxmlformats.org/officeDocument/2006/relationships/image" Target="../media/image33.jpeg"/><Relationship Id="rId5" Type="http://schemas.openxmlformats.org/officeDocument/2006/relationships/image" Target="../media/image30.jpeg"/><Relationship Id="rId15" Type="http://schemas.openxmlformats.org/officeDocument/2006/relationships/image" Target="../media/image35.jpeg"/><Relationship Id="rId10" Type="http://schemas.openxmlformats.org/officeDocument/2006/relationships/hyperlink" Target="http://www.capcomespace.net/dossiers/ISS/2008%20ISS%20crew%20jsc2008e027004.jpg" TargetMode="External"/><Relationship Id="rId4" Type="http://schemas.openxmlformats.org/officeDocument/2006/relationships/hyperlink" Target="http://realkart.narod.ru/files/gif/oboi/kosmos/34182.JPG" TargetMode="External"/><Relationship Id="rId9" Type="http://schemas.openxmlformats.org/officeDocument/2006/relationships/image" Target="../media/image32.jpeg"/><Relationship Id="rId14" Type="http://schemas.openxmlformats.org/officeDocument/2006/relationships/hyperlink" Target="http://www.esa.int/images/00-5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92;&#1080;&#1079;&#1080;&#1082;&#1072;\026.mp3" TargetMode="External"/><Relationship Id="rId4" Type="http://schemas.openxmlformats.org/officeDocument/2006/relationships/image" Target="../media/image3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image" Target="../media/image4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ntwrp.gsfc.nasa.gov/apod/image/0603/superearths_cfa_big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8701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2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man Old Style" pitchFamily="18" charset="0"/>
              </a:rPr>
              <a:t>На орбите загадочной планеты</a:t>
            </a:r>
            <a:endParaRPr lang="ru-RU" sz="32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Bookman Old Styl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" y="1285860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Человек , пока он составляет часть</a:t>
            </a:r>
          </a:p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природы, должен следовать её законам</a:t>
            </a:r>
          </a:p>
          <a:p>
            <a:pPr algn="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Б.Спиноза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786190"/>
            <a:ext cx="9144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Earth the cradle of </a:t>
            </a:r>
          </a:p>
          <a:p>
            <a:r>
              <a:rPr lang="en-US" sz="4400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Humanity but one can not live</a:t>
            </a:r>
          </a:p>
          <a:p>
            <a:r>
              <a:rPr lang="en-US" sz="4400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In the cradle  forever</a:t>
            </a:r>
          </a:p>
          <a:p>
            <a:pPr algn="r"/>
            <a:r>
              <a:rPr lang="en-US" sz="4400" dirty="0" err="1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Bookman Old Style" pitchFamily="18" charset="0"/>
              </a:rPr>
              <a:t>T.Tsiolkovsky</a:t>
            </a:r>
            <a:endParaRPr lang="ru-RU" sz="4400" dirty="0">
              <a:solidFill>
                <a:schemeClr val="accent4">
                  <a:lumMod val="60000"/>
                  <a:lumOff val="40000"/>
                </a:scheme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3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3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ветлана Юрьевна.wav">
            <a:hlinkClick r:id="" action="ppaction://media"/>
          </p:cNvPr>
          <p:cNvPicPr>
            <a:picLocks noGrp="1" noRot="1" noChangeAspect="1"/>
          </p:cNvPicPr>
          <p:nvPr>
            <p:ph idx="1"/>
            <a:wavAudioFile r:embed="rId1" name="Светлана Юрьевна.wav"/>
          </p:nvPr>
        </p:nvPicPr>
        <p:blipFill>
          <a:blip r:embed="rId3" cstate="print"/>
          <a:stretch>
            <a:fillRect/>
          </a:stretch>
        </p:blipFill>
        <p:spPr>
          <a:xfrm>
            <a:off x="4038600" y="3709988"/>
            <a:ext cx="304800" cy="3048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Светлана Юрьевна\Мои документы\Загрузки\DSCF987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71490"/>
            <a:ext cx="9048680" cy="67865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buNone/>
            </a:pPr>
            <a:endParaRPr lang="ru-RU" b="1" dirty="0" smtClean="0">
              <a:ln w="50800"/>
              <a:solidFill>
                <a:schemeClr val="bg1">
                  <a:shade val="50000"/>
                </a:schemeClr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ctr">
              <a:buNone/>
            </a:pP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Ответы к задачам:</a:t>
            </a:r>
          </a:p>
          <a:p>
            <a:pPr marL="550926" indent="-514350">
              <a:lnSpc>
                <a:spcPct val="300000"/>
              </a:lnSpc>
              <a:buClr>
                <a:schemeClr val="tx1"/>
              </a:buClr>
              <a:buFont typeface="+mj-lt"/>
              <a:buAutoNum type="arabicPeriod"/>
            </a:pPr>
            <a:r>
              <a:rPr lang="en-US" b="1" dirty="0" smtClean="0">
                <a:ln w="50800"/>
                <a:solidFill>
                  <a:schemeClr val="bg1">
                    <a:shade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g=GM/R^2= 3,7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м/с</a:t>
            </a:r>
            <a:r>
              <a:rPr lang="en-US" b="1" dirty="0" smtClean="0">
                <a:ln w="50800"/>
                <a:solidFill>
                  <a:schemeClr val="bg1">
                    <a:shade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^2</a:t>
            </a:r>
          </a:p>
          <a:p>
            <a:pPr marL="550926" indent="-514350">
              <a:lnSpc>
                <a:spcPct val="300000"/>
              </a:lnSpc>
              <a:buClr>
                <a:schemeClr val="tx1"/>
              </a:buClr>
              <a:buFont typeface="+mj-lt"/>
              <a:buAutoNum type="arabicPeriod"/>
            </a:pPr>
            <a:r>
              <a:rPr lang="en-US" b="1" dirty="0" smtClean="0">
                <a:ln w="50800"/>
                <a:solidFill>
                  <a:schemeClr val="bg1">
                    <a:shade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g=GM/R^2= 3,7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м/с</a:t>
            </a:r>
            <a:r>
              <a:rPr lang="en-US" b="1" dirty="0" smtClean="0">
                <a:ln w="50800"/>
                <a:solidFill>
                  <a:schemeClr val="bg1">
                    <a:shade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^2. F=mg</a:t>
            </a:r>
          </a:p>
          <a:p>
            <a:pPr marL="550926" indent="-514350">
              <a:lnSpc>
                <a:spcPct val="300000"/>
              </a:lnSpc>
              <a:buClr>
                <a:schemeClr val="tx1"/>
              </a:buClr>
              <a:buFont typeface="+mj-lt"/>
              <a:buAutoNum type="arabicPeriod"/>
            </a:pPr>
            <a:r>
              <a:rPr lang="en-US" b="1" dirty="0" smtClean="0">
                <a:ln w="50800"/>
                <a:solidFill>
                  <a:schemeClr val="bg1">
                    <a:shade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M=4</a:t>
            </a:r>
            <a:r>
              <a:rPr lang="el-GR" b="1" dirty="0" smtClean="0">
                <a:ln w="50800"/>
                <a:solidFill>
                  <a:schemeClr val="bg1">
                    <a:shade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π</a:t>
            </a:r>
            <a:r>
              <a:rPr lang="en-US" b="1" dirty="0" smtClean="0">
                <a:ln w="50800"/>
                <a:solidFill>
                  <a:schemeClr val="bg1">
                    <a:shade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^2R^3/(GT^2)=6,4*10^23 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кг</a:t>
            </a:r>
          </a:p>
          <a:p>
            <a:pPr marL="550926" indent="-514350">
              <a:lnSpc>
                <a:spcPct val="300000"/>
              </a:lnSpc>
              <a:buClr>
                <a:schemeClr val="tx1"/>
              </a:buClr>
              <a:buFont typeface="+mj-lt"/>
              <a:buAutoNum type="arabicPeriod"/>
            </a:pPr>
            <a:r>
              <a:rPr lang="en-US" b="1" dirty="0" smtClean="0">
                <a:ln w="50800"/>
                <a:solidFill>
                  <a:schemeClr val="bg1">
                    <a:shade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R=√GM/g= 3400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км</a:t>
            </a:r>
            <a:endParaRPr lang="en-US" b="1" dirty="0" smtClean="0">
              <a:ln w="50800"/>
              <a:solidFill>
                <a:schemeClr val="bg1">
                  <a:shade val="50000"/>
                </a:schemeClr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marL="550926" indent="-514350">
              <a:buClr>
                <a:schemeClr val="tx1"/>
              </a:buClr>
              <a:buFont typeface="+mj-lt"/>
              <a:buAutoNum type="arabicPeriod"/>
            </a:pPr>
            <a:endParaRPr lang="en-US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marL="550926" indent="-514350">
              <a:buClr>
                <a:schemeClr val="tx1"/>
              </a:buClr>
              <a:buFont typeface="+mj-lt"/>
              <a:buAutoNum type="arabicPeriod"/>
            </a:pPr>
            <a:endParaRPr lang="ru-RU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marL="550926" indent="-514350">
              <a:buClr>
                <a:schemeClr val="tx1"/>
              </a:buClr>
              <a:buFont typeface="+mj-lt"/>
              <a:buAutoNum type="arabicPeriod"/>
            </a:pPr>
            <a:endParaRPr lang="ru-RU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b="1" dirty="0" smtClean="0"/>
              <a:t> Члены экипажа! Используя полученные в ваших задачах ответы, определите планету, на которой вы находитесь.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643042" y="2357430"/>
          <a:ext cx="6096000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Планета</a:t>
                      </a:r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Масса, кг</a:t>
                      </a:r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Радиус, км</a:t>
                      </a:r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Меркурий</a:t>
                      </a:r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6*10</a:t>
                      </a:r>
                      <a:r>
                        <a:rPr lang="en-US" b="1" dirty="0" smtClean="0"/>
                        <a:t>^23</a:t>
                      </a:r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2400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Земля</a:t>
                      </a:r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6,4*10^23</a:t>
                      </a:r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6400</a:t>
                      </a:r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Марс</a:t>
                      </a:r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3,3*10^23</a:t>
                      </a:r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3400</a:t>
                      </a:r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/>
                        <a:t>Сатурн</a:t>
                      </a:r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5,7*10^26</a:t>
                      </a:r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60000</a:t>
                      </a:r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Уважаемые члены экипажа!</a:t>
            </a:r>
          </a:p>
          <a:p>
            <a:r>
              <a:rPr lang="ru-RU" b="1" dirty="0" smtClean="0"/>
              <a:t>Прочитайте текст. Заполните пропуски в предложениях соответствующими формами слов, напечатанных справа от каждого предложения.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pPr algn="l"/>
            <a:r>
              <a:rPr lang="en-US" b="1" dirty="0" smtClean="0"/>
              <a:t>Mars is ________planet from the Sun in                                                  FOUR</a:t>
            </a:r>
            <a:endParaRPr lang="ru-RU" dirty="0" smtClean="0"/>
          </a:p>
          <a:p>
            <a:pPr algn="l"/>
            <a:r>
              <a:rPr lang="en-US" b="1" dirty="0" smtClean="0"/>
              <a:t>the Solar System. The planet ______after                                               NAME</a:t>
            </a:r>
            <a:endParaRPr lang="en-US" dirty="0" smtClean="0"/>
          </a:p>
          <a:p>
            <a:pPr algn="l"/>
            <a:r>
              <a:rPr lang="en-US" b="1" dirty="0" smtClean="0"/>
              <a:t>the Roman god of war, Mars.</a:t>
            </a:r>
            <a:endParaRPr lang="ru-RU" dirty="0" smtClean="0"/>
          </a:p>
          <a:p>
            <a:pPr algn="l"/>
            <a:r>
              <a:rPr lang="en-US" b="1" dirty="0" smtClean="0"/>
              <a:t>Mars is the site of Olympus Mons, the_______                                      HIGH</a:t>
            </a:r>
            <a:endParaRPr lang="ru-RU" dirty="0" smtClean="0"/>
          </a:p>
          <a:p>
            <a:pPr algn="l"/>
            <a:r>
              <a:rPr lang="en-US" b="1" dirty="0" smtClean="0"/>
              <a:t>known mountain within the Solar System, and of </a:t>
            </a:r>
            <a:endParaRPr lang="ru-RU" dirty="0" smtClean="0"/>
          </a:p>
          <a:p>
            <a:pPr algn="l"/>
            <a:r>
              <a:rPr lang="en-US" b="1" dirty="0" smtClean="0"/>
              <a:t>Valleys </a:t>
            </a:r>
            <a:r>
              <a:rPr lang="en-US" b="1" dirty="0" err="1" smtClean="0"/>
              <a:t>Marineris</a:t>
            </a:r>
            <a:r>
              <a:rPr lang="en-US" b="1" dirty="0" smtClean="0"/>
              <a:t>, the  _______ canyon.                                                  LARGE</a:t>
            </a:r>
            <a:endParaRPr lang="ru-RU" dirty="0" smtClean="0"/>
          </a:p>
          <a:p>
            <a:pPr algn="l"/>
            <a:r>
              <a:rPr lang="en-US" b="1" dirty="0" smtClean="0"/>
              <a:t>Mars has two moons, </a:t>
            </a:r>
            <a:r>
              <a:rPr lang="en-US" b="1" dirty="0" err="1" smtClean="0"/>
              <a:t>Phobos</a:t>
            </a:r>
            <a:r>
              <a:rPr lang="en-US" b="1" dirty="0" smtClean="0"/>
              <a:t> and </a:t>
            </a:r>
            <a:r>
              <a:rPr lang="en-US" b="1" dirty="0" err="1" smtClean="0"/>
              <a:t>Deimos</a:t>
            </a:r>
            <a:r>
              <a:rPr lang="en-US" b="1" dirty="0" smtClean="0"/>
              <a:t>, which </a:t>
            </a:r>
            <a:endParaRPr lang="ru-RU" dirty="0" smtClean="0"/>
          </a:p>
          <a:p>
            <a:r>
              <a:rPr lang="en-US" b="1" dirty="0" smtClean="0"/>
              <a:t>are small and _______ shaped.                                                                   REGULAR</a:t>
            </a:r>
            <a:endParaRPr lang="ru-RU" dirty="0" smtClean="0"/>
          </a:p>
          <a:p>
            <a:r>
              <a:rPr lang="en-US" b="1" dirty="0" smtClean="0"/>
              <a:t>Mars is ______ host to three                                                                       CURRENT</a:t>
            </a:r>
            <a:endParaRPr lang="ru-RU" dirty="0" smtClean="0"/>
          </a:p>
          <a:p>
            <a:r>
              <a:rPr lang="en-US" b="1" dirty="0" smtClean="0"/>
              <a:t>________ </a:t>
            </a:r>
            <a:r>
              <a:rPr lang="en-US" b="1" dirty="0" err="1" smtClean="0"/>
              <a:t>orbititing</a:t>
            </a:r>
            <a:r>
              <a:rPr lang="en-US" b="1" dirty="0" smtClean="0"/>
              <a:t> spacecrafts:  Mars Odyssey,                                   FUNCTION</a:t>
            </a:r>
            <a:endParaRPr lang="ru-RU" dirty="0" smtClean="0"/>
          </a:p>
          <a:p>
            <a:pPr algn="l"/>
            <a:r>
              <a:rPr lang="en-US" b="1" dirty="0" smtClean="0"/>
              <a:t>Mars Express and the Mars Reconnaissance Orbiter. </a:t>
            </a:r>
            <a:endParaRPr lang="ru-RU" dirty="0" smtClean="0"/>
          </a:p>
          <a:p>
            <a:pPr algn="l"/>
            <a:r>
              <a:rPr lang="en-US" b="1" dirty="0" smtClean="0"/>
              <a:t>Mars can _____be seen from the Earth with the naked eye.               EASY                                                            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en-US" dirty="0" smtClean="0"/>
              <a:t> </a:t>
            </a:r>
            <a:r>
              <a:rPr lang="ru-RU" b="1" dirty="0" smtClean="0"/>
              <a:t>Правильные ответы:</a:t>
            </a:r>
            <a:endParaRPr lang="ru-RU" dirty="0" smtClean="0"/>
          </a:p>
          <a:p>
            <a:r>
              <a:rPr lang="en-US" b="1" dirty="0" smtClean="0"/>
              <a:t> THE FOURTH</a:t>
            </a:r>
            <a:endParaRPr lang="ru-RU" dirty="0" smtClean="0"/>
          </a:p>
          <a:p>
            <a:r>
              <a:rPr lang="en-US" b="1" dirty="0" smtClean="0"/>
              <a:t>IS (WAS) NAMED</a:t>
            </a:r>
            <a:endParaRPr lang="ru-RU" dirty="0" smtClean="0"/>
          </a:p>
          <a:p>
            <a:r>
              <a:rPr lang="en-US" b="1" dirty="0" smtClean="0"/>
              <a:t>THE HIGHEST</a:t>
            </a:r>
            <a:endParaRPr lang="ru-RU" dirty="0" smtClean="0"/>
          </a:p>
          <a:p>
            <a:r>
              <a:rPr lang="en-US" b="1" dirty="0" smtClean="0"/>
              <a:t>THE LARGEST</a:t>
            </a:r>
            <a:endParaRPr lang="ru-RU" dirty="0" smtClean="0"/>
          </a:p>
          <a:p>
            <a:r>
              <a:rPr lang="en-US" b="1" dirty="0" smtClean="0"/>
              <a:t>IRREGULARLY</a:t>
            </a:r>
            <a:endParaRPr lang="ru-RU" dirty="0" smtClean="0"/>
          </a:p>
          <a:p>
            <a:r>
              <a:rPr lang="en-US" b="1" dirty="0" smtClean="0"/>
              <a:t>CURRENTLY</a:t>
            </a:r>
            <a:endParaRPr lang="ru-RU" dirty="0" smtClean="0"/>
          </a:p>
          <a:p>
            <a:r>
              <a:rPr lang="en-US" b="1" dirty="0" smtClean="0"/>
              <a:t>FUNCTIONAL</a:t>
            </a:r>
            <a:endParaRPr lang="ru-RU" dirty="0" smtClean="0"/>
          </a:p>
          <a:p>
            <a:r>
              <a:rPr lang="en-US" b="1" dirty="0" smtClean="0"/>
              <a:t>EASILY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/>
          <p:cNvSpPr>
            <a:spLocks noChangeArrowheads="1"/>
          </p:cNvSpPr>
          <p:nvPr/>
        </p:nvSpPr>
        <p:spPr bwMode="auto">
          <a:xfrm>
            <a:off x="4860925" y="1557338"/>
            <a:ext cx="1008063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latin typeface="Bookman Old Style" pitchFamily="18" charset="0"/>
                <a:hlinkClick r:id="rId2" action="ppaction://hlinksldjump"/>
              </a:rPr>
              <a:t>20</a:t>
            </a:r>
            <a:endParaRPr lang="ru-RU" sz="3200" b="1" dirty="0">
              <a:latin typeface="Bookman Old Style" pitchFamily="18" charset="0"/>
            </a:endParaRPr>
          </a:p>
        </p:txBody>
      </p:sp>
      <p:sp>
        <p:nvSpPr>
          <p:cNvPr id="6147" name="AutoShape 3"/>
          <p:cNvSpPr>
            <a:spLocks noChangeArrowheads="1"/>
          </p:cNvSpPr>
          <p:nvPr/>
        </p:nvSpPr>
        <p:spPr bwMode="auto">
          <a:xfrm>
            <a:off x="0" y="3500438"/>
            <a:ext cx="3671888" cy="936625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latin typeface="Bookman Old Style" pitchFamily="18" charset="0"/>
              </a:rPr>
              <a:t> Мир звезд в поэзии</a:t>
            </a:r>
          </a:p>
        </p:txBody>
      </p:sp>
      <p:sp>
        <p:nvSpPr>
          <p:cNvPr id="6148" name="AutoShape 4"/>
          <p:cNvSpPr>
            <a:spLocks noChangeArrowheads="1"/>
          </p:cNvSpPr>
          <p:nvPr/>
        </p:nvSpPr>
        <p:spPr bwMode="auto">
          <a:xfrm>
            <a:off x="0" y="2492375"/>
            <a:ext cx="3671888" cy="936625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latin typeface="Bookman Old Style" pitchFamily="18" charset="0"/>
              </a:rPr>
              <a:t>космос</a:t>
            </a:r>
          </a:p>
        </p:txBody>
      </p:sp>
      <p:sp>
        <p:nvSpPr>
          <p:cNvPr id="6149" name="AutoShape 5"/>
          <p:cNvSpPr>
            <a:spLocks noChangeArrowheads="1"/>
          </p:cNvSpPr>
          <p:nvPr/>
        </p:nvSpPr>
        <p:spPr bwMode="auto">
          <a:xfrm>
            <a:off x="0" y="1484313"/>
            <a:ext cx="3671888" cy="936625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latin typeface="Bookman Old Style" pitchFamily="18" charset="0"/>
              </a:rPr>
              <a:t>история</a:t>
            </a:r>
          </a:p>
        </p:txBody>
      </p:sp>
      <p:sp>
        <p:nvSpPr>
          <p:cNvPr id="6150" name="AutoShape 6"/>
          <p:cNvSpPr>
            <a:spLocks noChangeArrowheads="1"/>
          </p:cNvSpPr>
          <p:nvPr/>
        </p:nvSpPr>
        <p:spPr bwMode="auto">
          <a:xfrm>
            <a:off x="0" y="4508500"/>
            <a:ext cx="3671888" cy="936625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latin typeface="Bookman Old Style" pitchFamily="18" charset="0"/>
              </a:rPr>
              <a:t>космонавты</a:t>
            </a:r>
          </a:p>
        </p:txBody>
      </p:sp>
      <p:sp>
        <p:nvSpPr>
          <p:cNvPr id="6151" name="AutoShape 7"/>
          <p:cNvSpPr>
            <a:spLocks noChangeArrowheads="1"/>
          </p:cNvSpPr>
          <p:nvPr/>
        </p:nvSpPr>
        <p:spPr bwMode="auto">
          <a:xfrm>
            <a:off x="0" y="5516563"/>
            <a:ext cx="3671888" cy="936625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latin typeface="Bookman Old Style" pitchFamily="18" charset="0"/>
              </a:rPr>
              <a:t>Космические корабли</a:t>
            </a:r>
          </a:p>
        </p:txBody>
      </p:sp>
      <p:sp>
        <p:nvSpPr>
          <p:cNvPr id="6152" name="AutoShape 8"/>
          <p:cNvSpPr>
            <a:spLocks noChangeArrowheads="1"/>
          </p:cNvSpPr>
          <p:nvPr/>
        </p:nvSpPr>
        <p:spPr bwMode="auto">
          <a:xfrm>
            <a:off x="3779838" y="1557338"/>
            <a:ext cx="1008062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latin typeface="Bookman Old Style" pitchFamily="18" charset="0"/>
                <a:hlinkClick r:id="rId3" action="ppaction://hlinksldjump"/>
              </a:rPr>
              <a:t>10</a:t>
            </a:r>
            <a:endParaRPr lang="ru-RU" sz="3200" b="1">
              <a:latin typeface="Bookman Old Style" pitchFamily="18" charset="0"/>
            </a:endParaRPr>
          </a:p>
        </p:txBody>
      </p:sp>
      <p:sp>
        <p:nvSpPr>
          <p:cNvPr id="6153" name="AutoShape 9"/>
          <p:cNvSpPr>
            <a:spLocks noChangeArrowheads="1"/>
          </p:cNvSpPr>
          <p:nvPr/>
        </p:nvSpPr>
        <p:spPr bwMode="auto">
          <a:xfrm>
            <a:off x="5940425" y="1557338"/>
            <a:ext cx="1008063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latin typeface="Bookman Old Style" pitchFamily="18" charset="0"/>
                <a:hlinkClick r:id="rId4" action="ppaction://hlinksldjump"/>
              </a:rPr>
              <a:t>30</a:t>
            </a:r>
            <a:endParaRPr lang="ru-RU" sz="3200" b="1">
              <a:latin typeface="Bookman Old Style" pitchFamily="18" charset="0"/>
            </a:endParaRPr>
          </a:p>
        </p:txBody>
      </p:sp>
      <p:sp>
        <p:nvSpPr>
          <p:cNvPr id="6154" name="AutoShape 10"/>
          <p:cNvSpPr>
            <a:spLocks noChangeArrowheads="1"/>
          </p:cNvSpPr>
          <p:nvPr/>
        </p:nvSpPr>
        <p:spPr bwMode="auto">
          <a:xfrm>
            <a:off x="6948488" y="1557338"/>
            <a:ext cx="1008062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latin typeface="Bookman Old Style" pitchFamily="18" charset="0"/>
                <a:hlinkClick r:id="rId5" action="ppaction://hlinksldjump"/>
              </a:rPr>
              <a:t>40</a:t>
            </a:r>
            <a:endParaRPr lang="ru-RU" sz="3200" b="1">
              <a:latin typeface="Bookman Old Style" pitchFamily="18" charset="0"/>
            </a:endParaRPr>
          </a:p>
        </p:txBody>
      </p:sp>
      <p:sp>
        <p:nvSpPr>
          <p:cNvPr id="6155" name="AutoShape 11"/>
          <p:cNvSpPr>
            <a:spLocks noChangeArrowheads="1"/>
          </p:cNvSpPr>
          <p:nvPr/>
        </p:nvSpPr>
        <p:spPr bwMode="auto">
          <a:xfrm>
            <a:off x="7920038" y="1557338"/>
            <a:ext cx="1008062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latin typeface="Bookman Old Style" pitchFamily="18" charset="0"/>
                <a:hlinkClick r:id="rId6" action="ppaction://hlinksldjump"/>
              </a:rPr>
              <a:t>50</a:t>
            </a:r>
            <a:endParaRPr lang="ru-RU" sz="3200" b="1">
              <a:latin typeface="Bookman Old Style" pitchFamily="18" charset="0"/>
            </a:endParaRPr>
          </a:p>
        </p:txBody>
      </p:sp>
      <p:sp>
        <p:nvSpPr>
          <p:cNvPr id="6156" name="AutoShape 12"/>
          <p:cNvSpPr>
            <a:spLocks noChangeArrowheads="1"/>
          </p:cNvSpPr>
          <p:nvPr/>
        </p:nvSpPr>
        <p:spPr bwMode="auto">
          <a:xfrm>
            <a:off x="4859338" y="2565400"/>
            <a:ext cx="1008062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latin typeface="Bookman Old Style" pitchFamily="18" charset="0"/>
                <a:hlinkClick r:id="rId7" action="ppaction://hlinksldjump"/>
              </a:rPr>
              <a:t>20</a:t>
            </a:r>
            <a:endParaRPr lang="ru-RU" sz="3200" b="1">
              <a:latin typeface="Bookman Old Style" pitchFamily="18" charset="0"/>
            </a:endParaRPr>
          </a:p>
        </p:txBody>
      </p:sp>
      <p:sp>
        <p:nvSpPr>
          <p:cNvPr id="6157" name="AutoShape 13"/>
          <p:cNvSpPr>
            <a:spLocks noChangeArrowheads="1"/>
          </p:cNvSpPr>
          <p:nvPr/>
        </p:nvSpPr>
        <p:spPr bwMode="auto">
          <a:xfrm>
            <a:off x="3778250" y="2565400"/>
            <a:ext cx="1008063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latin typeface="Bookman Old Style" pitchFamily="18" charset="0"/>
                <a:hlinkClick r:id="rId8" action="ppaction://hlinksldjump"/>
              </a:rPr>
              <a:t>10</a:t>
            </a:r>
            <a:endParaRPr lang="ru-RU" sz="3200" b="1">
              <a:latin typeface="Bookman Old Style" pitchFamily="18" charset="0"/>
            </a:endParaRPr>
          </a:p>
        </p:txBody>
      </p:sp>
      <p:sp>
        <p:nvSpPr>
          <p:cNvPr id="6158" name="AutoShape 14"/>
          <p:cNvSpPr>
            <a:spLocks noChangeArrowheads="1"/>
          </p:cNvSpPr>
          <p:nvPr/>
        </p:nvSpPr>
        <p:spPr bwMode="auto">
          <a:xfrm>
            <a:off x="5938838" y="2565400"/>
            <a:ext cx="1008062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latin typeface="Bookman Old Style" pitchFamily="18" charset="0"/>
                <a:hlinkClick r:id="rId9" action="ppaction://hlinksldjump"/>
              </a:rPr>
              <a:t>30</a:t>
            </a:r>
            <a:endParaRPr lang="ru-RU" sz="3200" b="1" dirty="0">
              <a:latin typeface="Bookman Old Style" pitchFamily="18" charset="0"/>
            </a:endParaRPr>
          </a:p>
        </p:txBody>
      </p:sp>
      <p:sp>
        <p:nvSpPr>
          <p:cNvPr id="6159" name="AutoShape 15"/>
          <p:cNvSpPr>
            <a:spLocks noChangeArrowheads="1"/>
          </p:cNvSpPr>
          <p:nvPr/>
        </p:nvSpPr>
        <p:spPr bwMode="auto">
          <a:xfrm>
            <a:off x="6946900" y="2565400"/>
            <a:ext cx="1008063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latin typeface="Bookman Old Style" pitchFamily="18" charset="0"/>
                <a:hlinkClick r:id="rId10" action="ppaction://hlinksldjump"/>
              </a:rPr>
              <a:t>40</a:t>
            </a:r>
            <a:endParaRPr lang="ru-RU" sz="3200" b="1">
              <a:latin typeface="Bookman Old Style" pitchFamily="18" charset="0"/>
            </a:endParaRPr>
          </a:p>
        </p:txBody>
      </p:sp>
      <p:sp>
        <p:nvSpPr>
          <p:cNvPr id="6160" name="AutoShape 16"/>
          <p:cNvSpPr>
            <a:spLocks noChangeArrowheads="1"/>
          </p:cNvSpPr>
          <p:nvPr/>
        </p:nvSpPr>
        <p:spPr bwMode="auto">
          <a:xfrm>
            <a:off x="4860925" y="3573463"/>
            <a:ext cx="1008063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latin typeface="Bookman Old Style" pitchFamily="18" charset="0"/>
                <a:hlinkClick r:id="rId5" action="ppaction://hlinksldjump"/>
              </a:rPr>
              <a:t>20</a:t>
            </a:r>
            <a:endParaRPr lang="ru-RU" sz="3200" b="1">
              <a:latin typeface="Bookman Old Style" pitchFamily="18" charset="0"/>
            </a:endParaRPr>
          </a:p>
        </p:txBody>
      </p:sp>
      <p:sp>
        <p:nvSpPr>
          <p:cNvPr id="6161" name="AutoShape 17"/>
          <p:cNvSpPr>
            <a:spLocks noChangeArrowheads="1"/>
          </p:cNvSpPr>
          <p:nvPr/>
        </p:nvSpPr>
        <p:spPr bwMode="auto">
          <a:xfrm>
            <a:off x="3779838" y="3573463"/>
            <a:ext cx="1008062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latin typeface="Bookman Old Style" pitchFamily="18" charset="0"/>
                <a:hlinkClick r:id="rId11" action="ppaction://hlinksldjump"/>
              </a:rPr>
              <a:t>10</a:t>
            </a:r>
            <a:endParaRPr lang="ru-RU" sz="3200" b="1">
              <a:latin typeface="Bookman Old Style" pitchFamily="18" charset="0"/>
            </a:endParaRPr>
          </a:p>
        </p:txBody>
      </p:sp>
      <p:sp>
        <p:nvSpPr>
          <p:cNvPr id="6162" name="AutoShape 18"/>
          <p:cNvSpPr>
            <a:spLocks noChangeArrowheads="1"/>
          </p:cNvSpPr>
          <p:nvPr/>
        </p:nvSpPr>
        <p:spPr bwMode="auto">
          <a:xfrm>
            <a:off x="5940425" y="3573463"/>
            <a:ext cx="1008063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latin typeface="Bookman Old Style" pitchFamily="18" charset="0"/>
                <a:hlinkClick r:id="rId12" action="ppaction://hlinksldjump"/>
              </a:rPr>
              <a:t>30</a:t>
            </a:r>
            <a:endParaRPr lang="ru-RU" sz="3200" b="1">
              <a:latin typeface="Bookman Old Style" pitchFamily="18" charset="0"/>
            </a:endParaRPr>
          </a:p>
        </p:txBody>
      </p:sp>
      <p:sp>
        <p:nvSpPr>
          <p:cNvPr id="6163" name="AutoShape 19"/>
          <p:cNvSpPr>
            <a:spLocks noChangeArrowheads="1"/>
          </p:cNvSpPr>
          <p:nvPr/>
        </p:nvSpPr>
        <p:spPr bwMode="auto">
          <a:xfrm>
            <a:off x="6948488" y="3573463"/>
            <a:ext cx="1008062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latin typeface="Bookman Old Style" pitchFamily="18" charset="0"/>
                <a:hlinkClick r:id="rId13" action="ppaction://hlinksldjump"/>
              </a:rPr>
              <a:t>40</a:t>
            </a:r>
            <a:endParaRPr lang="ru-RU" sz="3200" b="1">
              <a:latin typeface="Bookman Old Style" pitchFamily="18" charset="0"/>
            </a:endParaRPr>
          </a:p>
        </p:txBody>
      </p:sp>
      <p:sp>
        <p:nvSpPr>
          <p:cNvPr id="6164" name="AutoShape 20"/>
          <p:cNvSpPr>
            <a:spLocks noChangeArrowheads="1"/>
          </p:cNvSpPr>
          <p:nvPr/>
        </p:nvSpPr>
        <p:spPr bwMode="auto">
          <a:xfrm>
            <a:off x="4859338" y="4581525"/>
            <a:ext cx="1008062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latin typeface="Bookman Old Style" pitchFamily="18" charset="0"/>
                <a:hlinkClick r:id="rId14" action="ppaction://hlinksldjump"/>
              </a:rPr>
              <a:t>20</a:t>
            </a:r>
            <a:endParaRPr lang="ru-RU" sz="3200" b="1">
              <a:latin typeface="Bookman Old Style" pitchFamily="18" charset="0"/>
            </a:endParaRPr>
          </a:p>
        </p:txBody>
      </p:sp>
      <p:sp>
        <p:nvSpPr>
          <p:cNvPr id="6165" name="AutoShape 21"/>
          <p:cNvSpPr>
            <a:spLocks noChangeArrowheads="1"/>
          </p:cNvSpPr>
          <p:nvPr/>
        </p:nvSpPr>
        <p:spPr bwMode="auto">
          <a:xfrm>
            <a:off x="3778250" y="4581525"/>
            <a:ext cx="1008063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latin typeface="Bookman Old Style" pitchFamily="18" charset="0"/>
                <a:hlinkClick r:id="rId15" action="ppaction://hlinksldjump"/>
              </a:rPr>
              <a:t>10</a:t>
            </a:r>
            <a:endParaRPr lang="ru-RU" sz="3200" b="1">
              <a:latin typeface="Bookman Old Style" pitchFamily="18" charset="0"/>
            </a:endParaRPr>
          </a:p>
        </p:txBody>
      </p:sp>
      <p:sp>
        <p:nvSpPr>
          <p:cNvPr id="6166" name="AutoShape 22"/>
          <p:cNvSpPr>
            <a:spLocks noChangeArrowheads="1"/>
          </p:cNvSpPr>
          <p:nvPr/>
        </p:nvSpPr>
        <p:spPr bwMode="auto">
          <a:xfrm>
            <a:off x="5938838" y="4581525"/>
            <a:ext cx="1008062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latin typeface="Bookman Old Style" pitchFamily="18" charset="0"/>
                <a:hlinkClick r:id="rId16" action="ppaction://hlinksldjump"/>
              </a:rPr>
              <a:t>30</a:t>
            </a:r>
            <a:endParaRPr lang="ru-RU" sz="3200" b="1">
              <a:latin typeface="Bookman Old Style" pitchFamily="18" charset="0"/>
            </a:endParaRPr>
          </a:p>
        </p:txBody>
      </p:sp>
      <p:sp>
        <p:nvSpPr>
          <p:cNvPr id="6167" name="AutoShape 23"/>
          <p:cNvSpPr>
            <a:spLocks noChangeArrowheads="1"/>
          </p:cNvSpPr>
          <p:nvPr/>
        </p:nvSpPr>
        <p:spPr bwMode="auto">
          <a:xfrm>
            <a:off x="6946900" y="4581525"/>
            <a:ext cx="1008063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latin typeface="Bookman Old Style" pitchFamily="18" charset="0"/>
                <a:hlinkClick r:id="rId17" action="ppaction://hlinksldjump"/>
              </a:rPr>
              <a:t>40</a:t>
            </a:r>
            <a:endParaRPr lang="ru-RU" sz="3200" b="1">
              <a:latin typeface="Bookman Old Style" pitchFamily="18" charset="0"/>
            </a:endParaRPr>
          </a:p>
        </p:txBody>
      </p:sp>
      <p:sp>
        <p:nvSpPr>
          <p:cNvPr id="6168" name="AutoShape 24"/>
          <p:cNvSpPr>
            <a:spLocks noChangeArrowheads="1"/>
          </p:cNvSpPr>
          <p:nvPr/>
        </p:nvSpPr>
        <p:spPr bwMode="auto">
          <a:xfrm>
            <a:off x="4932363" y="5516563"/>
            <a:ext cx="1008062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latin typeface="Bookman Old Style" pitchFamily="18" charset="0"/>
                <a:hlinkClick r:id="rId18" action="ppaction://hlinksldjump"/>
              </a:rPr>
              <a:t>20</a:t>
            </a:r>
            <a:endParaRPr lang="ru-RU" sz="3200" b="1">
              <a:latin typeface="Bookman Old Style" pitchFamily="18" charset="0"/>
            </a:endParaRPr>
          </a:p>
        </p:txBody>
      </p:sp>
      <p:sp>
        <p:nvSpPr>
          <p:cNvPr id="6169" name="AutoShape 25"/>
          <p:cNvSpPr>
            <a:spLocks noChangeArrowheads="1"/>
          </p:cNvSpPr>
          <p:nvPr/>
        </p:nvSpPr>
        <p:spPr bwMode="auto">
          <a:xfrm>
            <a:off x="3779838" y="5516563"/>
            <a:ext cx="1008062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latin typeface="Bookman Old Style" pitchFamily="18" charset="0"/>
                <a:hlinkClick r:id="rId19" action="ppaction://hlinksldjump"/>
              </a:rPr>
              <a:t>10</a:t>
            </a:r>
            <a:endParaRPr lang="ru-RU" sz="3200" b="1">
              <a:latin typeface="Bookman Old Style" pitchFamily="18" charset="0"/>
            </a:endParaRPr>
          </a:p>
        </p:txBody>
      </p:sp>
      <p:sp>
        <p:nvSpPr>
          <p:cNvPr id="6170" name="AutoShape 26"/>
          <p:cNvSpPr>
            <a:spLocks noChangeArrowheads="1"/>
          </p:cNvSpPr>
          <p:nvPr/>
        </p:nvSpPr>
        <p:spPr bwMode="auto">
          <a:xfrm>
            <a:off x="6011863" y="5516563"/>
            <a:ext cx="1008062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latin typeface="Bookman Old Style" pitchFamily="18" charset="0"/>
                <a:hlinkClick r:id="rId20" action="ppaction://hlinksldjump"/>
              </a:rPr>
              <a:t>30</a:t>
            </a:r>
            <a:endParaRPr lang="ru-RU" sz="3200" b="1">
              <a:latin typeface="Bookman Old Style" pitchFamily="18" charset="0"/>
            </a:endParaRPr>
          </a:p>
        </p:txBody>
      </p:sp>
      <p:sp>
        <p:nvSpPr>
          <p:cNvPr id="6171" name="AutoShape 27"/>
          <p:cNvSpPr>
            <a:spLocks noChangeArrowheads="1"/>
          </p:cNvSpPr>
          <p:nvPr/>
        </p:nvSpPr>
        <p:spPr bwMode="auto">
          <a:xfrm>
            <a:off x="7019925" y="5516563"/>
            <a:ext cx="1008063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latin typeface="Bookman Old Style" pitchFamily="18" charset="0"/>
                <a:hlinkClick r:id="rId21" action="ppaction://hlinksldjump"/>
              </a:rPr>
              <a:t>40</a:t>
            </a:r>
            <a:endParaRPr lang="ru-RU" sz="3200" b="1">
              <a:latin typeface="Bookman Old Style" pitchFamily="18" charset="0"/>
            </a:endParaRPr>
          </a:p>
        </p:txBody>
      </p:sp>
      <p:sp>
        <p:nvSpPr>
          <p:cNvPr id="6172" name="AutoShape 28"/>
          <p:cNvSpPr>
            <a:spLocks noChangeArrowheads="1"/>
          </p:cNvSpPr>
          <p:nvPr/>
        </p:nvSpPr>
        <p:spPr bwMode="auto">
          <a:xfrm>
            <a:off x="7918450" y="2565400"/>
            <a:ext cx="1008063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latin typeface="Bookman Old Style" pitchFamily="18" charset="0"/>
                <a:hlinkClick r:id="rId22" action="ppaction://hlinksldjump"/>
              </a:rPr>
              <a:t>50</a:t>
            </a:r>
            <a:endParaRPr lang="ru-RU" sz="3200" b="1" dirty="0">
              <a:latin typeface="Bookman Old Style" pitchFamily="18" charset="0"/>
            </a:endParaRPr>
          </a:p>
        </p:txBody>
      </p:sp>
      <p:sp>
        <p:nvSpPr>
          <p:cNvPr id="6173" name="AutoShape 29"/>
          <p:cNvSpPr>
            <a:spLocks noChangeArrowheads="1"/>
          </p:cNvSpPr>
          <p:nvPr/>
        </p:nvSpPr>
        <p:spPr bwMode="auto">
          <a:xfrm>
            <a:off x="7920038" y="3573463"/>
            <a:ext cx="1008062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latin typeface="Bookman Old Style" pitchFamily="18" charset="0"/>
                <a:hlinkClick r:id="rId23" action="ppaction://hlinksldjump"/>
              </a:rPr>
              <a:t>50</a:t>
            </a:r>
            <a:endParaRPr lang="ru-RU" sz="3200" b="1">
              <a:latin typeface="Bookman Old Style" pitchFamily="18" charset="0"/>
            </a:endParaRPr>
          </a:p>
        </p:txBody>
      </p:sp>
      <p:sp>
        <p:nvSpPr>
          <p:cNvPr id="6174" name="AutoShape 30"/>
          <p:cNvSpPr>
            <a:spLocks noChangeArrowheads="1"/>
          </p:cNvSpPr>
          <p:nvPr/>
        </p:nvSpPr>
        <p:spPr bwMode="auto">
          <a:xfrm>
            <a:off x="7991475" y="4581525"/>
            <a:ext cx="1008063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latin typeface="Bookman Old Style" pitchFamily="18" charset="0"/>
                <a:hlinkClick r:id="rId24" action="ppaction://hlinksldjump"/>
              </a:rPr>
              <a:t>50</a:t>
            </a:r>
            <a:endParaRPr lang="ru-RU" sz="3200" b="1">
              <a:latin typeface="Bookman Old Style" pitchFamily="18" charset="0"/>
            </a:endParaRPr>
          </a:p>
        </p:txBody>
      </p:sp>
      <p:sp>
        <p:nvSpPr>
          <p:cNvPr id="6175" name="AutoShape 31"/>
          <p:cNvSpPr>
            <a:spLocks noChangeArrowheads="1"/>
          </p:cNvSpPr>
          <p:nvPr/>
        </p:nvSpPr>
        <p:spPr bwMode="auto">
          <a:xfrm>
            <a:off x="7991475" y="5516563"/>
            <a:ext cx="1008063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latin typeface="Bookman Old Style" pitchFamily="18" charset="0"/>
                <a:hlinkClick r:id="rId25" action="ppaction://hlinksldjump"/>
              </a:rPr>
              <a:t>50</a:t>
            </a:r>
            <a:endParaRPr lang="ru-RU" sz="3200" b="1">
              <a:latin typeface="Bookman Old Style" pitchFamily="18" charset="0"/>
            </a:endParaRPr>
          </a:p>
        </p:txBody>
      </p:sp>
      <p:sp>
        <p:nvSpPr>
          <p:cNvPr id="6176" name="Text Box 32"/>
          <p:cNvSpPr txBox="1">
            <a:spLocks noChangeArrowheads="1"/>
          </p:cNvSpPr>
          <p:nvPr/>
        </p:nvSpPr>
        <p:spPr bwMode="auto">
          <a:xfrm>
            <a:off x="250825" y="0"/>
            <a:ext cx="8640763" cy="727075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dirty="0">
                <a:solidFill>
                  <a:srgbClr val="FCFC24"/>
                </a:solidFill>
                <a:latin typeface="Bookman Old Style" pitchFamily="18" charset="0"/>
              </a:rPr>
              <a:t>Игра «</a:t>
            </a:r>
            <a:r>
              <a:rPr lang="ru-RU" sz="4000" b="1" dirty="0">
                <a:solidFill>
                  <a:schemeClr val="hlink"/>
                </a:solidFill>
                <a:latin typeface="Bookman Old Style" pitchFamily="18" charset="0"/>
                <a:hlinkClick r:id="" action="ppaction://noaction"/>
              </a:rPr>
              <a:t>Звездные дали</a:t>
            </a:r>
            <a:r>
              <a:rPr lang="ru-RU" sz="4000" b="1" dirty="0">
                <a:solidFill>
                  <a:srgbClr val="FCFC24"/>
                </a:solidFill>
                <a:latin typeface="Bookman Old Style" pitchFamily="18" charset="0"/>
              </a:rPr>
              <a:t>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3563938" y="6021388"/>
            <a:ext cx="2303462" cy="519112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FCFC24"/>
                </a:solidFill>
                <a:latin typeface="Arial" pitchFamily="34" charset="0"/>
              </a:rPr>
              <a:t>108 минут</a:t>
            </a:r>
          </a:p>
        </p:txBody>
      </p:sp>
      <p:sp>
        <p:nvSpPr>
          <p:cNvPr id="7172" name="AutoShape 4"/>
          <p:cNvSpPr>
            <a:spLocks noChangeArrowheads="1"/>
          </p:cNvSpPr>
          <p:nvPr/>
        </p:nvSpPr>
        <p:spPr bwMode="auto">
          <a:xfrm>
            <a:off x="7164388" y="549275"/>
            <a:ext cx="1368425" cy="1223963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latin typeface="Arial" pitchFamily="34" charset="0"/>
              </a:rPr>
              <a:t>10</a:t>
            </a:r>
          </a:p>
        </p:txBody>
      </p:sp>
      <p:sp>
        <p:nvSpPr>
          <p:cNvPr id="6149" name="AutoShape 5"/>
          <p:cNvSpPr>
            <a:spLocks noChangeArrowheads="1"/>
          </p:cNvSpPr>
          <p:nvPr/>
        </p:nvSpPr>
        <p:spPr bwMode="auto">
          <a:xfrm>
            <a:off x="323850" y="1700213"/>
            <a:ext cx="6624638" cy="2233612"/>
          </a:xfrm>
          <a:prstGeom prst="wedgeRoundRectCallout">
            <a:avLst>
              <a:gd name="adj1" fmla="val 51005"/>
              <a:gd name="adj2" fmla="val -71324"/>
              <a:gd name="adj3" fmla="val 16667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4000" b="1">
                <a:solidFill>
                  <a:srgbClr val="FCFC24"/>
                </a:solidFill>
                <a:latin typeface="Bookman Old Style" pitchFamily="18" charset="0"/>
              </a:rPr>
              <a:t>Сколько времени длился первый космический полет? </a:t>
            </a:r>
            <a:endParaRPr lang="ru-RU" sz="2800" b="1">
              <a:latin typeface="Arial" pitchFamily="34" charset="0"/>
            </a:endParaRP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611188" y="260350"/>
            <a:ext cx="40830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 b="1">
                <a:solidFill>
                  <a:srgbClr val="FCFC24"/>
                </a:solidFill>
                <a:latin typeface="Arial" pitchFamily="34" charset="0"/>
              </a:rPr>
              <a:t>Тема:История</a:t>
            </a:r>
          </a:p>
        </p:txBody>
      </p:sp>
      <p:pic>
        <p:nvPicPr>
          <p:cNvPr id="7175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51725" y="5373688"/>
            <a:ext cx="1539875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nimBg="1"/>
      <p:bldP spid="614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90513" y="0"/>
            <a:ext cx="94345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2268538" y="5876925"/>
            <a:ext cx="4967287" cy="579438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FCFC24"/>
                </a:solidFill>
                <a:latin typeface="Arial" pitchFamily="34" charset="0"/>
              </a:rPr>
              <a:t>Академик С.П.Королев</a:t>
            </a:r>
            <a:r>
              <a:rPr lang="ru-RU" sz="2800" b="1">
                <a:latin typeface="Arial" pitchFamily="34" charset="0"/>
              </a:rPr>
              <a:t> </a:t>
            </a:r>
          </a:p>
        </p:txBody>
      </p:sp>
      <p:sp>
        <p:nvSpPr>
          <p:cNvPr id="8196" name="AutoShape 4"/>
          <p:cNvSpPr>
            <a:spLocks noChangeArrowheads="1"/>
          </p:cNvSpPr>
          <p:nvPr/>
        </p:nvSpPr>
        <p:spPr bwMode="auto">
          <a:xfrm>
            <a:off x="7451725" y="404813"/>
            <a:ext cx="1368425" cy="1223962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latin typeface="Arial" pitchFamily="34" charset="0"/>
              </a:rPr>
              <a:t>20</a:t>
            </a:r>
          </a:p>
        </p:txBody>
      </p:sp>
      <p:sp>
        <p:nvSpPr>
          <p:cNvPr id="7173" name="AutoShape 5"/>
          <p:cNvSpPr>
            <a:spLocks noChangeArrowheads="1"/>
          </p:cNvSpPr>
          <p:nvPr/>
        </p:nvSpPr>
        <p:spPr bwMode="auto">
          <a:xfrm>
            <a:off x="468313" y="1628775"/>
            <a:ext cx="6408737" cy="3887788"/>
          </a:xfrm>
          <a:prstGeom prst="wedgeRoundRectCallout">
            <a:avLst>
              <a:gd name="adj1" fmla="val 57306"/>
              <a:gd name="adj2" fmla="val -73685"/>
              <a:gd name="adj3" fmla="val 16667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200" b="1">
                <a:solidFill>
                  <a:srgbClr val="FCFC24"/>
                </a:solidFill>
                <a:latin typeface="Bookman Old Style" pitchFamily="18" charset="0"/>
              </a:rPr>
              <a:t>Назовите выдающегося конструктора ракет, с именем которого связаны первые наши победы в освоении космоса?</a:t>
            </a:r>
            <a:r>
              <a:rPr lang="ru-RU" sz="3600" b="1">
                <a:solidFill>
                  <a:srgbClr val="FCFC24"/>
                </a:solidFill>
                <a:latin typeface="Bookman Old Style" pitchFamily="18" charset="0"/>
              </a:rPr>
              <a:t> </a:t>
            </a:r>
          </a:p>
          <a:p>
            <a:pPr algn="ctr"/>
            <a:endParaRPr lang="ru-RU" sz="3600" b="1">
              <a:latin typeface="Bookman Old Style" pitchFamily="18" charset="0"/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611188" y="260350"/>
            <a:ext cx="42386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 b="1">
                <a:solidFill>
                  <a:srgbClr val="FCFC24"/>
                </a:solidFill>
                <a:latin typeface="Arial" pitchFamily="34" charset="0"/>
              </a:rPr>
              <a:t>Тема: История</a:t>
            </a:r>
          </a:p>
        </p:txBody>
      </p:sp>
      <p:pic>
        <p:nvPicPr>
          <p:cNvPr id="8199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04125" y="5516563"/>
            <a:ext cx="1539875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nimBg="1"/>
      <p:bldP spid="717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2339975" y="5734050"/>
            <a:ext cx="3887788" cy="579438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FCFC24"/>
                </a:solidFill>
                <a:latin typeface="Arial" pitchFamily="34" charset="0"/>
              </a:rPr>
              <a:t>К.Э.Циолковский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611188" y="260350"/>
            <a:ext cx="42386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 b="1">
                <a:solidFill>
                  <a:srgbClr val="FCFC24"/>
                </a:solidFill>
                <a:latin typeface="Arial" pitchFamily="34" charset="0"/>
              </a:rPr>
              <a:t>Тема: История</a:t>
            </a:r>
          </a:p>
        </p:txBody>
      </p:sp>
      <p:sp>
        <p:nvSpPr>
          <p:cNvPr id="9221" name="AutoShape 5"/>
          <p:cNvSpPr>
            <a:spLocks noChangeArrowheads="1"/>
          </p:cNvSpPr>
          <p:nvPr/>
        </p:nvSpPr>
        <p:spPr bwMode="auto">
          <a:xfrm>
            <a:off x="7380288" y="333375"/>
            <a:ext cx="1368425" cy="1223963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latin typeface="Arial" pitchFamily="34" charset="0"/>
              </a:rPr>
              <a:t>30</a:t>
            </a:r>
          </a:p>
        </p:txBody>
      </p:sp>
      <p:sp>
        <p:nvSpPr>
          <p:cNvPr id="8198" name="AutoShape 6"/>
          <p:cNvSpPr>
            <a:spLocks noChangeArrowheads="1"/>
          </p:cNvSpPr>
          <p:nvPr/>
        </p:nvSpPr>
        <p:spPr bwMode="auto">
          <a:xfrm>
            <a:off x="611188" y="1773238"/>
            <a:ext cx="6192837" cy="3240087"/>
          </a:xfrm>
          <a:prstGeom prst="wedgeRoundRectCallout">
            <a:avLst>
              <a:gd name="adj1" fmla="val 56870"/>
              <a:gd name="adj2" fmla="val -77292"/>
              <a:gd name="adj3" fmla="val 16667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4000" b="1">
                <a:solidFill>
                  <a:srgbClr val="FCFC24"/>
                </a:solidFill>
                <a:latin typeface="Bookman Old Style" pitchFamily="18" charset="0"/>
              </a:rPr>
              <a:t>Кто из ученых нашей страны является основоположником космонавтики?</a:t>
            </a:r>
          </a:p>
          <a:p>
            <a:pPr algn="ctr"/>
            <a:endParaRPr lang="ru-RU" sz="2800" b="1">
              <a:latin typeface="Arial" pitchFamily="34" charset="0"/>
            </a:endParaRPr>
          </a:p>
        </p:txBody>
      </p:sp>
      <p:pic>
        <p:nvPicPr>
          <p:cNvPr id="9223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51725" y="5445125"/>
            <a:ext cx="1539875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819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2627313" y="6092825"/>
            <a:ext cx="3167062" cy="579438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FCFC24"/>
                </a:solidFill>
                <a:latin typeface="Arial" pitchFamily="34" charset="0"/>
              </a:rPr>
              <a:t>Телескоп</a:t>
            </a:r>
            <a:r>
              <a:rPr lang="ru-RU" sz="2800" b="1">
                <a:latin typeface="Arial" pitchFamily="34" charset="0"/>
              </a:rPr>
              <a:t> 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611188" y="260350"/>
            <a:ext cx="4392612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rgbClr val="FCFC24"/>
                </a:solidFill>
                <a:latin typeface="Arial" pitchFamily="34" charset="0"/>
              </a:rPr>
              <a:t>Тема:История</a:t>
            </a:r>
          </a:p>
          <a:p>
            <a:r>
              <a:rPr lang="ru-RU" sz="4400" b="1">
                <a:solidFill>
                  <a:srgbClr val="FCFC24"/>
                </a:solidFill>
                <a:latin typeface="Arial" pitchFamily="34" charset="0"/>
              </a:rPr>
              <a:t>Кот в мешке</a:t>
            </a:r>
          </a:p>
        </p:txBody>
      </p:sp>
      <p:sp>
        <p:nvSpPr>
          <p:cNvPr id="9221" name="AutoShape 5"/>
          <p:cNvSpPr>
            <a:spLocks noChangeArrowheads="1"/>
          </p:cNvSpPr>
          <p:nvPr/>
        </p:nvSpPr>
        <p:spPr bwMode="auto">
          <a:xfrm>
            <a:off x="250825" y="1628775"/>
            <a:ext cx="6337300" cy="4105275"/>
          </a:xfrm>
          <a:prstGeom prst="wedgeRoundRectCallout">
            <a:avLst>
              <a:gd name="adj1" fmla="val 60671"/>
              <a:gd name="adj2" fmla="val -67093"/>
              <a:gd name="adj3" fmla="val 16667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600" b="1">
                <a:solidFill>
                  <a:srgbClr val="FCFC24"/>
                </a:solidFill>
                <a:latin typeface="Bookman Old Style" pitchFamily="18" charset="0"/>
              </a:rPr>
              <a:t>2009 г. провозглашен Годом Астрономии, т.к. именно в этот год будет отмечаться 400-летие открытий Г. Галилея. Какой прибор он изобрел?</a:t>
            </a:r>
          </a:p>
        </p:txBody>
      </p:sp>
      <p:sp>
        <p:nvSpPr>
          <p:cNvPr id="10246" name="AutoShape 6"/>
          <p:cNvSpPr>
            <a:spLocks noChangeArrowheads="1"/>
          </p:cNvSpPr>
          <p:nvPr/>
        </p:nvSpPr>
        <p:spPr bwMode="auto">
          <a:xfrm>
            <a:off x="7380288" y="333375"/>
            <a:ext cx="1368425" cy="1223963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latin typeface="Arial" pitchFamily="34" charset="0"/>
              </a:rPr>
              <a:t>40</a:t>
            </a:r>
          </a:p>
        </p:txBody>
      </p:sp>
      <p:pic>
        <p:nvPicPr>
          <p:cNvPr id="10247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51725" y="5445125"/>
            <a:ext cx="1539875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  <p:bldP spid="92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8" name="Picture 4" descr="Картинка 7 из 9600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877163"/>
          </a:xfrm>
          <a:prstGeom prst="rect">
            <a:avLst/>
          </a:prstGeom>
          <a:noFill/>
        </p:spPr>
        <p:txBody>
          <a:bodyPr wrap="square" rtlCol="0">
            <a:prstTxWarp prst="textStop">
              <a:avLst/>
            </a:prstTxWarp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1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Виртуальный Телемост</a:t>
            </a:r>
            <a:endParaRPr lang="ru-RU" sz="51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572140"/>
            <a:ext cx="9144000" cy="830997"/>
          </a:xfrm>
          <a:prstGeom prst="rect">
            <a:avLst/>
          </a:prstGeom>
          <a:noFill/>
        </p:spPr>
        <p:txBody>
          <a:bodyPr wrap="square" rtlCol="0">
            <a:prstTxWarp prst="textWave4">
              <a:avLst/>
            </a:prstTxWarp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Байконур  - Канаверал</a:t>
            </a:r>
            <a:endParaRPr lang="ru-RU" sz="48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41992" name="Picture 8" descr="http://images.astronet.ru/pubd/2008/10/14/0001231355/bumper2_nasa.jpg"/>
          <p:cNvPicPr>
            <a:picLocks noChangeAspect="1" noChangeArrowheads="1"/>
          </p:cNvPicPr>
          <p:nvPr/>
        </p:nvPicPr>
        <p:blipFill>
          <a:blip r:embed="rId4" cstate="print"/>
          <a:srcRect r="27382"/>
          <a:stretch>
            <a:fillRect/>
          </a:stretch>
        </p:blipFill>
        <p:spPr bwMode="auto">
          <a:xfrm>
            <a:off x="5143504" y="1571612"/>
            <a:ext cx="3258485" cy="37862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994" name="Picture 10" descr="Картинка 4 из 5509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 r="23499"/>
          <a:stretch>
            <a:fillRect/>
          </a:stretch>
        </p:blipFill>
        <p:spPr bwMode="auto">
          <a:xfrm>
            <a:off x="428596" y="1500174"/>
            <a:ext cx="3643338" cy="381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1042988" y="5805488"/>
            <a:ext cx="4752975" cy="579437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FCFC24"/>
                </a:solidFill>
                <a:latin typeface="Arial" pitchFamily="34" charset="0"/>
              </a:rPr>
              <a:t>4 октября 1957 года</a:t>
            </a:r>
            <a:r>
              <a:rPr lang="ru-RU" sz="2800" b="1">
                <a:latin typeface="Arial" pitchFamily="34" charset="0"/>
              </a:rPr>
              <a:t> 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611188" y="260350"/>
            <a:ext cx="42386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 b="1">
                <a:solidFill>
                  <a:srgbClr val="FCFC24"/>
                </a:solidFill>
                <a:latin typeface="Arial" pitchFamily="34" charset="0"/>
              </a:rPr>
              <a:t>Тема: История</a:t>
            </a:r>
          </a:p>
        </p:txBody>
      </p:sp>
      <p:sp>
        <p:nvSpPr>
          <p:cNvPr id="10245" name="AutoShape 5"/>
          <p:cNvSpPr>
            <a:spLocks noChangeArrowheads="1"/>
          </p:cNvSpPr>
          <p:nvPr/>
        </p:nvSpPr>
        <p:spPr bwMode="auto">
          <a:xfrm>
            <a:off x="323850" y="1557338"/>
            <a:ext cx="5616575" cy="3382962"/>
          </a:xfrm>
          <a:prstGeom prst="wedgeRoundRectCallout">
            <a:avLst>
              <a:gd name="adj1" fmla="val 73685"/>
              <a:gd name="adj2" fmla="val -69380"/>
              <a:gd name="adj3" fmla="val 16667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4000" b="1">
                <a:solidFill>
                  <a:srgbClr val="FCFC24"/>
                </a:solidFill>
                <a:latin typeface="Bookman Old Style" pitchFamily="18" charset="0"/>
              </a:rPr>
              <a:t>Какая дата стала началом космической эры?</a:t>
            </a:r>
            <a:r>
              <a:rPr lang="ru-RU" sz="4400" b="1">
                <a:solidFill>
                  <a:srgbClr val="FCFC24"/>
                </a:solidFill>
                <a:latin typeface="Bookman Old Style" pitchFamily="18" charset="0"/>
              </a:rPr>
              <a:t> </a:t>
            </a:r>
          </a:p>
          <a:p>
            <a:pPr algn="ctr"/>
            <a:endParaRPr lang="ru-RU" sz="4400" b="1">
              <a:latin typeface="Bookman Old Style" pitchFamily="18" charset="0"/>
            </a:endParaRPr>
          </a:p>
        </p:txBody>
      </p:sp>
      <p:sp>
        <p:nvSpPr>
          <p:cNvPr id="11270" name="AutoShape 6"/>
          <p:cNvSpPr>
            <a:spLocks noChangeArrowheads="1"/>
          </p:cNvSpPr>
          <p:nvPr/>
        </p:nvSpPr>
        <p:spPr bwMode="auto">
          <a:xfrm>
            <a:off x="7380288" y="333375"/>
            <a:ext cx="1368425" cy="1223963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latin typeface="Arial" pitchFamily="34" charset="0"/>
              </a:rPr>
              <a:t>50</a:t>
            </a:r>
          </a:p>
        </p:txBody>
      </p:sp>
      <p:pic>
        <p:nvPicPr>
          <p:cNvPr id="11271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80288" y="5300663"/>
            <a:ext cx="1539875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/>
      <p:bldP spid="1024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179388" y="5805488"/>
            <a:ext cx="6913562" cy="519112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CFC24"/>
                </a:solidFill>
                <a:latin typeface="Arial" pitchFamily="34" charset="0"/>
              </a:rPr>
              <a:t>В виде буквы С - старая, убывающая</a:t>
            </a:r>
          </a:p>
        </p:txBody>
      </p:sp>
      <p:sp>
        <p:nvSpPr>
          <p:cNvPr id="12292" name="AutoShape 4"/>
          <p:cNvSpPr>
            <a:spLocks noChangeArrowheads="1"/>
          </p:cNvSpPr>
          <p:nvPr/>
        </p:nvSpPr>
        <p:spPr bwMode="auto">
          <a:xfrm>
            <a:off x="7380288" y="333375"/>
            <a:ext cx="1368425" cy="1223963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latin typeface="Arial" pitchFamily="34" charset="0"/>
              </a:rPr>
              <a:t>10</a:t>
            </a:r>
          </a:p>
        </p:txBody>
      </p:sp>
      <p:sp>
        <p:nvSpPr>
          <p:cNvPr id="11269" name="AutoShape 5"/>
          <p:cNvSpPr>
            <a:spLocks noChangeArrowheads="1"/>
          </p:cNvSpPr>
          <p:nvPr/>
        </p:nvSpPr>
        <p:spPr bwMode="auto">
          <a:xfrm>
            <a:off x="323850" y="1341438"/>
            <a:ext cx="6840538" cy="4032250"/>
          </a:xfrm>
          <a:prstGeom prst="wedgeEllipseCallout">
            <a:avLst>
              <a:gd name="adj1" fmla="val 51718"/>
              <a:gd name="adj2" fmla="val -59801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4000" b="1">
                <a:solidFill>
                  <a:srgbClr val="FCFC24"/>
                </a:solidFill>
                <a:latin typeface="Bookman Old Style" pitchFamily="18" charset="0"/>
              </a:rPr>
              <a:t>Как различить по внешнему виду серп растущей Луны от убывающей?</a:t>
            </a:r>
            <a:r>
              <a:rPr lang="ru-RU" sz="2800" b="1">
                <a:solidFill>
                  <a:srgbClr val="FCFC24"/>
                </a:solidFill>
                <a:latin typeface="Bookman Old Style" pitchFamily="18" charset="0"/>
              </a:rPr>
              <a:t> </a:t>
            </a:r>
            <a:endParaRPr lang="ru-RU" sz="2800" b="1">
              <a:latin typeface="Arial" pitchFamily="34" charset="0"/>
            </a:endParaRP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611188" y="476250"/>
            <a:ext cx="38893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FFFF66"/>
                </a:solidFill>
                <a:latin typeface="Arial" pitchFamily="34" charset="0"/>
              </a:rPr>
              <a:t>Тема: Космос</a:t>
            </a:r>
          </a:p>
        </p:txBody>
      </p:sp>
      <p:pic>
        <p:nvPicPr>
          <p:cNvPr id="12295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12088" y="5373688"/>
            <a:ext cx="1120775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126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3708400" y="6021388"/>
            <a:ext cx="1647825" cy="579437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CFC24"/>
                </a:solidFill>
                <a:latin typeface="Arial" pitchFamily="34" charset="0"/>
              </a:rPr>
              <a:t>Венера</a:t>
            </a:r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7380288" y="333375"/>
            <a:ext cx="1368425" cy="1223963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latin typeface="Arial" pitchFamily="34" charset="0"/>
              </a:rPr>
              <a:t>20</a:t>
            </a:r>
          </a:p>
        </p:txBody>
      </p:sp>
      <p:sp>
        <p:nvSpPr>
          <p:cNvPr id="12293" name="AutoShape 5"/>
          <p:cNvSpPr>
            <a:spLocks noChangeArrowheads="1"/>
          </p:cNvSpPr>
          <p:nvPr/>
        </p:nvSpPr>
        <p:spPr bwMode="auto">
          <a:xfrm>
            <a:off x="0" y="1196975"/>
            <a:ext cx="7956550" cy="3959225"/>
          </a:xfrm>
          <a:prstGeom prst="wedgeEllipseCallout">
            <a:avLst>
              <a:gd name="adj1" fmla="val 39745"/>
              <a:gd name="adj2" fmla="val -66880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4400" b="1">
                <a:solidFill>
                  <a:srgbClr val="FCFC24"/>
                </a:solidFill>
                <a:latin typeface="Bookman Old Style" pitchFamily="18" charset="0"/>
              </a:rPr>
              <a:t>Какая планета известна под именем утренней или вечерней звезды?</a:t>
            </a:r>
            <a:r>
              <a:rPr lang="ru-RU" sz="4000" b="1">
                <a:solidFill>
                  <a:srgbClr val="0000FF"/>
                </a:solidFill>
                <a:latin typeface="Bookman Old Style" pitchFamily="18" charset="0"/>
              </a:rPr>
              <a:t> </a:t>
            </a:r>
          </a:p>
          <a:p>
            <a:pPr algn="ctr"/>
            <a:endParaRPr lang="ru-RU" sz="4000" b="1">
              <a:latin typeface="Bookman Old Style" pitchFamily="18" charset="0"/>
            </a:endParaRP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611188" y="476250"/>
            <a:ext cx="36163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FFFF66"/>
                </a:solidFill>
                <a:latin typeface="Arial" pitchFamily="34" charset="0"/>
              </a:rPr>
              <a:t>Тема: Космос</a:t>
            </a:r>
          </a:p>
        </p:txBody>
      </p:sp>
      <p:pic>
        <p:nvPicPr>
          <p:cNvPr id="13319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40650" y="5445125"/>
            <a:ext cx="1120775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nimBg="1"/>
      <p:bldP spid="1229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179388" y="5734050"/>
            <a:ext cx="6092825" cy="1066800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FCFC24"/>
                </a:solidFill>
                <a:latin typeface="Arial" pitchFamily="34" charset="0"/>
              </a:rPr>
              <a:t>Звезды мерцают, а планеты светят ровным светом.</a:t>
            </a:r>
          </a:p>
        </p:txBody>
      </p:sp>
      <p:sp>
        <p:nvSpPr>
          <p:cNvPr id="14340" name="AutoShape 4"/>
          <p:cNvSpPr>
            <a:spLocks noChangeArrowheads="1"/>
          </p:cNvSpPr>
          <p:nvPr/>
        </p:nvSpPr>
        <p:spPr bwMode="auto">
          <a:xfrm>
            <a:off x="7380288" y="333375"/>
            <a:ext cx="1368425" cy="1223963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latin typeface="Arial" pitchFamily="34" charset="0"/>
              </a:rPr>
              <a:t>30</a:t>
            </a: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684213" y="617538"/>
            <a:ext cx="36163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FFFF66"/>
                </a:solidFill>
                <a:latin typeface="Arial" pitchFamily="34" charset="0"/>
              </a:rPr>
              <a:t>Тема: Космос</a:t>
            </a:r>
          </a:p>
        </p:txBody>
      </p:sp>
      <p:sp>
        <p:nvSpPr>
          <p:cNvPr id="13318" name="AutoShape 6"/>
          <p:cNvSpPr>
            <a:spLocks noChangeArrowheads="1"/>
          </p:cNvSpPr>
          <p:nvPr/>
        </p:nvSpPr>
        <p:spPr bwMode="auto">
          <a:xfrm>
            <a:off x="0" y="1557338"/>
            <a:ext cx="7308850" cy="3960812"/>
          </a:xfrm>
          <a:prstGeom prst="wedgeEllipseCallout">
            <a:avLst>
              <a:gd name="adj1" fmla="val 52912"/>
              <a:gd name="adj2" fmla="val -73968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4000" b="1">
                <a:solidFill>
                  <a:srgbClr val="FCFC24"/>
                </a:solidFill>
                <a:latin typeface="Bookman Old Style" pitchFamily="18" charset="0"/>
              </a:rPr>
              <a:t>Можно ли отличить планету от звезды невооруженным взглядом?</a:t>
            </a:r>
          </a:p>
        </p:txBody>
      </p:sp>
      <p:pic>
        <p:nvPicPr>
          <p:cNvPr id="14343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40650" y="5445125"/>
            <a:ext cx="1120775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/>
      <p:bldP spid="133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179388" y="5949950"/>
            <a:ext cx="6769100" cy="579438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FCFC24"/>
                </a:solidFill>
                <a:latin typeface="Arial" pitchFamily="34" charset="0"/>
              </a:rPr>
              <a:t>Нет, т.к. на Луне нет атмосферы</a:t>
            </a:r>
          </a:p>
        </p:txBody>
      </p:sp>
      <p:sp>
        <p:nvSpPr>
          <p:cNvPr id="15364" name="AutoShape 4"/>
          <p:cNvSpPr>
            <a:spLocks noChangeArrowheads="1"/>
          </p:cNvSpPr>
          <p:nvPr/>
        </p:nvSpPr>
        <p:spPr bwMode="auto">
          <a:xfrm>
            <a:off x="7380288" y="333375"/>
            <a:ext cx="1368425" cy="1223963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latin typeface="Arial" pitchFamily="34" charset="0"/>
              </a:rPr>
              <a:t>40</a:t>
            </a:r>
          </a:p>
        </p:txBody>
      </p:sp>
      <p:sp>
        <p:nvSpPr>
          <p:cNvPr id="14341" name="AutoShape 5"/>
          <p:cNvSpPr>
            <a:spLocks noChangeArrowheads="1"/>
          </p:cNvSpPr>
          <p:nvPr/>
        </p:nvSpPr>
        <p:spPr bwMode="auto">
          <a:xfrm>
            <a:off x="250825" y="1773238"/>
            <a:ext cx="6696075" cy="3814762"/>
          </a:xfrm>
          <a:prstGeom prst="wedgeEllipseCallout">
            <a:avLst>
              <a:gd name="adj1" fmla="val 55500"/>
              <a:gd name="adj2" fmla="val -72181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600" b="1">
                <a:solidFill>
                  <a:srgbClr val="FCFC24"/>
                </a:solidFill>
                <a:latin typeface="Bookman Old Style" pitchFamily="18" charset="0"/>
              </a:rPr>
              <a:t> </a:t>
            </a:r>
            <a:r>
              <a:rPr lang="ru-RU" sz="4000" b="1">
                <a:solidFill>
                  <a:srgbClr val="FCFC24"/>
                </a:solidFill>
                <a:latin typeface="Bookman Old Style" pitchFamily="18" charset="0"/>
              </a:rPr>
              <a:t>Может ли на Луне работать барометр-анероид?</a:t>
            </a:r>
            <a:endParaRPr lang="ru-RU" sz="4000" b="1">
              <a:latin typeface="Arial" pitchFamily="34" charset="0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684213" y="549275"/>
            <a:ext cx="410368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FFFF66"/>
                </a:solidFill>
                <a:latin typeface="Arial" pitchFamily="34" charset="0"/>
              </a:rPr>
              <a:t>Тема: Космос</a:t>
            </a:r>
          </a:p>
          <a:p>
            <a:pPr algn="ctr"/>
            <a:r>
              <a:rPr lang="ru-RU" sz="4000" b="1">
                <a:solidFill>
                  <a:srgbClr val="FFFF66"/>
                </a:solidFill>
                <a:latin typeface="Arial" pitchFamily="34" charset="0"/>
              </a:rPr>
              <a:t>Кот в мешке</a:t>
            </a:r>
          </a:p>
        </p:txBody>
      </p:sp>
      <p:pic>
        <p:nvPicPr>
          <p:cNvPr id="15367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40650" y="5373688"/>
            <a:ext cx="1120775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  <p:bldP spid="1434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2268538" y="5805488"/>
            <a:ext cx="4102100" cy="579437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FCFC24"/>
                </a:solidFill>
                <a:latin typeface="Arial" pitchFamily="34" charset="0"/>
              </a:rPr>
              <a:t>Желтый карлик</a:t>
            </a:r>
          </a:p>
        </p:txBody>
      </p:sp>
      <p:sp>
        <p:nvSpPr>
          <p:cNvPr id="16388" name="AutoShape 4"/>
          <p:cNvSpPr>
            <a:spLocks noChangeArrowheads="1"/>
          </p:cNvSpPr>
          <p:nvPr/>
        </p:nvSpPr>
        <p:spPr bwMode="auto">
          <a:xfrm>
            <a:off x="7380288" y="333375"/>
            <a:ext cx="1368425" cy="1223963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latin typeface="Arial" pitchFamily="34" charset="0"/>
              </a:rPr>
              <a:t>50</a:t>
            </a: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611188" y="549275"/>
            <a:ext cx="36163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FFFF66"/>
                </a:solidFill>
                <a:latin typeface="Arial" pitchFamily="34" charset="0"/>
              </a:rPr>
              <a:t>Тема: Космос</a:t>
            </a:r>
          </a:p>
        </p:txBody>
      </p:sp>
      <p:sp>
        <p:nvSpPr>
          <p:cNvPr id="15366" name="AutoShape 6"/>
          <p:cNvSpPr>
            <a:spLocks noChangeArrowheads="1"/>
          </p:cNvSpPr>
          <p:nvPr/>
        </p:nvSpPr>
        <p:spPr bwMode="auto">
          <a:xfrm>
            <a:off x="323850" y="2420938"/>
            <a:ext cx="6769100" cy="3024187"/>
          </a:xfrm>
          <a:prstGeom prst="wedgeEllipseCallout">
            <a:avLst>
              <a:gd name="adj1" fmla="val 52394"/>
              <a:gd name="adj2" fmla="val -101810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4000" b="1">
                <a:solidFill>
                  <a:srgbClr val="FCFC24"/>
                </a:solidFill>
                <a:latin typeface="Bookman Old Style" pitchFamily="18" charset="0"/>
              </a:rPr>
              <a:t>К каким звездам относится наше Солнце?</a:t>
            </a:r>
            <a:r>
              <a:rPr lang="ru-RU" sz="4000" b="1">
                <a:solidFill>
                  <a:srgbClr val="0000FF"/>
                </a:solidFill>
                <a:latin typeface="Bookman Old Style" pitchFamily="18" charset="0"/>
              </a:rPr>
              <a:t> </a:t>
            </a:r>
          </a:p>
          <a:p>
            <a:pPr algn="ctr"/>
            <a:endParaRPr lang="ru-RU" sz="4000" b="1">
              <a:latin typeface="Bookman Old Style" pitchFamily="18" charset="0"/>
            </a:endParaRPr>
          </a:p>
        </p:txBody>
      </p:sp>
      <p:pic>
        <p:nvPicPr>
          <p:cNvPr id="16391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12088" y="5373688"/>
            <a:ext cx="1120775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2771775" y="5734050"/>
            <a:ext cx="4103688" cy="579438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FCFC24"/>
                </a:solidFill>
                <a:latin typeface="Arial" pitchFamily="34" charset="0"/>
              </a:rPr>
              <a:t>…Млечного Пути</a:t>
            </a:r>
          </a:p>
        </p:txBody>
      </p:sp>
      <p:sp>
        <p:nvSpPr>
          <p:cNvPr id="17412" name="AutoShape 3"/>
          <p:cNvSpPr>
            <a:spLocks noChangeArrowheads="1"/>
          </p:cNvSpPr>
          <p:nvPr/>
        </p:nvSpPr>
        <p:spPr bwMode="auto">
          <a:xfrm>
            <a:off x="7380288" y="333375"/>
            <a:ext cx="1368425" cy="1223963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latin typeface="Arial" pitchFamily="34" charset="0"/>
              </a:rPr>
              <a:t>10</a:t>
            </a:r>
          </a:p>
        </p:txBody>
      </p:sp>
      <p:sp>
        <p:nvSpPr>
          <p:cNvPr id="16389" name="AutoShape 5"/>
          <p:cNvSpPr>
            <a:spLocks noChangeArrowheads="1"/>
          </p:cNvSpPr>
          <p:nvPr/>
        </p:nvSpPr>
        <p:spPr bwMode="auto">
          <a:xfrm>
            <a:off x="250825" y="908050"/>
            <a:ext cx="7345363" cy="4610100"/>
          </a:xfrm>
          <a:prstGeom prst="cloudCallout">
            <a:avLst>
              <a:gd name="adj1" fmla="val 43495"/>
              <a:gd name="adj2" fmla="val -47144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3200" b="1" i="1">
                <a:solidFill>
                  <a:srgbClr val="FCFC24"/>
                </a:solidFill>
                <a:latin typeface="Bookman Old Style" pitchFamily="18" charset="0"/>
              </a:rPr>
              <a:t>К. Прутков.</a:t>
            </a:r>
          </a:p>
          <a:p>
            <a:pPr algn="ctr"/>
            <a:r>
              <a:rPr lang="ru-RU" sz="3200" b="1">
                <a:solidFill>
                  <a:srgbClr val="FCFC24"/>
                </a:solidFill>
                <a:latin typeface="Bookman Old Style" pitchFamily="18" charset="0"/>
              </a:rPr>
              <a:t>Но вот уж меркнет Солнца луч.</a:t>
            </a:r>
          </a:p>
          <a:p>
            <a:pPr algn="ctr"/>
            <a:r>
              <a:rPr lang="ru-RU" sz="3200" b="1">
                <a:solidFill>
                  <a:srgbClr val="FCFC24"/>
                </a:solidFill>
                <a:latin typeface="Bookman Old Style" pitchFamily="18" charset="0"/>
              </a:rPr>
              <a:t>Выходит месяц из-за туч </a:t>
            </a:r>
          </a:p>
          <a:p>
            <a:pPr algn="ctr"/>
            <a:r>
              <a:rPr lang="ru-RU" sz="3200" b="1">
                <a:solidFill>
                  <a:srgbClr val="FCFC24"/>
                </a:solidFill>
                <a:latin typeface="Bookman Old Style" pitchFamily="18" charset="0"/>
              </a:rPr>
              <a:t>И освящает на пути Все звезды…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395288" y="260350"/>
            <a:ext cx="67262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0000FF"/>
                </a:solidFill>
                <a:latin typeface="Arial" pitchFamily="34" charset="0"/>
              </a:rPr>
              <a:t>Тема: Мир звезд в поэзии</a:t>
            </a:r>
          </a:p>
        </p:txBody>
      </p:sp>
      <p:pic>
        <p:nvPicPr>
          <p:cNvPr id="17415" name="Picture 9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24750" y="5300663"/>
            <a:ext cx="1477963" cy="136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nimBg="1"/>
      <p:bldP spid="1638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3059113" y="5805488"/>
            <a:ext cx="1628775" cy="579437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CFC24"/>
                </a:solidFill>
                <a:latin typeface="Arial" pitchFamily="34" charset="0"/>
              </a:rPr>
              <a:t>Комета</a:t>
            </a:r>
          </a:p>
        </p:txBody>
      </p:sp>
      <p:sp>
        <p:nvSpPr>
          <p:cNvPr id="18436" name="AutoShape 3"/>
          <p:cNvSpPr>
            <a:spLocks noChangeArrowheads="1"/>
          </p:cNvSpPr>
          <p:nvPr/>
        </p:nvSpPr>
        <p:spPr bwMode="auto">
          <a:xfrm>
            <a:off x="7380288" y="333375"/>
            <a:ext cx="1368425" cy="1223963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latin typeface="Arial" pitchFamily="34" charset="0"/>
              </a:rPr>
              <a:t>20</a:t>
            </a:r>
          </a:p>
        </p:txBody>
      </p:sp>
      <p:sp>
        <p:nvSpPr>
          <p:cNvPr id="17413" name="AutoShape 5"/>
          <p:cNvSpPr>
            <a:spLocks noChangeArrowheads="1"/>
          </p:cNvSpPr>
          <p:nvPr/>
        </p:nvSpPr>
        <p:spPr bwMode="auto">
          <a:xfrm>
            <a:off x="323850" y="981075"/>
            <a:ext cx="7343775" cy="4679950"/>
          </a:xfrm>
          <a:prstGeom prst="cloudCallout">
            <a:avLst>
              <a:gd name="adj1" fmla="val 43514"/>
              <a:gd name="adj2" fmla="val -45690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3600" b="1" i="1">
                <a:solidFill>
                  <a:srgbClr val="FCFC24"/>
                </a:solidFill>
                <a:latin typeface="Bookman Old Style" pitchFamily="18" charset="0"/>
              </a:rPr>
              <a:t>М.Цветаева.</a:t>
            </a:r>
          </a:p>
          <a:p>
            <a:pPr algn="ctr"/>
            <a:r>
              <a:rPr lang="ru-RU" sz="3600" b="1">
                <a:solidFill>
                  <a:srgbClr val="FCFC24"/>
                </a:solidFill>
                <a:latin typeface="Bookman Old Style" pitchFamily="18" charset="0"/>
              </a:rPr>
              <a:t>Косматая звезда, Спешащая в никуда</a:t>
            </a:r>
          </a:p>
          <a:p>
            <a:pPr algn="ctr"/>
            <a:r>
              <a:rPr lang="ru-RU" sz="3600" b="1">
                <a:solidFill>
                  <a:srgbClr val="FCFC24"/>
                </a:solidFill>
                <a:latin typeface="Bookman Old Style" pitchFamily="18" charset="0"/>
              </a:rPr>
              <a:t> Из страшного ниоткуда.</a:t>
            </a: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395288" y="260350"/>
            <a:ext cx="67262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0000FF"/>
                </a:solidFill>
                <a:latin typeface="Arial" pitchFamily="34" charset="0"/>
              </a:rPr>
              <a:t>Тема: Мир звезд в поэзии</a:t>
            </a:r>
          </a:p>
        </p:txBody>
      </p:sp>
      <p:pic>
        <p:nvPicPr>
          <p:cNvPr id="18439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51725" y="5229225"/>
            <a:ext cx="1477963" cy="136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/>
      <p:bldP spid="174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116013" y="5589588"/>
            <a:ext cx="5627687" cy="1187450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CFC24"/>
                </a:solidFill>
                <a:latin typeface="Arial" pitchFamily="34" charset="0"/>
              </a:rPr>
              <a:t>Метеоры- атмосферное явление, сгорание космических</a:t>
            </a:r>
          </a:p>
          <a:p>
            <a:pPr algn="ctr"/>
            <a:r>
              <a:rPr lang="ru-RU" sz="2400" b="1">
                <a:solidFill>
                  <a:srgbClr val="FCFC24"/>
                </a:solidFill>
                <a:latin typeface="Arial" pitchFamily="34" charset="0"/>
              </a:rPr>
              <a:t>частиц в атмосфере.</a:t>
            </a:r>
          </a:p>
        </p:txBody>
      </p:sp>
      <p:sp>
        <p:nvSpPr>
          <p:cNvPr id="19460" name="AutoShape 3"/>
          <p:cNvSpPr>
            <a:spLocks noChangeArrowheads="1"/>
          </p:cNvSpPr>
          <p:nvPr/>
        </p:nvSpPr>
        <p:spPr bwMode="auto">
          <a:xfrm>
            <a:off x="7380288" y="333375"/>
            <a:ext cx="1368425" cy="1223963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latin typeface="Arial" pitchFamily="34" charset="0"/>
              </a:rPr>
              <a:t>30</a:t>
            </a:r>
          </a:p>
        </p:txBody>
      </p:sp>
      <p:sp>
        <p:nvSpPr>
          <p:cNvPr id="18437" name="AutoShape 5"/>
          <p:cNvSpPr>
            <a:spLocks noChangeArrowheads="1"/>
          </p:cNvSpPr>
          <p:nvPr/>
        </p:nvSpPr>
        <p:spPr bwMode="auto">
          <a:xfrm>
            <a:off x="0" y="1125538"/>
            <a:ext cx="7524750" cy="4391025"/>
          </a:xfrm>
          <a:prstGeom prst="cloudCallout">
            <a:avLst>
              <a:gd name="adj1" fmla="val 44597"/>
              <a:gd name="adj2" fmla="val -51954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2400" b="1" i="1">
                <a:solidFill>
                  <a:srgbClr val="FCFC24"/>
                </a:solidFill>
                <a:latin typeface="Bookman Old Style" pitchFamily="18" charset="0"/>
              </a:rPr>
              <a:t>М.Цветаева.</a:t>
            </a:r>
          </a:p>
          <a:p>
            <a:pPr algn="ctr"/>
            <a:r>
              <a:rPr lang="ru-RU" sz="2400" b="1">
                <a:solidFill>
                  <a:srgbClr val="FCFC24"/>
                </a:solidFill>
                <a:latin typeface="Bookman Old Style" pitchFamily="18" charset="0"/>
              </a:rPr>
              <a:t>Август – астры,</a:t>
            </a:r>
          </a:p>
          <a:p>
            <a:pPr algn="ctr"/>
            <a:r>
              <a:rPr lang="ru-RU" sz="2400" b="1">
                <a:solidFill>
                  <a:srgbClr val="FCFC24"/>
                </a:solidFill>
                <a:latin typeface="Bookman Old Style" pitchFamily="18" charset="0"/>
              </a:rPr>
              <a:t> Август – звезды,</a:t>
            </a:r>
          </a:p>
          <a:p>
            <a:pPr algn="ctr"/>
            <a:r>
              <a:rPr lang="ru-RU" sz="2400" b="1">
                <a:solidFill>
                  <a:srgbClr val="FCFC24"/>
                </a:solidFill>
                <a:latin typeface="Bookman Old Style" pitchFamily="18" charset="0"/>
              </a:rPr>
              <a:t> Август –грозди </a:t>
            </a:r>
          </a:p>
          <a:p>
            <a:pPr algn="ctr"/>
            <a:r>
              <a:rPr lang="ru-RU" sz="2400" b="1">
                <a:solidFill>
                  <a:srgbClr val="FCFC24"/>
                </a:solidFill>
                <a:latin typeface="Bookman Old Style" pitchFamily="18" charset="0"/>
              </a:rPr>
              <a:t>винограда и рябины.</a:t>
            </a:r>
          </a:p>
          <a:p>
            <a:pPr algn="ctr"/>
            <a:r>
              <a:rPr lang="ru-RU" sz="2400" b="1">
                <a:solidFill>
                  <a:srgbClr val="FCFC24"/>
                </a:solidFill>
                <a:latin typeface="Bookman Old Style" pitchFamily="18" charset="0"/>
              </a:rPr>
              <a:t>Ржавой - август!</a:t>
            </a:r>
          </a:p>
          <a:p>
            <a:pPr algn="ctr"/>
            <a:r>
              <a:rPr lang="ru-RU" sz="2400" b="1">
                <a:solidFill>
                  <a:srgbClr val="FCFC24"/>
                </a:solidFill>
                <a:latin typeface="Bookman Old Style" pitchFamily="18" charset="0"/>
              </a:rPr>
              <a:t>Август - месяц</a:t>
            </a:r>
          </a:p>
          <a:p>
            <a:pPr algn="ctr"/>
            <a:r>
              <a:rPr lang="ru-RU" sz="2400" b="1">
                <a:solidFill>
                  <a:srgbClr val="FCFC24"/>
                </a:solidFill>
                <a:latin typeface="Bookman Old Style" pitchFamily="18" charset="0"/>
              </a:rPr>
              <a:t>Ливней звездных!</a:t>
            </a:r>
          </a:p>
          <a:p>
            <a:pPr algn="ctr"/>
            <a:r>
              <a:rPr lang="ru-RU" sz="2400" b="1" i="1" u="sng">
                <a:solidFill>
                  <a:srgbClr val="FCFC24"/>
                </a:solidFill>
                <a:latin typeface="Bookman Old Style" pitchFamily="18" charset="0"/>
              </a:rPr>
              <a:t>Что это за ливни?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395288" y="260350"/>
            <a:ext cx="67262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0000FF"/>
                </a:solidFill>
                <a:latin typeface="Arial" pitchFamily="34" charset="0"/>
              </a:rPr>
              <a:t>Тема: Мир звезд в поэзии</a:t>
            </a:r>
          </a:p>
        </p:txBody>
      </p:sp>
      <p:pic>
        <p:nvPicPr>
          <p:cNvPr id="19463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51725" y="5157788"/>
            <a:ext cx="1477963" cy="136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nimBg="1"/>
      <p:bldP spid="1843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2916238" y="6092825"/>
            <a:ext cx="3414712" cy="579438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CFC24"/>
                </a:solidFill>
                <a:latin typeface="Arial" pitchFamily="34" charset="0"/>
              </a:rPr>
              <a:t>М.Ю.Лермонтов</a:t>
            </a:r>
          </a:p>
        </p:txBody>
      </p:sp>
      <p:sp>
        <p:nvSpPr>
          <p:cNvPr id="20484" name="AutoShape 3"/>
          <p:cNvSpPr>
            <a:spLocks noChangeArrowheads="1"/>
          </p:cNvSpPr>
          <p:nvPr/>
        </p:nvSpPr>
        <p:spPr bwMode="auto">
          <a:xfrm>
            <a:off x="7380288" y="333375"/>
            <a:ext cx="1368425" cy="1223963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latin typeface="Arial" pitchFamily="34" charset="0"/>
              </a:rPr>
              <a:t>40</a:t>
            </a:r>
          </a:p>
        </p:txBody>
      </p:sp>
      <p:sp>
        <p:nvSpPr>
          <p:cNvPr id="19461" name="AutoShape 5"/>
          <p:cNvSpPr>
            <a:spLocks noChangeArrowheads="1"/>
          </p:cNvSpPr>
          <p:nvPr/>
        </p:nvSpPr>
        <p:spPr bwMode="auto">
          <a:xfrm>
            <a:off x="250825" y="1052513"/>
            <a:ext cx="7705725" cy="5040312"/>
          </a:xfrm>
          <a:prstGeom prst="cloudCallout">
            <a:avLst>
              <a:gd name="adj1" fmla="val 39120"/>
              <a:gd name="adj2" fmla="val -50250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3600" b="1">
                <a:solidFill>
                  <a:srgbClr val="FCFC24"/>
                </a:solidFill>
                <a:latin typeface="Bookman Old Style" pitchFamily="18" charset="0"/>
              </a:rPr>
              <a:t>«Ночь тиха, пустыня внемлет богу,</a:t>
            </a:r>
          </a:p>
          <a:p>
            <a:pPr algn="ctr"/>
            <a:r>
              <a:rPr lang="ru-RU" sz="3600" b="1">
                <a:solidFill>
                  <a:srgbClr val="FCFC24"/>
                </a:solidFill>
                <a:latin typeface="Bookman Old Style" pitchFamily="18" charset="0"/>
              </a:rPr>
              <a:t> и звезда с звездою говорит».</a:t>
            </a:r>
          </a:p>
          <a:p>
            <a:pPr algn="ctr"/>
            <a:r>
              <a:rPr lang="ru-RU" sz="3200" b="1" i="1">
                <a:solidFill>
                  <a:srgbClr val="FCFC24"/>
                </a:solidFill>
                <a:latin typeface="Bookman Old Style" pitchFamily="18" charset="0"/>
              </a:rPr>
              <a:t>Кто автор этих строк?</a:t>
            </a: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395288" y="260350"/>
            <a:ext cx="67262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0000FF"/>
                </a:solidFill>
                <a:latin typeface="Arial" pitchFamily="34" charset="0"/>
              </a:rPr>
              <a:t>Тема: Мир звезд в поэзии</a:t>
            </a:r>
          </a:p>
        </p:txBody>
      </p:sp>
      <p:pic>
        <p:nvPicPr>
          <p:cNvPr id="20487" name="Picture 9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51725" y="5229225"/>
            <a:ext cx="1477963" cy="136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/>
      <p:bldP spid="1946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Картинка 155 из 9600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7186" y="0"/>
            <a:ext cx="916118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noAutofit/>
            <a:scene3d>
              <a:camera prst="perspectiveRelaxed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Первые шаги...</a:t>
            </a:r>
            <a:br>
              <a:rPr lang="ru-RU" sz="7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7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Спутники</a:t>
            </a:r>
            <a:endParaRPr lang="ru-RU" sz="7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57298"/>
            <a:ext cx="9144000" cy="5500702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3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СССР</a:t>
            </a:r>
          </a:p>
          <a:p>
            <a:pPr algn="r"/>
            <a:endParaRPr lang="ru-RU" sz="3600" b="1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algn="r"/>
            <a:endParaRPr lang="ru-RU" sz="3600" b="1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algn="r"/>
            <a:endParaRPr lang="ru-RU" sz="3600" b="1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algn="r"/>
            <a:endParaRPr lang="ru-RU" sz="3600" b="1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algn="r"/>
            <a:endParaRPr lang="ru-RU" sz="3600" b="1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algn="r"/>
            <a:endParaRPr lang="ru-RU" sz="3600" b="1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algn="r"/>
            <a:r>
              <a:rPr lang="ru-RU" sz="3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США</a:t>
            </a:r>
          </a:p>
        </p:txBody>
      </p:sp>
      <p:pic>
        <p:nvPicPr>
          <p:cNvPr id="13318" name="Picture 6" descr="Картинка 2 из 5440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 l="14757"/>
          <a:stretch>
            <a:fillRect/>
          </a:stretch>
        </p:blipFill>
        <p:spPr bwMode="auto">
          <a:xfrm>
            <a:off x="-1" y="1916832"/>
            <a:ext cx="2916873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20" name="Picture 8" descr="Картинка 15 из 5440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 l="2632" r="2631"/>
          <a:stretch>
            <a:fillRect/>
          </a:stretch>
        </p:blipFill>
        <p:spPr bwMode="auto">
          <a:xfrm>
            <a:off x="2771800" y="1916832"/>
            <a:ext cx="1966970" cy="33238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22" name="Picture 10" descr="http://www.astronaut.ru/bookcase/books/afanasiev3/foto/11-2.jpg"/>
          <p:cNvPicPr>
            <a:picLocks noChangeAspect="1" noChangeArrowheads="1"/>
          </p:cNvPicPr>
          <p:nvPr/>
        </p:nvPicPr>
        <p:blipFill>
          <a:blip r:embed="rId8" cstate="print"/>
          <a:srcRect r="32777"/>
          <a:stretch>
            <a:fillRect/>
          </a:stretch>
        </p:blipFill>
        <p:spPr bwMode="auto">
          <a:xfrm>
            <a:off x="4716016" y="3789040"/>
            <a:ext cx="2160240" cy="3068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24" name="Picture 12" descr="http://www.astronaut.ru/bookcase/books/afanasiev3/foto/11-7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48264" y="1412776"/>
            <a:ext cx="2016224" cy="25456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26" name="Picture 14" descr="http://www.astronaut.ru/bookcase/books/afanasiev3/foto/11-10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948264" y="3789040"/>
            <a:ext cx="1944216" cy="23928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28" name="Picture 16" descr="Картинка 20 из 5440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3701508"/>
            <a:ext cx="2051720" cy="31564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051720" y="5157192"/>
            <a:ext cx="2520280" cy="1700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716016" y="1628800"/>
            <a:ext cx="2232248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2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9" dur="2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20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20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4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2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0" y="6021388"/>
            <a:ext cx="7099300" cy="822325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CFC24"/>
                </a:solidFill>
                <a:latin typeface="Arial" pitchFamily="34" charset="0"/>
              </a:rPr>
              <a:t>Звездочка моя ясная. Гори, гори, моя звезда. Две звезды</a:t>
            </a:r>
            <a:r>
              <a:rPr lang="ru-RU" sz="2400" b="1">
                <a:latin typeface="Arial" pitchFamily="34" charset="0"/>
              </a:rPr>
              <a:t> </a:t>
            </a:r>
          </a:p>
        </p:txBody>
      </p:sp>
      <p:sp>
        <p:nvSpPr>
          <p:cNvPr id="21508" name="AutoShape 3"/>
          <p:cNvSpPr>
            <a:spLocks noChangeArrowheads="1"/>
          </p:cNvSpPr>
          <p:nvPr/>
        </p:nvSpPr>
        <p:spPr bwMode="auto">
          <a:xfrm>
            <a:off x="7380288" y="333375"/>
            <a:ext cx="1368425" cy="1223963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latin typeface="Arial" pitchFamily="34" charset="0"/>
              </a:rPr>
              <a:t>50</a:t>
            </a:r>
          </a:p>
        </p:txBody>
      </p:sp>
      <p:sp>
        <p:nvSpPr>
          <p:cNvPr id="20485" name="AutoShape 5"/>
          <p:cNvSpPr>
            <a:spLocks noChangeArrowheads="1"/>
          </p:cNvSpPr>
          <p:nvPr/>
        </p:nvSpPr>
        <p:spPr bwMode="auto">
          <a:xfrm>
            <a:off x="250825" y="1268413"/>
            <a:ext cx="6048375" cy="4176712"/>
          </a:xfrm>
          <a:prstGeom prst="cloudCallout">
            <a:avLst>
              <a:gd name="adj1" fmla="val 63542"/>
              <a:gd name="adj2" fmla="val -57222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b="1">
                <a:solidFill>
                  <a:srgbClr val="FCFC24"/>
                </a:solidFill>
                <a:latin typeface="Bookman Old Style" pitchFamily="18" charset="0"/>
              </a:rPr>
              <a:t>Музыкальный вопрос.</a:t>
            </a:r>
          </a:p>
          <a:p>
            <a:pPr algn="ctr"/>
            <a:r>
              <a:rPr lang="ru-RU" sz="3200" b="1">
                <a:solidFill>
                  <a:srgbClr val="FCFC24"/>
                </a:solidFill>
                <a:latin typeface="Bookman Old Style" pitchFamily="18" charset="0"/>
              </a:rPr>
              <a:t>Назовите романсы или песни, где встречается слово «звезда»?</a:t>
            </a: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395288" y="260350"/>
            <a:ext cx="67262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0000FF"/>
                </a:solidFill>
                <a:latin typeface="Arial" pitchFamily="34" charset="0"/>
              </a:rPr>
              <a:t>Тема: Мир звезд в поэзии</a:t>
            </a:r>
          </a:p>
        </p:txBody>
      </p:sp>
      <p:pic>
        <p:nvPicPr>
          <p:cNvPr id="21511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51725" y="5229225"/>
            <a:ext cx="1477963" cy="136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  <p:bldP spid="2048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AutoShape 2"/>
          <p:cNvSpPr>
            <a:spLocks noChangeArrowheads="1"/>
          </p:cNvSpPr>
          <p:nvPr/>
        </p:nvSpPr>
        <p:spPr bwMode="auto">
          <a:xfrm rot="10800000">
            <a:off x="395288" y="1628775"/>
            <a:ext cx="6048375" cy="2808288"/>
          </a:xfrm>
          <a:prstGeom prst="wedgeRectCallout">
            <a:avLst>
              <a:gd name="adj1" fmla="val -60056"/>
              <a:gd name="adj2" fmla="val 72213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/>
          <a:lstStyle/>
          <a:p>
            <a:pPr algn="ctr"/>
            <a:endParaRPr lang="ru-RU" sz="3200" b="1">
              <a:solidFill>
                <a:srgbClr val="FCFC24"/>
              </a:solidFill>
              <a:latin typeface="Bookman Old Style" pitchFamily="18" charset="0"/>
            </a:endParaRPr>
          </a:p>
          <a:p>
            <a:pPr algn="ctr"/>
            <a:r>
              <a:rPr lang="ru-RU" sz="3600" b="1">
                <a:solidFill>
                  <a:srgbClr val="FCFC24"/>
                </a:solidFill>
                <a:latin typeface="Bookman Old Style" pitchFamily="18" charset="0"/>
              </a:rPr>
              <a:t>Кто побывал в космосе до человека и как звали первых посланцев?</a:t>
            </a:r>
            <a:r>
              <a:rPr lang="ru-RU" sz="2800" b="1">
                <a:latin typeface="Arial" pitchFamily="34" charset="0"/>
              </a:rPr>
              <a:t> </a:t>
            </a:r>
          </a:p>
        </p:txBody>
      </p:sp>
      <p:sp>
        <p:nvSpPr>
          <p:cNvPr id="22532" name="AutoShape 3"/>
          <p:cNvSpPr>
            <a:spLocks noChangeArrowheads="1"/>
          </p:cNvSpPr>
          <p:nvPr/>
        </p:nvSpPr>
        <p:spPr bwMode="auto">
          <a:xfrm>
            <a:off x="7164388" y="549275"/>
            <a:ext cx="1368425" cy="1223963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latin typeface="Arial" pitchFamily="34" charset="0"/>
              </a:rPr>
              <a:t>10</a:t>
            </a:r>
          </a:p>
        </p:txBody>
      </p:sp>
      <p:sp>
        <p:nvSpPr>
          <p:cNvPr id="22533" name="Text Box 4"/>
          <p:cNvSpPr txBox="1">
            <a:spLocks noChangeArrowheads="1"/>
          </p:cNvSpPr>
          <p:nvPr/>
        </p:nvSpPr>
        <p:spPr bwMode="auto">
          <a:xfrm>
            <a:off x="376238" y="274638"/>
            <a:ext cx="4445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0000FF"/>
                </a:solidFill>
                <a:latin typeface="Arial" pitchFamily="34" charset="0"/>
              </a:rPr>
              <a:t>Тема: Космонавты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179388" y="4941888"/>
            <a:ext cx="7343775" cy="1554162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FCFC24"/>
                </a:solidFill>
                <a:latin typeface="Bookman Old Style" pitchFamily="18" charset="0"/>
              </a:rPr>
              <a:t>Собаки: Лайка, Белка, Стрелка, Пчелка, Мушка, Звездочка, Чернушка, Уголек, Ветерок - 9</a:t>
            </a:r>
          </a:p>
        </p:txBody>
      </p:sp>
      <p:pic>
        <p:nvPicPr>
          <p:cNvPr id="22535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56550" y="4941888"/>
            <a:ext cx="1066800" cy="159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  <p:bldP spid="2150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AutoShape 2"/>
          <p:cNvSpPr>
            <a:spLocks noChangeArrowheads="1"/>
          </p:cNvSpPr>
          <p:nvPr/>
        </p:nvSpPr>
        <p:spPr bwMode="auto">
          <a:xfrm rot="10800000">
            <a:off x="323850" y="1773238"/>
            <a:ext cx="6335713" cy="2808287"/>
          </a:xfrm>
          <a:prstGeom prst="wedgeRectCallout">
            <a:avLst>
              <a:gd name="adj1" fmla="val -56042"/>
              <a:gd name="adj2" fmla="val 76963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/>
          <a:lstStyle/>
          <a:p>
            <a:pPr algn="ctr"/>
            <a:endParaRPr lang="ru-RU" sz="3200" b="1">
              <a:solidFill>
                <a:srgbClr val="FCFC24"/>
              </a:solidFill>
              <a:latin typeface="Bookman Old Style" pitchFamily="18" charset="0"/>
            </a:endParaRPr>
          </a:p>
          <a:p>
            <a:pPr algn="ctr"/>
            <a:r>
              <a:rPr lang="ru-RU" sz="3600" b="1">
                <a:solidFill>
                  <a:srgbClr val="FCFC24"/>
                </a:solidFill>
                <a:latin typeface="Bookman Old Style" pitchFamily="18" charset="0"/>
              </a:rPr>
              <a:t>С какого космодрома, расположенного в нашей области, взлетают ракеты ? </a:t>
            </a:r>
            <a:endParaRPr lang="ru-RU" sz="2800" b="1">
              <a:latin typeface="Arial" pitchFamily="34" charset="0"/>
            </a:endParaRPr>
          </a:p>
        </p:txBody>
      </p:sp>
      <p:sp>
        <p:nvSpPr>
          <p:cNvPr id="23556" name="AutoShape 3"/>
          <p:cNvSpPr>
            <a:spLocks noChangeArrowheads="1"/>
          </p:cNvSpPr>
          <p:nvPr/>
        </p:nvSpPr>
        <p:spPr bwMode="auto">
          <a:xfrm>
            <a:off x="7164388" y="549275"/>
            <a:ext cx="1368425" cy="1223963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latin typeface="Arial" pitchFamily="34" charset="0"/>
              </a:rPr>
              <a:t>20</a:t>
            </a:r>
          </a:p>
        </p:txBody>
      </p:sp>
      <p:sp>
        <p:nvSpPr>
          <p:cNvPr id="23557" name="Text Box 4"/>
          <p:cNvSpPr txBox="1">
            <a:spLocks noChangeArrowheads="1"/>
          </p:cNvSpPr>
          <p:nvPr/>
        </p:nvSpPr>
        <p:spPr bwMode="auto">
          <a:xfrm>
            <a:off x="395288" y="260350"/>
            <a:ext cx="4445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 b="1">
                <a:solidFill>
                  <a:srgbClr val="0000FF"/>
                </a:solidFill>
                <a:latin typeface="Arial" pitchFamily="34" charset="0"/>
              </a:rPr>
              <a:t>Тема: Космонавты</a:t>
            </a:r>
          </a:p>
          <a:p>
            <a:pPr algn="ctr"/>
            <a:r>
              <a:rPr lang="ru-RU" sz="3600" b="1">
                <a:solidFill>
                  <a:srgbClr val="0000FF"/>
                </a:solidFill>
                <a:latin typeface="Arial" pitchFamily="34" charset="0"/>
              </a:rPr>
              <a:t>Кот в мешке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1187450" y="5661025"/>
            <a:ext cx="4968875" cy="579438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FCFC24"/>
                </a:solidFill>
                <a:latin typeface="Bookman Old Style" pitchFamily="18" charset="0"/>
              </a:rPr>
              <a:t>Мирный, Плесецк</a:t>
            </a:r>
            <a:endParaRPr lang="ru-RU" sz="2400" b="1">
              <a:solidFill>
                <a:srgbClr val="FCFC24"/>
              </a:solidFill>
              <a:latin typeface="Bookman Old Style" pitchFamily="18" charset="0"/>
            </a:endParaRPr>
          </a:p>
        </p:txBody>
      </p:sp>
      <p:pic>
        <p:nvPicPr>
          <p:cNvPr id="23559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12088" y="4941888"/>
            <a:ext cx="1066800" cy="159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/>
      <p:bldP spid="2253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AutoShape 2"/>
          <p:cNvSpPr>
            <a:spLocks noChangeArrowheads="1"/>
          </p:cNvSpPr>
          <p:nvPr/>
        </p:nvSpPr>
        <p:spPr bwMode="auto">
          <a:xfrm rot="10800000">
            <a:off x="395288" y="2205038"/>
            <a:ext cx="6048375" cy="2663825"/>
          </a:xfrm>
          <a:prstGeom prst="wedgeRectCallout">
            <a:avLst>
              <a:gd name="adj1" fmla="val -59528"/>
              <a:gd name="adj2" fmla="val 92907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/>
          <a:lstStyle/>
          <a:p>
            <a:pPr algn="ctr"/>
            <a:endParaRPr lang="ru-RU" sz="3200" b="1">
              <a:solidFill>
                <a:srgbClr val="FCFC24"/>
              </a:solidFill>
              <a:latin typeface="Bookman Old Style" pitchFamily="18" charset="0"/>
            </a:endParaRPr>
          </a:p>
          <a:p>
            <a:pPr algn="ctr"/>
            <a:r>
              <a:rPr lang="ru-RU" sz="4000" b="1">
                <a:solidFill>
                  <a:srgbClr val="FCFC24"/>
                </a:solidFill>
                <a:latin typeface="Bookman Old Style" pitchFamily="18" charset="0"/>
              </a:rPr>
              <a:t>Кто из космонавтов первым вышел в открытый космос? </a:t>
            </a:r>
          </a:p>
        </p:txBody>
      </p:sp>
      <p:sp>
        <p:nvSpPr>
          <p:cNvPr id="24580" name="AutoShape 3"/>
          <p:cNvSpPr>
            <a:spLocks noChangeArrowheads="1"/>
          </p:cNvSpPr>
          <p:nvPr/>
        </p:nvSpPr>
        <p:spPr bwMode="auto">
          <a:xfrm>
            <a:off x="7164388" y="549275"/>
            <a:ext cx="1368425" cy="1223963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latin typeface="Arial" pitchFamily="34" charset="0"/>
              </a:rPr>
              <a:t>30</a:t>
            </a:r>
          </a:p>
        </p:txBody>
      </p:sp>
      <p:sp>
        <p:nvSpPr>
          <p:cNvPr id="24581" name="Text Box 4"/>
          <p:cNvSpPr txBox="1">
            <a:spLocks noChangeArrowheads="1"/>
          </p:cNvSpPr>
          <p:nvPr/>
        </p:nvSpPr>
        <p:spPr bwMode="auto">
          <a:xfrm>
            <a:off x="468313" y="333375"/>
            <a:ext cx="4445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0000FF"/>
                </a:solidFill>
                <a:latin typeface="Arial" pitchFamily="34" charset="0"/>
              </a:rPr>
              <a:t>Тема: Космонавты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179388" y="5589588"/>
            <a:ext cx="7421562" cy="579437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CFC24"/>
                </a:solidFill>
                <a:latin typeface="Bookman Old Style" pitchFamily="18" charset="0"/>
              </a:rPr>
              <a:t>Алексей Леонов 18 марта 1965г.</a:t>
            </a:r>
          </a:p>
        </p:txBody>
      </p:sp>
      <p:pic>
        <p:nvPicPr>
          <p:cNvPr id="24583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85113" y="5084763"/>
            <a:ext cx="1066800" cy="159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/>
      <p:bldP spid="2355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AutoShape 2"/>
          <p:cNvSpPr>
            <a:spLocks noChangeArrowheads="1"/>
          </p:cNvSpPr>
          <p:nvPr/>
        </p:nvSpPr>
        <p:spPr bwMode="auto">
          <a:xfrm rot="10800000">
            <a:off x="323850" y="2205038"/>
            <a:ext cx="6119813" cy="3095625"/>
          </a:xfrm>
          <a:prstGeom prst="wedgeRectCallout">
            <a:avLst>
              <a:gd name="adj1" fmla="val -59935"/>
              <a:gd name="adj2" fmla="val 87435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/>
          <a:lstStyle/>
          <a:p>
            <a:pPr algn="ctr"/>
            <a:r>
              <a:rPr lang="ru-RU" sz="3200" b="1">
                <a:solidFill>
                  <a:srgbClr val="FCFC24"/>
                </a:solidFill>
                <a:latin typeface="Bookman Old Style" pitchFamily="18" charset="0"/>
              </a:rPr>
              <a:t>Открытое пребывание на Луне длилось 62 минуты 16 секунд. Как звали первого астронавта, прилетевшего на Луну  20-21 июля 1969 года?</a:t>
            </a:r>
            <a:endParaRPr lang="ru-RU" sz="3200" b="1">
              <a:latin typeface="Arial" pitchFamily="34" charset="0"/>
            </a:endParaRPr>
          </a:p>
        </p:txBody>
      </p:sp>
      <p:sp>
        <p:nvSpPr>
          <p:cNvPr id="25604" name="AutoShape 3"/>
          <p:cNvSpPr>
            <a:spLocks noChangeArrowheads="1"/>
          </p:cNvSpPr>
          <p:nvPr/>
        </p:nvSpPr>
        <p:spPr bwMode="auto">
          <a:xfrm>
            <a:off x="7164388" y="549275"/>
            <a:ext cx="1368425" cy="1223963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latin typeface="Arial" pitchFamily="34" charset="0"/>
              </a:rPr>
              <a:t>40</a:t>
            </a:r>
          </a:p>
        </p:txBody>
      </p:sp>
      <p:sp>
        <p:nvSpPr>
          <p:cNvPr id="25605" name="Text Box 4"/>
          <p:cNvSpPr txBox="1">
            <a:spLocks noChangeArrowheads="1"/>
          </p:cNvSpPr>
          <p:nvPr/>
        </p:nvSpPr>
        <p:spPr bwMode="auto">
          <a:xfrm>
            <a:off x="376238" y="274638"/>
            <a:ext cx="4445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0000FF"/>
                </a:solidFill>
                <a:latin typeface="Arial" pitchFamily="34" charset="0"/>
              </a:rPr>
              <a:t>Тема: Космонавты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971550" y="6021388"/>
            <a:ext cx="5616575" cy="641350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FCFC24"/>
                </a:solidFill>
              </a:rPr>
              <a:t>Нил Армстронг</a:t>
            </a:r>
            <a:endParaRPr lang="ru-RU" sz="3200" b="1">
              <a:solidFill>
                <a:srgbClr val="FCFC24"/>
              </a:solidFill>
              <a:latin typeface="Bookman Old Style" pitchFamily="18" charset="0"/>
            </a:endParaRPr>
          </a:p>
        </p:txBody>
      </p:sp>
      <p:pic>
        <p:nvPicPr>
          <p:cNvPr id="25607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56550" y="5013325"/>
            <a:ext cx="1066800" cy="159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nimBg="1"/>
      <p:bldP spid="2458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AutoShape 2"/>
          <p:cNvSpPr>
            <a:spLocks noChangeArrowheads="1"/>
          </p:cNvSpPr>
          <p:nvPr/>
        </p:nvSpPr>
        <p:spPr bwMode="auto">
          <a:xfrm rot="10800000">
            <a:off x="395288" y="2205038"/>
            <a:ext cx="6048375" cy="2663825"/>
          </a:xfrm>
          <a:prstGeom prst="wedgeRectCallout">
            <a:avLst>
              <a:gd name="adj1" fmla="val -59792"/>
              <a:gd name="adj2" fmla="val 90644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/>
          <a:lstStyle/>
          <a:p>
            <a:pPr algn="ctr"/>
            <a:endParaRPr lang="ru-RU" sz="3200" b="1">
              <a:solidFill>
                <a:srgbClr val="FCFC24"/>
              </a:solidFill>
              <a:latin typeface="Bookman Old Style" pitchFamily="18" charset="0"/>
            </a:endParaRPr>
          </a:p>
          <a:p>
            <a:pPr algn="ctr"/>
            <a:r>
              <a:rPr lang="ru-RU" sz="3200" b="1">
                <a:solidFill>
                  <a:srgbClr val="FCFC24"/>
                </a:solidFill>
                <a:latin typeface="Bookman Old Style" pitchFamily="18" charset="0"/>
              </a:rPr>
              <a:t>Кто из женщин-космонавтов в 1963 году впервые побывала в космосе? </a:t>
            </a:r>
          </a:p>
        </p:txBody>
      </p:sp>
      <p:sp>
        <p:nvSpPr>
          <p:cNvPr id="26628" name="AutoShape 3"/>
          <p:cNvSpPr>
            <a:spLocks noChangeArrowheads="1"/>
          </p:cNvSpPr>
          <p:nvPr/>
        </p:nvSpPr>
        <p:spPr bwMode="auto">
          <a:xfrm>
            <a:off x="7164388" y="549275"/>
            <a:ext cx="1368425" cy="1223963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latin typeface="Arial" pitchFamily="34" charset="0"/>
              </a:rPr>
              <a:t>50</a:t>
            </a:r>
          </a:p>
        </p:txBody>
      </p:sp>
      <p:sp>
        <p:nvSpPr>
          <p:cNvPr id="26629" name="Text Box 4"/>
          <p:cNvSpPr txBox="1">
            <a:spLocks noChangeArrowheads="1"/>
          </p:cNvSpPr>
          <p:nvPr/>
        </p:nvSpPr>
        <p:spPr bwMode="auto">
          <a:xfrm>
            <a:off x="376238" y="274638"/>
            <a:ext cx="4445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0000FF"/>
                </a:solidFill>
                <a:latin typeface="Arial" pitchFamily="34" charset="0"/>
              </a:rPr>
              <a:t>Тема: Космонавты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1692275" y="5589588"/>
            <a:ext cx="5113338" cy="579437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CFC24"/>
                </a:solidFill>
                <a:latin typeface="Bookman Old Style" pitchFamily="18" charset="0"/>
              </a:rPr>
              <a:t>Валентина Терешкова</a:t>
            </a:r>
          </a:p>
        </p:txBody>
      </p:sp>
      <p:pic>
        <p:nvPicPr>
          <p:cNvPr id="26631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85113" y="5084763"/>
            <a:ext cx="1066800" cy="159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nimBg="1"/>
      <p:bldP spid="2560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3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AutoShape 2"/>
          <p:cNvSpPr>
            <a:spLocks noChangeArrowheads="1"/>
          </p:cNvSpPr>
          <p:nvPr/>
        </p:nvSpPr>
        <p:spPr bwMode="auto">
          <a:xfrm>
            <a:off x="7380288" y="404813"/>
            <a:ext cx="1368425" cy="1223962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latin typeface="Arial" pitchFamily="34" charset="0"/>
              </a:rPr>
              <a:t>10</a:t>
            </a:r>
          </a:p>
        </p:txBody>
      </p:sp>
      <p:sp>
        <p:nvSpPr>
          <p:cNvPr id="27652" name="Text Box 3"/>
          <p:cNvSpPr txBox="1">
            <a:spLocks noChangeArrowheads="1"/>
          </p:cNvSpPr>
          <p:nvPr/>
        </p:nvSpPr>
        <p:spPr bwMode="auto">
          <a:xfrm>
            <a:off x="376238" y="274638"/>
            <a:ext cx="65801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CFC24"/>
                </a:solidFill>
                <a:latin typeface="Arial" pitchFamily="34" charset="0"/>
              </a:rPr>
              <a:t>Тема: Космические корабли</a:t>
            </a: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539750" y="6092825"/>
            <a:ext cx="6840538" cy="579438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FCFC24"/>
                </a:solidFill>
                <a:latin typeface="Bookman Old Style" pitchFamily="18" charset="0"/>
              </a:rPr>
              <a:t>СССР, «Марс-3» 28 мая 1971</a:t>
            </a:r>
          </a:p>
        </p:txBody>
      </p:sp>
      <p:sp>
        <p:nvSpPr>
          <p:cNvPr id="26629" name="AutoShape 5"/>
          <p:cNvSpPr>
            <a:spLocks noChangeArrowheads="1"/>
          </p:cNvSpPr>
          <p:nvPr/>
        </p:nvSpPr>
        <p:spPr bwMode="auto">
          <a:xfrm>
            <a:off x="539750" y="1916113"/>
            <a:ext cx="6840538" cy="3673475"/>
          </a:xfrm>
          <a:prstGeom prst="wedgeRoundRectCallout">
            <a:avLst>
              <a:gd name="adj1" fmla="val 48468"/>
              <a:gd name="adj2" fmla="val -68106"/>
              <a:gd name="adj3" fmla="val 16667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4400" b="1">
                <a:solidFill>
                  <a:srgbClr val="FCFC24"/>
                </a:solidFill>
                <a:latin typeface="Bookman Old Style" pitchFamily="18" charset="0"/>
              </a:rPr>
              <a:t>Какой стране принадлежит честь первой мягкой посадки на поверхности Марса </a:t>
            </a:r>
          </a:p>
        </p:txBody>
      </p:sp>
      <p:pic>
        <p:nvPicPr>
          <p:cNvPr id="27655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27988" y="4941888"/>
            <a:ext cx="914400" cy="166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animBg="1"/>
      <p:bldP spid="2662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AutoShape 2"/>
          <p:cNvSpPr>
            <a:spLocks noChangeArrowheads="1"/>
          </p:cNvSpPr>
          <p:nvPr/>
        </p:nvSpPr>
        <p:spPr bwMode="auto">
          <a:xfrm>
            <a:off x="7380288" y="404813"/>
            <a:ext cx="1368425" cy="1223962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latin typeface="Arial" pitchFamily="34" charset="0"/>
              </a:rPr>
              <a:t>20</a:t>
            </a:r>
          </a:p>
        </p:txBody>
      </p:sp>
      <p:sp>
        <p:nvSpPr>
          <p:cNvPr id="28676" name="Text Box 3"/>
          <p:cNvSpPr txBox="1">
            <a:spLocks noChangeArrowheads="1"/>
          </p:cNvSpPr>
          <p:nvPr/>
        </p:nvSpPr>
        <p:spPr bwMode="auto">
          <a:xfrm>
            <a:off x="376238" y="274638"/>
            <a:ext cx="65801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CFC24"/>
                </a:solidFill>
                <a:latin typeface="Arial" pitchFamily="34" charset="0"/>
              </a:rPr>
              <a:t>Тема: Космические корабли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3276600" y="6092825"/>
            <a:ext cx="1528763" cy="519113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FFFF66"/>
                </a:solidFill>
                <a:latin typeface="Arial" pitchFamily="34" charset="0"/>
              </a:rPr>
              <a:t>В тубах</a:t>
            </a:r>
          </a:p>
        </p:txBody>
      </p:sp>
      <p:sp>
        <p:nvSpPr>
          <p:cNvPr id="27653" name="AutoShape 5"/>
          <p:cNvSpPr>
            <a:spLocks noChangeArrowheads="1"/>
          </p:cNvSpPr>
          <p:nvPr/>
        </p:nvSpPr>
        <p:spPr bwMode="auto">
          <a:xfrm>
            <a:off x="395288" y="2060575"/>
            <a:ext cx="6121400" cy="3455988"/>
          </a:xfrm>
          <a:prstGeom prst="wedgeRoundRectCallout">
            <a:avLst>
              <a:gd name="adj1" fmla="val 62398"/>
              <a:gd name="adj2" fmla="val -73426"/>
              <a:gd name="adj3" fmla="val 16667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4000" b="1">
                <a:solidFill>
                  <a:srgbClr val="FCFC24"/>
                </a:solidFill>
                <a:latin typeface="Bookman Old Style" pitchFamily="18" charset="0"/>
              </a:rPr>
              <a:t>В чем хранятся продукты в космических кораблях?</a:t>
            </a:r>
            <a:endParaRPr lang="ru-RU" sz="2800" b="1">
              <a:solidFill>
                <a:srgbClr val="FCFC24"/>
              </a:solidFill>
              <a:latin typeface="Arial" pitchFamily="34" charset="0"/>
            </a:endParaRPr>
          </a:p>
        </p:txBody>
      </p:sp>
      <p:pic>
        <p:nvPicPr>
          <p:cNvPr id="28679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27988" y="4941888"/>
            <a:ext cx="914400" cy="166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animBg="1"/>
      <p:bldP spid="2765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3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AutoShape 2"/>
          <p:cNvSpPr>
            <a:spLocks noChangeArrowheads="1"/>
          </p:cNvSpPr>
          <p:nvPr/>
        </p:nvSpPr>
        <p:spPr bwMode="auto">
          <a:xfrm>
            <a:off x="7380288" y="404813"/>
            <a:ext cx="1368425" cy="1223962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latin typeface="Arial" pitchFamily="34" charset="0"/>
              </a:rPr>
              <a:t>30</a:t>
            </a:r>
          </a:p>
        </p:txBody>
      </p:sp>
      <p:sp>
        <p:nvSpPr>
          <p:cNvPr id="29700" name="Text Box 3"/>
          <p:cNvSpPr txBox="1">
            <a:spLocks noChangeArrowheads="1"/>
          </p:cNvSpPr>
          <p:nvPr/>
        </p:nvSpPr>
        <p:spPr bwMode="auto">
          <a:xfrm>
            <a:off x="395288" y="260350"/>
            <a:ext cx="65801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CFC24"/>
                </a:solidFill>
                <a:latin typeface="Arial" pitchFamily="34" charset="0"/>
              </a:rPr>
              <a:t>Тема: Космические корабли</a:t>
            </a: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900113" y="5876925"/>
            <a:ext cx="5087937" cy="579438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CFC24"/>
                </a:solidFill>
                <a:latin typeface="Arial" pitchFamily="34" charset="0"/>
              </a:rPr>
              <a:t>Нет, т.к. они теряют вес</a:t>
            </a:r>
            <a:r>
              <a:rPr lang="ru-RU" sz="2800" b="1">
                <a:latin typeface="Arial" pitchFamily="34" charset="0"/>
              </a:rPr>
              <a:t> </a:t>
            </a:r>
          </a:p>
        </p:txBody>
      </p:sp>
      <p:sp>
        <p:nvSpPr>
          <p:cNvPr id="28677" name="AutoShape 5"/>
          <p:cNvSpPr>
            <a:spLocks noChangeArrowheads="1"/>
          </p:cNvSpPr>
          <p:nvPr/>
        </p:nvSpPr>
        <p:spPr bwMode="auto">
          <a:xfrm>
            <a:off x="323850" y="1700213"/>
            <a:ext cx="7272338" cy="3671887"/>
          </a:xfrm>
          <a:prstGeom prst="wedgeRoundRectCallout">
            <a:avLst>
              <a:gd name="adj1" fmla="val 45593"/>
              <a:gd name="adj2" fmla="val -62236"/>
              <a:gd name="adj3" fmla="val 16667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4000" b="1">
                <a:solidFill>
                  <a:srgbClr val="FCFC24"/>
                </a:solidFill>
                <a:latin typeface="Bookman Old Style" pitchFamily="18" charset="0"/>
              </a:rPr>
              <a:t>Могут ли космонавту пригодится гантели для занятий физическими упражнениями?</a:t>
            </a:r>
          </a:p>
        </p:txBody>
      </p:sp>
      <p:pic>
        <p:nvPicPr>
          <p:cNvPr id="29703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27988" y="4941888"/>
            <a:ext cx="914400" cy="166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animBg="1"/>
      <p:bldP spid="2867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34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AutoShape 2"/>
          <p:cNvSpPr>
            <a:spLocks noChangeArrowheads="1"/>
          </p:cNvSpPr>
          <p:nvPr/>
        </p:nvSpPr>
        <p:spPr bwMode="auto">
          <a:xfrm>
            <a:off x="7380288" y="404813"/>
            <a:ext cx="1368425" cy="1223962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latin typeface="Arial" pitchFamily="34" charset="0"/>
              </a:rPr>
              <a:t>40</a:t>
            </a:r>
          </a:p>
        </p:txBody>
      </p:sp>
      <p:sp>
        <p:nvSpPr>
          <p:cNvPr id="30724" name="Text Box 3"/>
          <p:cNvSpPr txBox="1">
            <a:spLocks noChangeArrowheads="1"/>
          </p:cNvSpPr>
          <p:nvPr/>
        </p:nvSpPr>
        <p:spPr bwMode="auto">
          <a:xfrm>
            <a:off x="395288" y="260350"/>
            <a:ext cx="65801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CFC24"/>
                </a:solidFill>
                <a:latin typeface="Arial" pitchFamily="34" charset="0"/>
              </a:rPr>
              <a:t>Тема: Космические корабли</a:t>
            </a: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395288" y="5589588"/>
            <a:ext cx="7056437" cy="822325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FF66"/>
                </a:solidFill>
                <a:latin typeface="Arial" pitchFamily="34" charset="0"/>
              </a:rPr>
              <a:t>Невесомость. Чтобы не вдохнуть частицы, которые могут случайно оказаться в отсеке.</a:t>
            </a:r>
          </a:p>
        </p:txBody>
      </p:sp>
      <p:sp>
        <p:nvSpPr>
          <p:cNvPr id="29701" name="AutoShape 5"/>
          <p:cNvSpPr>
            <a:spLocks noChangeArrowheads="1"/>
          </p:cNvSpPr>
          <p:nvPr/>
        </p:nvSpPr>
        <p:spPr bwMode="auto">
          <a:xfrm>
            <a:off x="323850" y="1628775"/>
            <a:ext cx="6121400" cy="3814763"/>
          </a:xfrm>
          <a:prstGeom prst="wedgeRoundRectCallout">
            <a:avLst>
              <a:gd name="adj1" fmla="val 63565"/>
              <a:gd name="adj2" fmla="val -67477"/>
              <a:gd name="adj3" fmla="val 16667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600" b="1">
                <a:solidFill>
                  <a:srgbClr val="FCFC24"/>
                </a:solidFill>
                <a:latin typeface="Bookman Old Style" pitchFamily="18" charset="0"/>
              </a:rPr>
              <a:t>Когда космонавт ложится спать, он привязывает свой спальный мешок и закрывает свое лицо сеткой. Почему? </a:t>
            </a:r>
            <a:endParaRPr lang="ru-RU" sz="2800" b="1">
              <a:latin typeface="Arial" pitchFamily="34" charset="0"/>
            </a:endParaRPr>
          </a:p>
        </p:txBody>
      </p:sp>
      <p:pic>
        <p:nvPicPr>
          <p:cNvPr id="30727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27988" y="5013325"/>
            <a:ext cx="914400" cy="166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animBg="1"/>
      <p:bldP spid="2970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Картинка 1 из 1499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6118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</p:spPr>
        <p:txBody>
          <a:bodyPr>
            <a:prstTxWarp prst="textCanDown">
              <a:avLst/>
            </a:prstTxWarp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Первый космонавт</a:t>
            </a:r>
            <a:endParaRPr lang="ru-RU" sz="6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9144000" cy="5786454"/>
          </a:xfrm>
        </p:spPr>
        <p:txBody>
          <a:bodyPr>
            <a:normAutofit lnSpcReduction="1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СССР</a:t>
            </a:r>
          </a:p>
          <a:p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Юрий Гагарин</a:t>
            </a:r>
          </a:p>
          <a:p>
            <a:pPr algn="r"/>
            <a:endParaRPr lang="ru-RU" b="1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algn="r"/>
            <a:endParaRPr lang="ru-RU" b="1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algn="r"/>
            <a:endParaRPr lang="ru-RU" b="1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algn="r"/>
            <a:endParaRPr lang="ru-RU" b="1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algn="r"/>
            <a:endParaRPr lang="ru-RU" b="1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algn="r"/>
            <a:endParaRPr lang="ru-RU" b="1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algn="r"/>
            <a:endParaRPr lang="ru-RU" b="1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algn="r"/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США </a:t>
            </a:r>
          </a:p>
          <a:p>
            <a:pPr algn="r"/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Алан Шепард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43012" name="Picture 4" descr="Картинка 1 из 700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297831"/>
            <a:ext cx="2214546" cy="25601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3014" name="Picture 6" descr="http://www.wired.com/images/article/full/2007/04/dit_yurigagarin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504" y="2060848"/>
            <a:ext cx="1547664" cy="20738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3016" name="Picture 8" descr="Картинка 7 из 96000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812413" y="2060848"/>
            <a:ext cx="1413038" cy="2088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339752" y="4293096"/>
            <a:ext cx="1872208" cy="25649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8" name="Picture 2" descr="Картинка 1 из 1161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406092" y="1285860"/>
            <a:ext cx="1737908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0" name="Picture 4" descr="Картинка 2 из 1161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/>
          <a:srcRect l="22514" t="1880" r="22607"/>
          <a:stretch>
            <a:fillRect/>
          </a:stretch>
        </p:blipFill>
        <p:spPr bwMode="auto">
          <a:xfrm>
            <a:off x="5357818" y="1285860"/>
            <a:ext cx="1814702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2" name="Picture 6" descr="Картинка 6 из 1161">
            <a:hlinkClick r:id="rId15"/>
          </p:cNvPr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500562" y="4143380"/>
            <a:ext cx="1643074" cy="21132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4" name="Picture 8" descr="Картинка 34 из 1161">
            <a:hlinkClick r:id="rId17"/>
          </p:cNvPr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429388" y="4071942"/>
            <a:ext cx="2500330" cy="15293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34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AutoShape 2"/>
          <p:cNvSpPr>
            <a:spLocks noChangeArrowheads="1"/>
          </p:cNvSpPr>
          <p:nvPr/>
        </p:nvSpPr>
        <p:spPr bwMode="auto">
          <a:xfrm>
            <a:off x="7380288" y="404813"/>
            <a:ext cx="1368425" cy="1223962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latin typeface="Arial" pitchFamily="34" charset="0"/>
              </a:rPr>
              <a:t>50</a:t>
            </a:r>
          </a:p>
        </p:txBody>
      </p:sp>
      <p:sp>
        <p:nvSpPr>
          <p:cNvPr id="31748" name="Text Box 3"/>
          <p:cNvSpPr txBox="1">
            <a:spLocks noChangeArrowheads="1"/>
          </p:cNvSpPr>
          <p:nvPr/>
        </p:nvSpPr>
        <p:spPr bwMode="auto">
          <a:xfrm>
            <a:off x="395288" y="260350"/>
            <a:ext cx="65801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CFC24"/>
                </a:solidFill>
                <a:latin typeface="Arial" pitchFamily="34" charset="0"/>
              </a:rPr>
              <a:t>Тема: Космические корабли</a:t>
            </a: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3419475" y="5876925"/>
            <a:ext cx="2952750" cy="579438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FCFC24"/>
                </a:solidFill>
                <a:latin typeface="Arial" pitchFamily="34" charset="0"/>
              </a:rPr>
              <a:t>Скафандр </a:t>
            </a:r>
            <a:r>
              <a:rPr lang="ru-RU" sz="2800" b="1">
                <a:latin typeface="Arial" pitchFamily="34" charset="0"/>
              </a:rPr>
              <a:t> </a:t>
            </a:r>
          </a:p>
        </p:txBody>
      </p:sp>
      <p:sp>
        <p:nvSpPr>
          <p:cNvPr id="30725" name="AutoShape 5"/>
          <p:cNvSpPr>
            <a:spLocks noChangeArrowheads="1"/>
          </p:cNvSpPr>
          <p:nvPr/>
        </p:nvSpPr>
        <p:spPr bwMode="auto">
          <a:xfrm>
            <a:off x="323850" y="1773238"/>
            <a:ext cx="6121400" cy="3455987"/>
          </a:xfrm>
          <a:prstGeom prst="wedgeRoundRectCallout">
            <a:avLst>
              <a:gd name="adj1" fmla="val 63565"/>
              <a:gd name="adj2" fmla="val -73472"/>
              <a:gd name="adj3" fmla="val 16667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4000" b="1">
                <a:solidFill>
                  <a:srgbClr val="FCFC24"/>
                </a:solidFill>
                <a:latin typeface="Bookman Old Style" pitchFamily="18" charset="0"/>
              </a:rPr>
              <a:t>Как называется одежда, которая необходима для выхода в космос?</a:t>
            </a:r>
          </a:p>
        </p:txBody>
      </p:sp>
      <p:pic>
        <p:nvPicPr>
          <p:cNvPr id="31751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27988" y="5013325"/>
            <a:ext cx="914400" cy="166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animBg="1"/>
      <p:bldP spid="307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9144000" cy="1428736"/>
          </a:xfrm>
        </p:spPr>
        <p:txBody>
          <a:bodyPr>
            <a:prstTxWarp prst="textTriangleInverted">
              <a:avLst/>
            </a:prstTxWarp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Первая женщина - космонавт -- Валентина Терешкова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71612"/>
            <a:ext cx="9144000" cy="5286388"/>
          </a:xfrm>
        </p:spPr>
        <p:txBody>
          <a:bodyPr/>
          <a:lstStyle/>
          <a:p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СССР</a:t>
            </a: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317496"/>
            <a:ext cx="2786050" cy="38354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66134" y="2285992"/>
            <a:ext cx="2877866" cy="39290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488" y="3214686"/>
            <a:ext cx="3357586" cy="2518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>
            <a:prstTxWarp prst="textStop">
              <a:avLst/>
            </a:prstTxWarp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Алексей Леонов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736"/>
            <a:ext cx="9144000" cy="5429264"/>
          </a:xfrm>
        </p:spPr>
        <p:txBody>
          <a:bodyPr/>
          <a:lstStyle/>
          <a:p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СССР</a:t>
            </a:r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463585">
            <a:off x="512604" y="2379328"/>
            <a:ext cx="3397440" cy="37252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156268">
            <a:off x="5099868" y="1970023"/>
            <a:ext cx="3218366" cy="420281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026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838575"/>
            <a:ext cx="304800" cy="304800"/>
          </a:xfrm>
          <a:prstGeom prst="rect">
            <a:avLst/>
          </a:prstGeom>
        </p:spPr>
      </p:pic>
      <p:pic>
        <p:nvPicPr>
          <p:cNvPr id="46082" name="Picture 2" descr="http://realkart.narod.ru/files/gif/oboi/kosmos/34182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prstTxWarp prst="textChevronInverted">
              <a:avLst/>
            </a:prstTxWarp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Мировое сотрудничество в космосе</a:t>
            </a:r>
            <a:endParaRPr lang="ru-RU" sz="4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46084" name="Picture 4" descr="Картинка 51 из 24566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1484784"/>
            <a:ext cx="3456384" cy="30586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46086" name="Picture 6" descr="Картинка 67 из 24566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75856" y="4797152"/>
            <a:ext cx="2928958" cy="195080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46088" name="Picture 8" descr="Картинка 107 из 24566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429356" y="4797152"/>
            <a:ext cx="2714644" cy="195208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46090" name="Picture 10" descr="Картинка 111 из 24566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4797152"/>
            <a:ext cx="3018677" cy="206084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46092" name="Picture 12" descr="http://www.esa.int/images/00-5.jpg">
            <a:hlinkClick r:id="rId14"/>
          </p:cNvPr>
          <p:cNvPicPr>
            <a:picLocks noChangeAspect="1" noChangeArrowheads="1"/>
          </p:cNvPicPr>
          <p:nvPr/>
        </p:nvPicPr>
        <p:blipFill>
          <a:blip r:embed="rId15" cstate="print"/>
          <a:srcRect t="26250" r="7811"/>
          <a:stretch>
            <a:fillRect/>
          </a:stretch>
        </p:blipFill>
        <p:spPr bwMode="auto">
          <a:xfrm>
            <a:off x="6292442" y="1412776"/>
            <a:ext cx="2851558" cy="316835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563888" y="1916832"/>
            <a:ext cx="2664296" cy="265178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59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7">
                <p:cTn id="6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02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26" name="Picture 2" descr="E:\Hyperspacetunnel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2214554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2050 год</a:t>
            </a:r>
            <a:endParaRPr lang="ru-RU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Ирина Владимировна.wav">
            <a:hlinkClick r:id="" action="ppaction://media"/>
          </p:cNvPr>
          <p:cNvPicPr>
            <a:picLocks noRot="1" noChangeAspect="1"/>
          </p:cNvPicPr>
          <p:nvPr>
            <a:wavAudioFile r:embed="rId1" name="Ирина Владимировна.wav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Светлана Юрьевна\Мои документы\Загрузки\DSCF0531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хническ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260</TotalTime>
  <Words>797</Words>
  <Application>Microsoft Office PowerPoint</Application>
  <PresentationFormat>Экран (4:3)</PresentationFormat>
  <Paragraphs>239</Paragraphs>
  <Slides>40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40</vt:i4>
      </vt:variant>
    </vt:vector>
  </HeadingPairs>
  <TitlesOfParts>
    <vt:vector size="42" baseType="lpstr">
      <vt:lpstr>Техническая</vt:lpstr>
      <vt:lpstr>1_Техническая</vt:lpstr>
      <vt:lpstr>На орбите загадочной планеты</vt:lpstr>
      <vt:lpstr>Слайд 2</vt:lpstr>
      <vt:lpstr>Первые шаги... Спутники</vt:lpstr>
      <vt:lpstr>Первый космонавт</vt:lpstr>
      <vt:lpstr>Первая женщина - космонавт -- Валентина Терешкова</vt:lpstr>
      <vt:lpstr>Алексей Леонов</vt:lpstr>
      <vt:lpstr>Мировое сотрудничество в космосе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Test</dc:creator>
  <cp:lastModifiedBy>Test</cp:lastModifiedBy>
  <cp:revision>32</cp:revision>
  <dcterms:created xsi:type="dcterms:W3CDTF">2011-04-06T06:46:25Z</dcterms:created>
  <dcterms:modified xsi:type="dcterms:W3CDTF">2012-01-27T13:46:00Z</dcterms:modified>
</cp:coreProperties>
</file>