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4" r:id="rId8"/>
    <p:sldId id="286" r:id="rId9"/>
    <p:sldId id="265" r:id="rId10"/>
    <p:sldId id="266" r:id="rId11"/>
    <p:sldId id="267" r:id="rId12"/>
    <p:sldId id="269" r:id="rId13"/>
    <p:sldId id="270" r:id="rId14"/>
    <p:sldId id="273" r:id="rId15"/>
    <p:sldId id="271" r:id="rId16"/>
    <p:sldId id="272" r:id="rId17"/>
    <p:sldId id="274" r:id="rId18"/>
    <p:sldId id="276" r:id="rId19"/>
    <p:sldId id="277" r:id="rId20"/>
    <p:sldId id="278" r:id="rId21"/>
    <p:sldId id="279" r:id="rId22"/>
    <p:sldId id="281" r:id="rId23"/>
    <p:sldId id="282" r:id="rId24"/>
    <p:sldId id="280" r:id="rId25"/>
    <p:sldId id="283" r:id="rId26"/>
    <p:sldId id="284" r:id="rId27"/>
    <p:sldId id="285" r:id="rId28"/>
    <p:sldId id="292" r:id="rId29"/>
    <p:sldId id="287" r:id="rId30"/>
    <p:sldId id="289" r:id="rId31"/>
    <p:sldId id="290" r:id="rId32"/>
    <p:sldId id="288" r:id="rId33"/>
    <p:sldId id="29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362" autoAdjust="0"/>
    <p:restoredTop sz="94628" autoAdjust="0"/>
  </p:normalViewPr>
  <p:slideViewPr>
    <p:cSldViewPr>
      <p:cViewPr varScale="1">
        <p:scale>
          <a:sx n="104" d="100"/>
          <a:sy n="104" d="100"/>
        </p:scale>
        <p:origin x="-1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Documents%20and%20Settings\&#1064;&#1082;&#1086;&#1083;&#1072;\&#1052;&#1086;&#1080;%20&#1076;&#1086;&#1082;&#1091;&#1084;&#1077;&#1085;&#1090;&#1099;\8%20&#1082;&#1083;&#1072;&#1089;&#1089;\&#1076;&#1099;&#1093;&#1072;&#1085;&#1080;&#1077;\&#1089;&#1090;&#1088;&#1086;&#1077;&#1085;&#1080;&#1077;%20&#1080;%20&#1092;&#1091;&#1085;&#1082;&#1094;&#1080;&#1080;%20&#1086;&#1088;&#1075;&#1072;&#1085;&#1086;&#1074;%20&#1076;&#1099;&#1093;&#1072;&#1085;&#1080;&#1103;\&#1054;&#1088;&#1075;&#1072;&#1085;&#1099;%20&#1076;&#1099;&#1093;&#1072;&#1085;&#1080;&#1103;.wmv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&#1064;&#1082;&#1086;&#1083;&#1072;\&#1052;&#1086;&#1080;%20&#1076;&#1086;&#1082;&#1091;&#1084;&#1077;&#1085;&#1090;&#1099;\8%20&#1082;&#1083;&#1072;&#1089;&#1089;\&#1076;&#1099;&#1093;&#1072;&#1085;&#1080;&#1077;\&#1089;&#1090;&#1088;&#1086;&#1077;&#1085;&#1080;&#1077;%20&#1080;%20&#1092;&#1091;&#1085;&#1082;&#1094;&#1080;&#1080;%20&#1086;&#1088;&#1075;&#1072;&#1085;&#1086;&#1074;%20&#1076;&#1099;&#1093;&#1072;&#1085;&#1080;&#1103;\&#1053;&#1086;&#1089;&#1086;&#1074;&#1072;&#1103;%20&#1087;&#1086;&#1083;&#1086;&#1089;&#1090;&#1100;.wmv" TargetMode="Externa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&#1087;&#1088;&#1080;&#1083;&#1086;&#1078;&#1077;&#1085;&#1080;&#1077;%204.pptx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&#1064;&#1082;&#1086;&#1083;&#1072;\&#1052;&#1086;&#1080;%20&#1076;&#1086;&#1082;&#1091;&#1084;&#1077;&#1085;&#1090;&#1099;\8%20&#1082;&#1083;&#1072;&#1089;&#1089;\&#1076;&#1099;&#1093;&#1072;&#1085;&#1080;&#1077;\&#1089;&#1090;&#1088;&#1086;&#1077;&#1085;&#1080;&#1077;%20&#1080;%20&#1092;&#1091;&#1085;&#1082;&#1094;&#1080;&#1080;%20&#1086;&#1088;&#1075;&#1072;&#1085;&#1086;&#1074;%20&#1076;&#1099;&#1093;&#1072;&#1085;&#1080;&#1103;\&#1060;&#1091;&#1085;&#1082;&#1094;&#1080;&#1103;%20&#1085;&#1072;&#1076;&#1075;&#1086;&#1088;&#1090;&#1072;&#1085;&#1085;&#1080;&#1082;&#1072;.wmv" TargetMode="Externa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10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0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19.jpe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ana.ucoz.ru/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080;&#1083;&#1086;&#1078;%20&#8470;1.doc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&#1087;&#1088;&#1080;&#1083;&#1086;&#1078;%202.pptx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&#1087;&#1088;&#1080;&#1083;&#1086;&#1078;%203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3174" y="0"/>
            <a:ext cx="6286544" cy="3600451"/>
          </a:xfrm>
        </p:spPr>
        <p:txBody>
          <a:bodyPr>
            <a:normAutofit/>
          </a:bodyPr>
          <a:lstStyle/>
          <a:p>
            <a:r>
              <a:rPr lang="ru-RU" sz="1400" i="1" smtClean="0">
                <a:solidFill>
                  <a:srgbClr val="002060"/>
                </a:solidFill>
                <a:latin typeface="Arial Black" pitchFamily="34" charset="0"/>
              </a:rPr>
              <a:t>Ростовская область, Сальский район, </a:t>
            </a:r>
            <a:br>
              <a:rPr lang="ru-RU" sz="1400" i="1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400" i="1" smtClean="0">
                <a:solidFill>
                  <a:srgbClr val="002060"/>
                </a:solidFill>
                <a:latin typeface="Arial Black" pitchFamily="34" charset="0"/>
              </a:rPr>
              <a:t>МОУ сош №81, п. Юловский</a:t>
            </a:r>
            <a:r>
              <a:rPr lang="ru-RU" sz="1600" i="1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1600" i="1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600" i="1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1600" i="1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600" i="1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1600" i="1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600" i="1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1600" i="1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mtClean="0">
                <a:solidFill>
                  <a:srgbClr val="002060"/>
                </a:solidFill>
                <a:latin typeface="Arial Black" pitchFamily="34" charset="0"/>
              </a:rPr>
              <a:t>Строение и функции органов дыхания.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286388"/>
            <a:ext cx="3857620" cy="1571612"/>
          </a:xfrm>
        </p:spPr>
        <p:txBody>
          <a:bodyPr>
            <a:normAutofit lnSpcReduction="10000"/>
          </a:bodyPr>
          <a:lstStyle/>
          <a:p>
            <a:r>
              <a:rPr lang="ru-RU" sz="1800" smtClean="0">
                <a:solidFill>
                  <a:srgbClr val="002060"/>
                </a:solidFill>
              </a:rPr>
              <a:t>Составила:</a:t>
            </a:r>
          </a:p>
          <a:p>
            <a:r>
              <a:rPr lang="ru-RU" sz="1800" smtClean="0">
                <a:solidFill>
                  <a:srgbClr val="002060"/>
                </a:solidFill>
              </a:rPr>
              <a:t>учитель биологии</a:t>
            </a:r>
          </a:p>
          <a:p>
            <a:r>
              <a:rPr lang="ru-RU" sz="1800" smtClean="0">
                <a:solidFill>
                  <a:srgbClr val="002060"/>
                </a:solidFill>
              </a:rPr>
              <a:t>первой  квалификационной категории</a:t>
            </a:r>
          </a:p>
          <a:p>
            <a:r>
              <a:rPr lang="ru-RU" sz="1800" smtClean="0">
                <a:solidFill>
                  <a:srgbClr val="002060"/>
                </a:solidFill>
              </a:rPr>
              <a:t>Сычева Евгения Николаевна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7" name="Picture 11" descr="w400_4a56b6bb739aa13c9e3ebf20619806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500438"/>
            <a:ext cx="3428992" cy="3357562"/>
          </a:xfrm>
          <a:prstGeom prst="rect">
            <a:avLst/>
          </a:prstGeom>
          <a:noFill/>
          <a:ln w="57150">
            <a:solidFill>
              <a:srgbClr val="0099FF"/>
            </a:solidFill>
            <a:miter lim="800000"/>
            <a:headEnd/>
            <a:tailEnd/>
          </a:ln>
        </p:spPr>
      </p:pic>
      <p:pic>
        <p:nvPicPr>
          <p:cNvPr id="9" name="Picture 13" descr="lunge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857488" cy="3891774"/>
          </a:xfrm>
          <a:prstGeom prst="rect">
            <a:avLst/>
          </a:prstGeom>
          <a:noFill/>
          <a:ln w="57150">
            <a:solidFill>
              <a:srgbClr val="0099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800475" y="2493963"/>
          <a:ext cx="1352550" cy="485775"/>
        </p:xfrm>
        <a:graphic>
          <a:graphicData uri="http://schemas.openxmlformats.org/presentationml/2006/ole">
            <p:oleObj spid="_x0000_s1026" name="Пакет" r:id="rId5" imgW="1352520" imgH="485640" progId="Package">
              <p:embed/>
            </p:oleObj>
          </a:graphicData>
        </a:graphic>
      </p:graphicFrame>
      <p:pic>
        <p:nvPicPr>
          <p:cNvPr id="7" name="Органы дыхания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1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9"/>
            <a:ext cx="8643998" cy="1428759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Верхние дыхательные пути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56" y="1571612"/>
            <a:ext cx="7000924" cy="235745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 descr="C:\Documents and Settings\1\Local Settings\Temp\Rar$DI00.828\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786322"/>
            <a:ext cx="2000232" cy="2071678"/>
          </a:xfrm>
          <a:prstGeom prst="rect">
            <a:avLst/>
          </a:prstGeom>
          <a:noFill/>
        </p:spPr>
      </p:pic>
      <p:pic>
        <p:nvPicPr>
          <p:cNvPr id="7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5992"/>
            <a:ext cx="1285852" cy="1143008"/>
          </a:xfrm>
          <a:prstGeom prst="rect">
            <a:avLst/>
          </a:prstGeom>
          <a:noFill/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1643042" y="1571612"/>
            <a:ext cx="6929486" cy="2286016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 smtClean="0">
                <a:latin typeface="Arial Black" pitchFamily="34" charset="0"/>
              </a:rPr>
              <a:t>Используя рисунок 52 учебника(стр.102) выясните, что входит в состав верхних дыхательных путей?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22530" name="Picture 2" descr="C:\Documents and Settings\1\Мои документы\сов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924424"/>
            <a:ext cx="1571603" cy="1933576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1500166" y="4643446"/>
            <a:ext cx="6000792" cy="207170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1.Носовая полость.</a:t>
            </a:r>
          </a:p>
          <a:p>
            <a:pPr algn="ctr"/>
            <a:r>
              <a:rPr lang="ru-RU" sz="2800" dirty="0" smtClean="0">
                <a:latin typeface="Arial Black" pitchFamily="34" charset="0"/>
              </a:rPr>
              <a:t>2.Носоглотка.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11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5992"/>
            <a:ext cx="1285852" cy="1143008"/>
          </a:xfrm>
          <a:prstGeom prst="rect">
            <a:avLst/>
          </a:prstGeom>
          <a:noFill/>
        </p:spPr>
      </p:pic>
      <p:pic>
        <p:nvPicPr>
          <p:cNvPr id="12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5992"/>
            <a:ext cx="1285852" cy="1143008"/>
          </a:xfrm>
          <a:prstGeom prst="rect">
            <a:avLst/>
          </a:prstGeom>
          <a:noFill/>
        </p:spPr>
      </p:pic>
      <p:pic>
        <p:nvPicPr>
          <p:cNvPr id="13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5992"/>
            <a:ext cx="1285852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4876" y="2130425"/>
            <a:ext cx="3743324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C:\DOCUME~1\1\LOCALS~1\Temp\Rar$DR11.188\иллюстрации дыхание\Отделы дыхательной системы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40"/>
            <a:ext cx="4714876" cy="485776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285852" y="214290"/>
            <a:ext cx="7572428" cy="14859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Используя учебник, (стр.101), выясните: какие функции выполняет и какое строение имеет носовая полость и носоглотка.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7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290"/>
            <a:ext cx="1142976" cy="1428760"/>
          </a:xfrm>
          <a:prstGeom prst="rect">
            <a:avLst/>
          </a:prstGeom>
          <a:noFill/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1857356" y="2857496"/>
            <a:ext cx="3143272" cy="42862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214546" y="3571876"/>
            <a:ext cx="2857520" cy="50006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5072066" y="2285992"/>
            <a:ext cx="3857652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Носовая полость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143504" y="3857628"/>
            <a:ext cx="3714776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Носоглотка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Носовая полость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i="1" dirty="0"/>
          </a:p>
        </p:txBody>
      </p:sp>
      <p:pic>
        <p:nvPicPr>
          <p:cNvPr id="7" name="Picture 5" descr="полость но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857232"/>
            <a:ext cx="3857652" cy="3357586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0" y="928670"/>
            <a:ext cx="4214810" cy="17859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Образована лицевыми костями, хрящами и разделена на две симметричные половины.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0" y="2857496"/>
            <a:ext cx="4286248" cy="17145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В полость носа открывается носослезный канал, по которому выводится избыток слезной жидкости.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34" y="142852"/>
            <a:ext cx="7643866" cy="64294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Носовая полость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11" name="Picture 2" descr="C:\DOCUME~1\1\LOCALS~1\Temp\Rar$DR07.610\иллюстрации дыхание\Носовая полость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4286256"/>
            <a:ext cx="4000528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571612"/>
            <a:ext cx="8858312" cy="507209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1\Мои документы\с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500166" cy="1500174"/>
          </a:xfrm>
          <a:prstGeom prst="rect">
            <a:avLst/>
          </a:prstGeom>
          <a:noFill/>
        </p:spPr>
      </p:pic>
      <p:sp>
        <p:nvSpPr>
          <p:cNvPr id="6" name="Параллелограмм 5"/>
          <p:cNvSpPr/>
          <p:nvPr/>
        </p:nvSpPr>
        <p:spPr>
          <a:xfrm>
            <a:off x="1714480" y="142852"/>
            <a:ext cx="7215238" cy="1071570"/>
          </a:xfrm>
          <a:prstGeom prst="parallelogram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Заполняем таблицу в тетради.</a:t>
            </a:r>
            <a:endParaRPr lang="ru-RU" sz="3200" dirty="0">
              <a:latin typeface="Arial Black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1571617"/>
          <a:ext cx="8715436" cy="528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214314"/>
                <a:gridCol w="4143404"/>
              </a:tblGrid>
              <a:tr h="72048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Black" pitchFamily="34" charset="0"/>
                        </a:rPr>
                        <a:t>Особенности строения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Black" pitchFamily="34" charset="0"/>
                        </a:rPr>
                        <a:t>Функции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48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Носовая полость</a:t>
                      </a:r>
                      <a:endParaRPr lang="ru-RU" sz="2400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480"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1.Извилистые носовые ходы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Согревание воздуха и увлажнение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963502">
                <a:tc gridSpan="2"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Arial Black" pitchFamily="34" charset="0"/>
                        </a:rPr>
                        <a:t>2.Слизистая оболочка выстлана мерцательным</a:t>
                      </a:r>
                      <a:r>
                        <a:rPr lang="ru-RU" baseline="0" dirty="0" smtClean="0">
                          <a:latin typeface="Arial Black" pitchFamily="34" charset="0"/>
                        </a:rPr>
                        <a:t> эпителием, содержащим </a:t>
                      </a:r>
                      <a:r>
                        <a:rPr lang="ru-RU" baseline="0" dirty="0" smtClean="0">
                          <a:latin typeface="Arial Black" pitchFamily="34" charset="0"/>
                          <a:hlinkClick r:id="rId4" action="ppaction://hlinkpres?slideindex=1&amp;slidetitle="/>
                        </a:rPr>
                        <a:t>реснички.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Очистка воздуха от пыли и увлажнение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720480"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3.Кровеносные сосуды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Согревание воздуха.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72048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Носоглотка</a:t>
                      </a:r>
                      <a:endParaRPr lang="ru-RU" sz="2400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480"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Трубные</a:t>
                      </a:r>
                      <a:r>
                        <a:rPr lang="ru-RU" baseline="0" dirty="0" smtClean="0">
                          <a:latin typeface="Arial Black" pitchFamily="34" charset="0"/>
                        </a:rPr>
                        <a:t> миндалины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Обеззараживание воздуха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~1\1\LOCALS~1\Temp\Rar$DR11.188\иллюстрации дыхание\Отделы дыхательной системы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40"/>
            <a:ext cx="4714876" cy="4857760"/>
          </a:xfrm>
          <a:prstGeom prst="rect">
            <a:avLst/>
          </a:prstGeom>
          <a:noFill/>
        </p:spPr>
      </p:pic>
      <p:pic>
        <p:nvPicPr>
          <p:cNvPr id="6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290"/>
            <a:ext cx="1142976" cy="142876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1357290" y="142852"/>
            <a:ext cx="7500990" cy="157163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Используя учебник стр.102 рис.52 выясните, что относится к нижним дыхательным путям.</a:t>
            </a:r>
            <a:endParaRPr lang="ru-RU" sz="2400" dirty="0">
              <a:latin typeface="Arial Black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2285984" y="2786058"/>
            <a:ext cx="2857520" cy="114300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24" idx="2"/>
          </p:cNvCxnSpPr>
          <p:nvPr/>
        </p:nvCxnSpPr>
        <p:spPr>
          <a:xfrm flipV="1">
            <a:off x="2428860" y="3679033"/>
            <a:ext cx="2583291" cy="82153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28" idx="2"/>
          </p:cNvCxnSpPr>
          <p:nvPr/>
        </p:nvCxnSpPr>
        <p:spPr>
          <a:xfrm flipV="1">
            <a:off x="2143108" y="4607727"/>
            <a:ext cx="2940259" cy="607223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1714480" y="5572140"/>
            <a:ext cx="3429024" cy="21431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357554" y="6357958"/>
            <a:ext cx="2071702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блако 21"/>
          <p:cNvSpPr/>
          <p:nvPr/>
        </p:nvSpPr>
        <p:spPr>
          <a:xfrm>
            <a:off x="4714876" y="2214554"/>
            <a:ext cx="4000528" cy="71438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гортань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4" name="Облако 23"/>
          <p:cNvSpPr/>
          <p:nvPr/>
        </p:nvSpPr>
        <p:spPr>
          <a:xfrm>
            <a:off x="5000628" y="3357562"/>
            <a:ext cx="3714776" cy="64294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трахея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8" name="Облако 27"/>
          <p:cNvSpPr/>
          <p:nvPr/>
        </p:nvSpPr>
        <p:spPr>
          <a:xfrm>
            <a:off x="5072066" y="4214818"/>
            <a:ext cx="3643338" cy="78581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бронхи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0" name="Облако 29"/>
          <p:cNvSpPr/>
          <p:nvPr/>
        </p:nvSpPr>
        <p:spPr>
          <a:xfrm>
            <a:off x="5000628" y="5143512"/>
            <a:ext cx="3857652" cy="71438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бронхиолы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2" name="Облако 31"/>
          <p:cNvSpPr/>
          <p:nvPr/>
        </p:nvSpPr>
        <p:spPr>
          <a:xfrm>
            <a:off x="5143504" y="6000768"/>
            <a:ext cx="3714776" cy="8572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легкие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24" grpId="0" animBg="1"/>
      <p:bldP spid="28" grpId="0" animBg="1"/>
      <p:bldP spid="30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85984" y="142852"/>
            <a:ext cx="4000528" cy="64294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Гортань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6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1546"/>
            <a:ext cx="1285852" cy="142876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1500166" y="928670"/>
            <a:ext cx="7286676" cy="1785950"/>
          </a:xfrm>
          <a:prstGeom prst="roundRect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Используя рис.53 учебника и текст на стр.101-102 выясните: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1.Чем образована гортань?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2.Какие функции она выполняет?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3.Какие органы принимают участие в формировании голоса?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71736" y="2857496"/>
            <a:ext cx="3857652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Функции</a:t>
            </a:r>
          </a:p>
          <a:p>
            <a:pPr algn="ctr"/>
            <a:endParaRPr lang="ru-RU" dirty="0"/>
          </a:p>
        </p:txBody>
      </p:sp>
      <p:sp>
        <p:nvSpPr>
          <p:cNvPr id="10" name="Облако 9"/>
          <p:cNvSpPr/>
          <p:nvPr/>
        </p:nvSpPr>
        <p:spPr>
          <a:xfrm>
            <a:off x="0" y="3500438"/>
            <a:ext cx="3714744" cy="128588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Обеспечивает прохождение воздуха</a:t>
            </a:r>
          </a:p>
          <a:p>
            <a:pPr algn="ctr"/>
            <a:endParaRPr lang="ru-RU" dirty="0"/>
          </a:p>
        </p:txBody>
      </p:sp>
      <p:sp>
        <p:nvSpPr>
          <p:cNvPr id="11" name="Облако 10"/>
          <p:cNvSpPr/>
          <p:nvPr/>
        </p:nvSpPr>
        <p:spPr>
          <a:xfrm>
            <a:off x="4572000" y="4000504"/>
            <a:ext cx="3857652" cy="1571636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Голосовой аппарат</a:t>
            </a:r>
          </a:p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1071538" y="5143512"/>
            <a:ext cx="3571900" cy="1500198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Участвует в акте глотания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Rectangle 9" descr="гол связки"/>
          <p:cNvSpPr>
            <a:spLocks noGrp="1" noChangeArrowheads="1"/>
          </p:cNvSpPr>
          <p:nvPr>
            <p:ph type="ctrTitle"/>
          </p:nvPr>
        </p:nvSpPr>
        <p:spPr bwMode="auto">
          <a:xfrm>
            <a:off x="285720" y="928671"/>
            <a:ext cx="2714644" cy="221457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" name="Rectangle 10" descr="гол связки 01"/>
          <p:cNvSpPr>
            <a:spLocks noChangeArrowheads="1"/>
          </p:cNvSpPr>
          <p:nvPr/>
        </p:nvSpPr>
        <p:spPr bwMode="auto">
          <a:xfrm>
            <a:off x="3286116" y="928670"/>
            <a:ext cx="2643206" cy="214314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6" descr="образование голос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928670"/>
            <a:ext cx="3000364" cy="4071966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1428728" y="214290"/>
            <a:ext cx="5929354" cy="64294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Образование звука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14282" y="2857496"/>
            <a:ext cx="5000660" cy="1643074"/>
          </a:xfrm>
          <a:prstGeom prst="cloud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Человек молчит – голосовая щель треугольной формы и достаточно велика.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285720" y="4572008"/>
            <a:ext cx="5429288" cy="2071702"/>
          </a:xfrm>
          <a:prstGeom prst="cloud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Звук появляется при неполном смыкании голосовой щели, прохождение через нее воздуха, который колеблет голосовые связки.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5214950"/>
            <a:ext cx="3000396" cy="142876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Чем короче голосовые связки,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тем выше их звук.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Rectangle 2" descr="фонограмма мама"/>
          <p:cNvSpPr>
            <a:spLocks noGrp="1" noChangeAspect="1" noChangeArrowheads="1"/>
          </p:cNvSpPr>
          <p:nvPr>
            <p:ph type="ctrTitle"/>
          </p:nvPr>
        </p:nvSpPr>
        <p:spPr bwMode="auto">
          <a:xfrm>
            <a:off x="500034" y="785794"/>
            <a:ext cx="8143932" cy="4071967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1538" y="142852"/>
            <a:ext cx="7000924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Образования звука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5214950"/>
            <a:ext cx="1557310" cy="135732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Воздух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cxnSp>
        <p:nvCxnSpPr>
          <p:cNvPr id="10" name="Прямая со стрелкой 9"/>
          <p:cNvCxnSpPr>
            <a:stCxn id="8" idx="3"/>
          </p:cNvCxnSpPr>
          <p:nvPr/>
        </p:nvCxnSpPr>
        <p:spPr>
          <a:xfrm flipV="1">
            <a:off x="1557310" y="5857892"/>
            <a:ext cx="728674" cy="35719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2329712" y="5214950"/>
            <a:ext cx="1742222" cy="135732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Голосовая щель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cxnSp>
        <p:nvCxnSpPr>
          <p:cNvPr id="15" name="Прямая со стрелкой 14"/>
          <p:cNvCxnSpPr>
            <a:stCxn id="13" idx="3"/>
            <a:endCxn id="24" idx="1"/>
          </p:cNvCxnSpPr>
          <p:nvPr/>
        </p:nvCxnSpPr>
        <p:spPr>
          <a:xfrm>
            <a:off x="4071934" y="5893611"/>
            <a:ext cx="642942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4714876" y="5214950"/>
            <a:ext cx="2000264" cy="135732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Колебание голосовых связок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cxnSp>
        <p:nvCxnSpPr>
          <p:cNvPr id="26" name="Прямая со стрелкой 25"/>
          <p:cNvCxnSpPr>
            <a:stCxn id="24" idx="3"/>
          </p:cNvCxnSpPr>
          <p:nvPr/>
        </p:nvCxnSpPr>
        <p:spPr>
          <a:xfrm flipV="1">
            <a:off x="6715140" y="5857892"/>
            <a:ext cx="500066" cy="35719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7286644" y="5214950"/>
            <a:ext cx="1700218" cy="135732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Звук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24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28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"/>
            <a:ext cx="8001056" cy="150017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7030A0"/>
                </a:solidFill>
                <a:latin typeface="Arial Black" pitchFamily="34" charset="0"/>
              </a:rPr>
              <a:t>Задачи урока:</a:t>
            </a:r>
            <a:endParaRPr lang="ru-RU" sz="40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071678"/>
            <a:ext cx="8929718" cy="356712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1.Сформировать знания об особенностях органов дыхания в связи с выполняемыми функциями.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endParaRPr lang="ru-RU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2.Воспитывать бережное отношение к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своему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организму, к своему здоровью, к здоровью окружающих.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122" name="Picture 2" descr="C:\Documents and Settings\1\Local Settings\Temp\Rar$DI13.890\8v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0" y="0"/>
            <a:ext cx="1865294" cy="1857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>.</a:t>
            </a:r>
            <a:endParaRPr lang="ru-RU" dirty="0"/>
          </a:p>
        </p:txBody>
      </p:sp>
      <p:pic>
        <p:nvPicPr>
          <p:cNvPr id="5" name="Picture 2" descr="C:\Documents and Settings\1\Мои документы\с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1785917" cy="1928826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2357422" y="142852"/>
            <a:ext cx="5715040" cy="928694"/>
          </a:xfrm>
          <a:prstGeom prst="wedgeEllipseCallout">
            <a:avLst>
              <a:gd name="adj1" fmla="val -68508"/>
              <a:gd name="adj2" fmla="val 30814"/>
            </a:avLst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C000"/>
                </a:solidFill>
                <a:latin typeface="Arial Black" pitchFamily="34" charset="0"/>
              </a:rPr>
              <a:t>Наблюдения</a:t>
            </a:r>
            <a:endParaRPr lang="ru-RU" sz="2800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0364" y="1571612"/>
            <a:ext cx="6143636" cy="1071570"/>
          </a:xfrm>
          <a:prstGeom prst="roundRect">
            <a:avLst/>
          </a:prstGeom>
          <a:solidFill>
            <a:srgbClr val="00B0F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1. Доказать, что при глотании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щитовидный хрящ поднимается вверх.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00364" y="3000372"/>
            <a:ext cx="6143636" cy="928694"/>
          </a:xfrm>
          <a:prstGeom prst="roundRect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2. Выяснить, почему во время глотания прекращаются дыхательные движения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0364" y="4214818"/>
            <a:ext cx="6143636" cy="1000132"/>
          </a:xfrm>
          <a:prstGeom prst="roundRect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3.Какова функция надгортанника?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00364" y="5500702"/>
            <a:ext cx="6143636" cy="1000132"/>
          </a:xfrm>
          <a:prstGeom prst="roundRect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4. Почему мужской голос отличается от женского?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2357430"/>
            <a:ext cx="2857488" cy="4143404"/>
          </a:xfrm>
          <a:prstGeom prst="round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Это интересно</a:t>
            </a: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Рост и функция гортани связаны с развитием половых желез. У детей гортань расположена выше, а у стариков ниже; у женщин несколько выше, чем у мужчин, причем в среднем длина гортани мужчины 44 мм, а у женщин 35 мм.</a:t>
            </a:r>
            <a:endParaRPr lang="ru-RU" sz="16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Функция надгортанник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1\Мои документы\с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500166" cy="1500174"/>
          </a:xfrm>
          <a:prstGeom prst="rect">
            <a:avLst/>
          </a:prstGeom>
          <a:noFill/>
        </p:spPr>
      </p:pic>
      <p:sp>
        <p:nvSpPr>
          <p:cNvPr id="7" name="Параллелограмм 6"/>
          <p:cNvSpPr/>
          <p:nvPr/>
        </p:nvSpPr>
        <p:spPr>
          <a:xfrm>
            <a:off x="2000232" y="214290"/>
            <a:ext cx="6643734" cy="785818"/>
          </a:xfrm>
          <a:prstGeom prst="parallelogram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Заполняем таблицу в тетради</a:t>
            </a:r>
            <a:endParaRPr lang="ru-RU" sz="2400" dirty="0">
              <a:latin typeface="Arial Black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1643048"/>
          <a:ext cx="8429684" cy="30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4214842"/>
              </a:tblGrid>
              <a:tr h="75010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Black" pitchFamily="34" charset="0"/>
                        </a:rPr>
                        <a:t>Особенности строения</a:t>
                      </a:r>
                      <a:endParaRPr lang="ru-RU" sz="20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Black" pitchFamily="34" charset="0"/>
                        </a:rPr>
                        <a:t>Функции</a:t>
                      </a:r>
                      <a:endParaRPr lang="ru-RU" sz="20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75010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Гортань</a:t>
                      </a:r>
                      <a:endParaRPr lang="ru-RU" sz="2800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5010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Надгортанник</a:t>
                      </a:r>
                      <a:endParaRPr lang="ru-RU" sz="2000" dirty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Защита воздухоносных путей от попадания в них пищи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75010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Голосовые связки</a:t>
                      </a:r>
                      <a:endParaRPr lang="ru-RU" dirty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Образования звука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C:\Documents and Settings\1\Local Settings\Temp\Rar$DI00.828\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4786322"/>
            <a:ext cx="2000232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трахея и бронх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0"/>
            <a:ext cx="3733800" cy="3500438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6" name="Rectangle 5" descr="рентген трахея"/>
          <p:cNvSpPr>
            <a:spLocks noChangeAspect="1" noChangeArrowheads="1"/>
          </p:cNvSpPr>
          <p:nvPr/>
        </p:nvSpPr>
        <p:spPr bwMode="auto">
          <a:xfrm>
            <a:off x="0" y="3389312"/>
            <a:ext cx="2928926" cy="346868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142852"/>
            <a:ext cx="4643470" cy="57150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Трахея и бронхи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0" y="714356"/>
            <a:ext cx="5357818" cy="2643206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Arial Black" pitchFamily="34" charset="0"/>
              </a:rPr>
              <a:t>Трахея – трубка (10-15 см), состоящая их хрящевых полуколец.</a:t>
            </a:r>
          </a:p>
          <a:p>
            <a:pPr algn="just"/>
            <a:r>
              <a:rPr lang="ru-RU" dirty="0" smtClean="0">
                <a:latin typeface="Arial Black" pitchFamily="34" charset="0"/>
              </a:rPr>
              <a:t>Трахея делится на два главных бронха – левый и правый, которые имеют хрящевые кольца. 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9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3429000"/>
            <a:ext cx="1285884" cy="1214446"/>
          </a:xfrm>
          <a:prstGeom prst="rect">
            <a:avLst/>
          </a:prstGeom>
          <a:noFill/>
        </p:spPr>
      </p:pic>
      <p:sp>
        <p:nvSpPr>
          <p:cNvPr id="10" name="Овальная выноска 9"/>
          <p:cNvSpPr/>
          <p:nvPr/>
        </p:nvSpPr>
        <p:spPr>
          <a:xfrm>
            <a:off x="4143372" y="3714752"/>
            <a:ext cx="5000628" cy="3000396"/>
          </a:xfrm>
          <a:prstGeom prst="wedgeEllipseCallout">
            <a:avLst>
              <a:gd name="adj1" fmla="val -57963"/>
              <a:gd name="adj2" fmla="val -447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В учебнике на стр102 найдите ответы на вопросы.</a:t>
            </a:r>
          </a:p>
          <a:p>
            <a:pPr algn="just"/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1.Почему трахея не спадается при вдохе?</a:t>
            </a:r>
          </a:p>
          <a:p>
            <a:pPr algn="just"/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2.Какая часть трахеи не препятствует прохождению пищи по пищеводу?</a:t>
            </a:r>
            <a:endParaRPr lang="ru-RU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1\Мои документы\с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500166" cy="1500174"/>
          </a:xfrm>
          <a:prstGeom prst="rect">
            <a:avLst/>
          </a:prstGeom>
          <a:noFill/>
        </p:spPr>
      </p:pic>
      <p:sp>
        <p:nvSpPr>
          <p:cNvPr id="7" name="Параллелограмм 6"/>
          <p:cNvSpPr/>
          <p:nvPr/>
        </p:nvSpPr>
        <p:spPr>
          <a:xfrm>
            <a:off x="1643042" y="214290"/>
            <a:ext cx="7358114" cy="857256"/>
          </a:xfrm>
          <a:prstGeom prst="parallelogram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Заполняем таблицу в тетради</a:t>
            </a:r>
            <a:endParaRPr lang="ru-RU" sz="2400" dirty="0">
              <a:latin typeface="Arial Black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714488"/>
          <a:ext cx="9144000" cy="55007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63559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Black" pitchFamily="34" charset="0"/>
                        </a:rPr>
                        <a:t>Особенности строения</a:t>
                      </a:r>
                      <a:endParaRPr lang="ru-RU" sz="20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Black" pitchFamily="34" charset="0"/>
                        </a:rPr>
                        <a:t>Функции</a:t>
                      </a:r>
                      <a:endParaRPr lang="ru-RU" sz="20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635591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Трахея</a:t>
                      </a:r>
                      <a:endParaRPr lang="ru-RU" sz="2800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028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Трубка, образованная хрящевыми полукольцами</a:t>
                      </a:r>
                      <a:endParaRPr lang="ru-RU" dirty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Свободное прохождение воздуха в легкие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635591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Бронхи</a:t>
                      </a:r>
                      <a:endParaRPr lang="ru-RU" sz="2400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8195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Ветвящиеся трубки более мелкого диаметра, образованные хрящевыми кольцами</a:t>
                      </a:r>
                      <a:endParaRPr lang="ru-RU" dirty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Поступление воздуха к альвеолам легких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635591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Бронхиолы</a:t>
                      </a:r>
                      <a:endParaRPr lang="ru-RU" sz="2400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8612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Мельчайшие трубочки,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 лишенные хрящевых колец</a:t>
                      </a:r>
                      <a:endParaRPr lang="ru-RU" dirty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Возможность регулировать доступ воздуха к легочным альвеолам.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2" name="Picture 4" descr="C:\Documents and Settings\1\Мои документы\legkie-chelove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0"/>
            <a:ext cx="2428860" cy="2214554"/>
          </a:xfrm>
          <a:prstGeom prst="rect">
            <a:avLst/>
          </a:prstGeom>
          <a:noFill/>
        </p:spPr>
      </p:pic>
      <p:pic>
        <p:nvPicPr>
          <p:cNvPr id="22534" name="Picture 6" descr="C:\DOCUME~1\1\LOCALS~1\Temp\Rar$DR09.922\иллюстрации дыхание\легкиеjp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00108"/>
            <a:ext cx="4357686" cy="5857892"/>
          </a:xfrm>
          <a:prstGeom prst="rect">
            <a:avLst/>
          </a:prstGeom>
          <a:noFill/>
        </p:spPr>
      </p:pic>
      <p:pic>
        <p:nvPicPr>
          <p:cNvPr id="10" name="Picture 2" descr="C:\Documents and Settings\1\Мои документы\сов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0"/>
            <a:ext cx="1142975" cy="1000108"/>
          </a:xfrm>
          <a:prstGeom prst="rect">
            <a:avLst/>
          </a:prstGeom>
          <a:noFill/>
        </p:spPr>
      </p:pic>
      <p:sp>
        <p:nvSpPr>
          <p:cNvPr id="11" name="Овальная выноска 10"/>
          <p:cNvSpPr/>
          <p:nvPr/>
        </p:nvSpPr>
        <p:spPr>
          <a:xfrm>
            <a:off x="2357422" y="0"/>
            <a:ext cx="3429024" cy="714356"/>
          </a:xfrm>
          <a:prstGeom prst="wedgeEllipseCallout">
            <a:avLst>
              <a:gd name="adj1" fmla="val -98139"/>
              <a:gd name="adj2" fmla="val -214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Легкие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12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928670"/>
            <a:ext cx="1285852" cy="1143008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4429124" y="2214554"/>
            <a:ext cx="4714876" cy="128588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В учебнике на стр.103 найдите, что означают следующие термины.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57686" y="3571876"/>
            <a:ext cx="4786314" cy="71438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Легочная плевра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57686" y="4429132"/>
            <a:ext cx="4786314" cy="71438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Пристеночная плевра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429124" y="5286388"/>
            <a:ext cx="4714876" cy="71438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Плевральная полость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500562" y="6072206"/>
            <a:ext cx="4643438" cy="78579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Плевральная жидкость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Documents and Settings\1\Мои документы\post-3-123723912127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2984"/>
            <a:ext cx="4786314" cy="5214974"/>
          </a:xfrm>
          <a:prstGeom prst="rect">
            <a:avLst/>
          </a:prstGeom>
          <a:noFill/>
        </p:spPr>
      </p:pic>
      <p:sp>
        <p:nvSpPr>
          <p:cNvPr id="7" name="Облако 6"/>
          <p:cNvSpPr/>
          <p:nvPr/>
        </p:nvSpPr>
        <p:spPr>
          <a:xfrm>
            <a:off x="1000100" y="142852"/>
            <a:ext cx="6929486" cy="928694"/>
          </a:xfrm>
          <a:prstGeom prst="cloud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Альвеолы</a:t>
            </a:r>
            <a:r>
              <a:rPr lang="ru-RU" dirty="0" smtClean="0">
                <a:latin typeface="Arial Black" pitchFamily="34" charset="0"/>
              </a:rPr>
              <a:t> – легочные пузырьки, единица строения легких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4857752" y="6000768"/>
            <a:ext cx="4286248" cy="857232"/>
          </a:xfrm>
          <a:prstGeom prst="wedgeEllipseCallout">
            <a:avLst>
              <a:gd name="adj1" fmla="val -86350"/>
              <a:gd name="adj2" fmla="val -124719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Вот так выглядит альвеола под микроскопом.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28" y="1142984"/>
            <a:ext cx="3929090" cy="47149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Факты</a:t>
            </a:r>
          </a:p>
          <a:p>
            <a:pPr algn="ctr"/>
            <a:endParaRPr lang="ru-RU" sz="2400" dirty="0" smtClean="0">
              <a:latin typeface="Arial Black" pitchFamily="34" charset="0"/>
            </a:endParaRPr>
          </a:p>
          <a:p>
            <a:pPr algn="just"/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Если представить все легочные пузырьки одной плоскости, то она заняла бы площадь в 150 кв. м, что в 75 раз больше поверхности всего тела.</a:t>
            </a:r>
          </a:p>
          <a:p>
            <a:pPr algn="just"/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Стенки капилляров в легких вместе со стенками альвеол имеют толщину в 10 раз меньшую, чем толщина самого тонкого лезвия бритвы.</a:t>
            </a:r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1\Мои документы\1002060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57364"/>
            <a:ext cx="4143340" cy="5000636"/>
          </a:xfrm>
          <a:prstGeom prst="rect">
            <a:avLst/>
          </a:prstGeom>
          <a:noFill/>
        </p:spPr>
      </p:pic>
      <p:pic>
        <p:nvPicPr>
          <p:cNvPr id="6" name="Picture 2" descr="C:\Documents and Settings\1\Local Settings\Temp\Rar$DI00.828\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14290"/>
            <a:ext cx="1857356" cy="1571612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2928926" y="0"/>
            <a:ext cx="5429288" cy="1000132"/>
          </a:xfrm>
          <a:prstGeom prst="wedgeEllipseCallout">
            <a:avLst>
              <a:gd name="adj1" fmla="val -83804"/>
              <a:gd name="adj2" fmla="val 34913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Это интересно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4214810" y="1214422"/>
            <a:ext cx="4786346" cy="1214446"/>
          </a:xfrm>
          <a:prstGeom prst="cloud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C00000"/>
                </a:solidFill>
                <a:latin typeface="Arial Black" pitchFamily="34" charset="0"/>
              </a:rPr>
              <a:t>Сурфактант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2571744"/>
            <a:ext cx="4714908" cy="1500198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Поверхностно-активное вещество, выстилающее изнутри альвеолы и препятствующее их смыканию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357686" y="4214818"/>
            <a:ext cx="4572032" cy="1071570"/>
          </a:xfrm>
          <a:prstGeom prst="cloud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Функция легких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57686" y="5572140"/>
            <a:ext cx="4643470" cy="10001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Газообмен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1\Мои документы\с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500166" cy="1500174"/>
          </a:xfrm>
          <a:prstGeom prst="rect">
            <a:avLst/>
          </a:prstGeom>
          <a:noFill/>
        </p:spPr>
      </p:pic>
      <p:sp>
        <p:nvSpPr>
          <p:cNvPr id="7" name="Параллелограмм 6"/>
          <p:cNvSpPr/>
          <p:nvPr/>
        </p:nvSpPr>
        <p:spPr>
          <a:xfrm>
            <a:off x="2000232" y="214290"/>
            <a:ext cx="6643734" cy="785818"/>
          </a:xfrm>
          <a:prstGeom prst="parallelogram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Заполняем таблицу в тетради</a:t>
            </a:r>
            <a:endParaRPr lang="ru-RU" sz="2400" dirty="0">
              <a:latin typeface="Arial Black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1643048"/>
          <a:ext cx="8429684" cy="34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357190"/>
                <a:gridCol w="3857652"/>
              </a:tblGrid>
              <a:tr h="75010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Black" pitchFamily="34" charset="0"/>
                        </a:rPr>
                        <a:t>Особенности строения</a:t>
                      </a:r>
                      <a:endParaRPr lang="ru-RU" sz="2000" dirty="0">
                        <a:latin typeface="Arial Black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Black" pitchFamily="34" charset="0"/>
                        </a:rPr>
                        <a:t>Функции</a:t>
                      </a:r>
                      <a:endParaRPr lang="ru-RU" sz="2000" dirty="0"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010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Легкие</a:t>
                      </a:r>
                      <a:endParaRPr lang="ru-RU" sz="2800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0100">
                <a:tc gridSpan="2"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Парные</a:t>
                      </a:r>
                      <a:r>
                        <a:rPr lang="ru-RU" sz="2000" baseline="0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 органы, покрытые легочной плеврой, состоят из ветвящихся бронхов, заканчивающихся альвеолами, которые оплетены сетью капилляров.</a:t>
                      </a:r>
                      <a:endParaRPr lang="ru-RU" sz="2000" dirty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Газообмен</a:t>
                      </a:r>
                      <a:endParaRPr lang="ru-RU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C:\Documents and Settings\1\Local Settings\Temp\Rar$DI00.828\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4786322"/>
            <a:ext cx="2000232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C:\Documents and Settings\1\Мои документы\с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500166" cy="1500174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1928794" y="214290"/>
            <a:ext cx="6858048" cy="714380"/>
          </a:xfrm>
          <a:prstGeom prst="wedgeEllipseCallout">
            <a:avLst>
              <a:gd name="adj1" fmla="val -65277"/>
              <a:gd name="adj2" fmla="val 10691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Закрепление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8" name="Rectangle 7" descr="pic15"/>
          <p:cNvSpPr>
            <a:spLocks noGrp="1" noChangeAspect="1" noChangeArrowheads="1"/>
          </p:cNvSpPr>
          <p:nvPr>
            <p:ph type="ctrTitle"/>
          </p:nvPr>
        </p:nvSpPr>
        <p:spPr bwMode="auto">
          <a:xfrm>
            <a:off x="0" y="2071678"/>
            <a:ext cx="2786050" cy="207170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" name="Rectangle 6" descr="гол связки 01"/>
          <p:cNvSpPr>
            <a:spLocks noChangeAspect="1" noChangeArrowheads="1"/>
          </p:cNvSpPr>
          <p:nvPr/>
        </p:nvSpPr>
        <p:spPr bwMode="auto">
          <a:xfrm>
            <a:off x="6572264" y="2000240"/>
            <a:ext cx="2357441" cy="221457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5" descr="bronchi_thmb"/>
          <p:cNvSpPr>
            <a:spLocks noGrp="1" noChangeAspect="1" noChangeArrowheads="1"/>
          </p:cNvSpPr>
          <p:nvPr>
            <p:ph type="subTitle" idx="1"/>
          </p:nvPr>
        </p:nvSpPr>
        <p:spPr bwMode="auto">
          <a:xfrm>
            <a:off x="0" y="4643446"/>
            <a:ext cx="2571736" cy="2214554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23554" name="Picture 2" descr="C:\Documents and Settings\1\Мои документы\1255452627_125544608875_113_692_fibroz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64" y="4714884"/>
            <a:ext cx="2571736" cy="2143116"/>
          </a:xfrm>
          <a:prstGeom prst="rect">
            <a:avLst/>
          </a:prstGeom>
          <a:noFill/>
        </p:spPr>
      </p:pic>
      <p:pic>
        <p:nvPicPr>
          <p:cNvPr id="23555" name="Picture 3" descr="C:\Documents and Settings\1\Мои документы\post-3-1237239121276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2500306"/>
            <a:ext cx="3213108" cy="2571768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786050" y="1142984"/>
            <a:ext cx="6215106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Что изображено на рисунках?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Назови их функцию?</a:t>
            </a:r>
          </a:p>
          <a:p>
            <a:pPr algn="ctr"/>
            <a:endParaRPr lang="ru-RU" dirty="0">
              <a:latin typeface="Arial Black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42844" y="2071678"/>
            <a:ext cx="571504" cy="50006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142844" y="4643446"/>
            <a:ext cx="642942" cy="35719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3286116" y="2571744"/>
            <a:ext cx="642942" cy="35719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6500826" y="2000240"/>
            <a:ext cx="571504" cy="35719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6572264" y="4714884"/>
            <a:ext cx="500066" cy="35719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build="p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5286388"/>
            <a:ext cx="7000924" cy="1285884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chemeClr val="accent4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7558118" cy="207170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098" name="Picture 2" descr="C:\Documents and Settings\1\Local Settings\Temp\Rar$DI00.828\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2143108" cy="2928958"/>
          </a:xfrm>
          <a:prstGeom prst="rect">
            <a:avLst/>
          </a:prstGeom>
          <a:noFill/>
        </p:spPr>
      </p:pic>
      <p:pic>
        <p:nvPicPr>
          <p:cNvPr id="4099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0"/>
            <a:ext cx="2214578" cy="2143116"/>
          </a:xfrm>
          <a:prstGeom prst="rect">
            <a:avLst/>
          </a:prstGeom>
          <a:noFill/>
        </p:spPr>
      </p:pic>
      <p:sp>
        <p:nvSpPr>
          <p:cNvPr id="7" name="Прямоугольная выноска 6"/>
          <p:cNvSpPr/>
          <p:nvPr/>
        </p:nvSpPr>
        <p:spPr>
          <a:xfrm>
            <a:off x="1928794" y="2285992"/>
            <a:ext cx="7215206" cy="2928958"/>
          </a:xfrm>
          <a:prstGeom prst="wedgeRectCallout">
            <a:avLst>
              <a:gd name="adj1" fmla="val -26734"/>
              <a:gd name="adj2" fmla="val 988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«Это нужно нам, как воздух!»</a:t>
            </a:r>
          </a:p>
          <a:p>
            <a:pPr algn="ctr"/>
            <a:r>
              <a:rPr lang="ru-RU" sz="3200" dirty="0" smtClean="0">
                <a:latin typeface="Arial Black" pitchFamily="34" charset="0"/>
              </a:rPr>
              <a:t>Человек без пищи может прожить несколько недель, без воды – несколько дней, а без воздуха не проживет и пяти минут.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8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0"/>
            <a:ext cx="2214578" cy="2143116"/>
          </a:xfrm>
          <a:prstGeom prst="rect">
            <a:avLst/>
          </a:prstGeom>
          <a:noFill/>
        </p:spPr>
      </p:pic>
      <p:pic>
        <p:nvPicPr>
          <p:cNvPr id="9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0"/>
            <a:ext cx="2214578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</a:rPr>
              <a:t/>
            </a:r>
            <a:br>
              <a:rPr lang="ru-RU" dirty="0" smtClean="0">
                <a:solidFill>
                  <a:srgbClr val="003366"/>
                </a:solidFill>
                <a:latin typeface="Times New Roman" pitchFamily="18" charset="0"/>
              </a:rPr>
            </a:br>
            <a:endParaRPr lang="ru-RU" dirty="0">
              <a:latin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214422"/>
            <a:ext cx="3929090" cy="542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Arial Black" pitchFamily="34" charset="0"/>
              </a:rPr>
              <a:t>Орган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1. Носовая полость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2. Гортань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3. Трахея и бронхи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4. Легкие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5. Легочная и пристеночная плевра</a:t>
            </a:r>
          </a:p>
          <a:p>
            <a:endParaRPr lang="ru-RU" sz="2400" dirty="0" smtClean="0">
              <a:solidFill>
                <a:schemeClr val="bg1"/>
              </a:solidFill>
              <a:latin typeface="Arial Black" pitchFamily="34" charset="0"/>
            </a:endParaRPr>
          </a:p>
          <a:p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1214422"/>
            <a:ext cx="4214842" cy="542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Выполняемая функция</a:t>
            </a: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а) содержат жидкость, снижающую трение</a:t>
            </a: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б) увлажнение воздуха, задерживание пыли</a:t>
            </a: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в) обеспечивает свободное прохождение воздуха </a:t>
            </a: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г) образование голоса</a:t>
            </a: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000" dirty="0" err="1" smtClean="0">
                <a:solidFill>
                  <a:schemeClr val="bg1"/>
                </a:solidFill>
                <a:latin typeface="Arial Black" pitchFamily="34" charset="0"/>
              </a:rPr>
              <a:t>д</a:t>
            </a: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) газообмен через </a:t>
            </a:r>
            <a:r>
              <a:rPr lang="ru-RU" sz="2000" dirty="0" err="1" smtClean="0">
                <a:solidFill>
                  <a:schemeClr val="bg1"/>
                </a:solidFill>
                <a:latin typeface="Arial Black" pitchFamily="34" charset="0"/>
              </a:rPr>
              <a:t>альвеоло-капиллярную</a:t>
            </a:r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 мембрану</a:t>
            </a:r>
            <a:endParaRPr lang="ru-RU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7" name="Picture 2" descr="C:\Documents and Settings\1\Мои документы\с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428727" cy="1214422"/>
          </a:xfrm>
          <a:prstGeom prst="rect">
            <a:avLst/>
          </a:prstGeom>
          <a:noFill/>
        </p:spPr>
      </p:pic>
      <p:sp>
        <p:nvSpPr>
          <p:cNvPr id="8" name="Овальная выноска 7"/>
          <p:cNvSpPr/>
          <p:nvPr/>
        </p:nvSpPr>
        <p:spPr>
          <a:xfrm>
            <a:off x="2000232" y="142852"/>
            <a:ext cx="6286544" cy="714380"/>
          </a:xfrm>
          <a:prstGeom prst="wedgeEllipseCallout">
            <a:avLst>
              <a:gd name="adj1" fmla="val -67995"/>
              <a:gd name="adj2" fmla="val 5611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Проверь себя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1\Мои документы\с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643041" cy="1643050"/>
          </a:xfrm>
          <a:prstGeom prst="rect">
            <a:avLst/>
          </a:prstGeom>
          <a:noFill/>
        </p:spPr>
      </p:pic>
      <p:sp>
        <p:nvSpPr>
          <p:cNvPr id="7" name="Облако 6"/>
          <p:cNvSpPr/>
          <p:nvPr/>
        </p:nvSpPr>
        <p:spPr>
          <a:xfrm>
            <a:off x="428596" y="857232"/>
            <a:ext cx="8286808" cy="4929222"/>
          </a:xfrm>
          <a:prstGeom prst="cloud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Ответы</a:t>
            </a:r>
          </a:p>
          <a:p>
            <a:pPr algn="ctr"/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1-б</a:t>
            </a:r>
          </a:p>
          <a:p>
            <a:pPr algn="ctr"/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2-г</a:t>
            </a:r>
          </a:p>
          <a:p>
            <a:pPr algn="ctr"/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3-в</a:t>
            </a:r>
          </a:p>
          <a:p>
            <a:pPr algn="ctr"/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4-д</a:t>
            </a:r>
          </a:p>
          <a:p>
            <a:pPr algn="ctr"/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5-а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Documents and Settings\1\Local Settings\Temp\Rar$DI00.828\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66"/>
            <a:ext cx="3357554" cy="3500462"/>
          </a:xfrm>
          <a:prstGeom prst="rect">
            <a:avLst/>
          </a:prstGeom>
          <a:noFill/>
        </p:spPr>
      </p:pic>
      <p:sp>
        <p:nvSpPr>
          <p:cNvPr id="8" name="Облако 7"/>
          <p:cNvSpPr/>
          <p:nvPr/>
        </p:nvSpPr>
        <p:spPr>
          <a:xfrm>
            <a:off x="3357554" y="142852"/>
            <a:ext cx="5214974" cy="1571636"/>
          </a:xfrm>
          <a:prstGeom prst="clou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Домашнее задание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071670" y="2357430"/>
            <a:ext cx="7072330" cy="3786214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Параграф 23, 24 стр.103-104</a:t>
            </a:r>
          </a:p>
          <a:p>
            <a:pPr marL="342900" indent="-342900" algn="ctr"/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2.Творческое задание:</a:t>
            </a:r>
          </a:p>
          <a:p>
            <a:pPr marL="342900" indent="-342900" algn="ctr"/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А) Составить </a:t>
            </a:r>
            <a:r>
              <a:rPr lang="ru-RU" sz="2000" dirty="0" err="1" smtClean="0">
                <a:solidFill>
                  <a:schemeClr val="tx1"/>
                </a:solidFill>
                <a:latin typeface="Arial Black" pitchFamily="34" charset="0"/>
              </a:rPr>
              <a:t>синквейн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 «Органы дыхания»</a:t>
            </a:r>
          </a:p>
          <a:p>
            <a:pPr marL="342900" indent="-342900" algn="ctr"/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Б) Подготовить сообщение «Первый вдох новорожденного»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C:\DOCUME~1\1\LOCALS~1\Temp\Rar$DR08.828\Книги\3x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786058"/>
            <a:ext cx="2786082" cy="3429024"/>
          </a:xfrm>
          <a:prstGeom prst="rect">
            <a:avLst/>
          </a:prstGeom>
          <a:noFill/>
        </p:spPr>
      </p:pic>
      <p:sp>
        <p:nvSpPr>
          <p:cNvPr id="13" name="Облако 12"/>
          <p:cNvSpPr/>
          <p:nvPr/>
        </p:nvSpPr>
        <p:spPr>
          <a:xfrm>
            <a:off x="571472" y="357166"/>
            <a:ext cx="7843886" cy="2428892"/>
          </a:xfrm>
          <a:prstGeom prst="clou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СПАСИБО ЗА ВНИМАНИЕ!</a:t>
            </a:r>
            <a:endParaRPr lang="ru-RU" sz="3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928926" y="4786322"/>
            <a:ext cx="5929354" cy="207167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Используемые интернет ресурсы:</a:t>
            </a:r>
          </a:p>
          <a:p>
            <a:pPr algn="ctr"/>
            <a:r>
              <a:rPr lang="en-US" dirty="0" smtClean="0">
                <a:hlinkClick r:id="rId4"/>
              </a:rPr>
              <a:t>http</a:t>
            </a:r>
            <a:r>
              <a:rPr lang="en-US" smtClean="0">
                <a:hlinkClick r:id="rId4"/>
              </a:rPr>
              <a:t>://tana.ucoz.ru/l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643051"/>
            <a:ext cx="8929718" cy="19574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100" b="1" u="sng" dirty="0" smtClean="0">
                <a:solidFill>
                  <a:srgbClr val="FF0000"/>
                </a:solidFill>
                <a:latin typeface="Arial Black" pitchFamily="34" charset="0"/>
                <a:hlinkClick r:id="rId3" action="ppaction://hlinkfile"/>
              </a:rPr>
              <a:t>Дыхание </a:t>
            </a:r>
            <a:r>
              <a:rPr lang="ru-RU" sz="3100" dirty="0" smtClean="0">
                <a:solidFill>
                  <a:schemeClr val="tx2"/>
                </a:solidFill>
                <a:latin typeface="Arial Black" pitchFamily="34" charset="0"/>
              </a:rPr>
              <a:t>– </a:t>
            </a:r>
            <a:r>
              <a:rPr lang="ru-RU" sz="3100" dirty="0" smtClean="0">
                <a:latin typeface="Arial Black" pitchFamily="34" charset="0"/>
              </a:rPr>
              <a:t>это совокупность процессов, обеспечивающих поступление кислорода, использование его в окислении органических веществ и удаление углекислого газа и некоторых других продуктов распада.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886200"/>
            <a:ext cx="8858280" cy="2686072"/>
          </a:xfrm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ru-RU" sz="2800" u="sng" dirty="0" smtClean="0">
                <a:solidFill>
                  <a:srgbClr val="FF0000"/>
                </a:solidFill>
                <a:latin typeface="Arial Black" pitchFamily="34" charset="0"/>
                <a:hlinkClick r:id="rId4" action="ppaction://hlinkpres?slideindex=1&amp;slidetitle="/>
              </a:rPr>
              <a:t>Органы дыхания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  <a:hlinkClick r:id="rId4" action="ppaction://hlinkpres?slideindex=1&amp;slidetitle="/>
              </a:rPr>
              <a:t> </a:t>
            </a:r>
            <a:r>
              <a:rPr lang="ru-RU" sz="5400" dirty="0" smtClean="0">
                <a:solidFill>
                  <a:schemeClr val="tx2"/>
                </a:solidFill>
                <a:latin typeface="Book Antiqua" pitchFamily="18" charset="0"/>
              </a:rPr>
              <a:t>- </a:t>
            </a:r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специализированные органы для газообмена между организмом и окружающей средой.</a:t>
            </a:r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2852"/>
            <a:ext cx="89297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Arial Black" pitchFamily="34" charset="0"/>
              </a:rPr>
              <a:t>Основные термины и определения </a:t>
            </a:r>
            <a:br>
              <a:rPr lang="ru-RU" sz="3200" b="1" i="1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ru-RU" sz="3200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571612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Биологическое значение дыхания.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4643446"/>
            <a:ext cx="9001156" cy="221455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just"/>
            <a:endParaRPr lang="ru-RU" dirty="0" smtClean="0">
              <a:solidFill>
                <a:srgbClr val="C00000"/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0" y="1428736"/>
            <a:ext cx="9001156" cy="1071570"/>
          </a:xfrm>
          <a:prstGeom prst="flowChartPunchedTap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1. Обеспечение организма кислородом.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0" y="2500306"/>
            <a:ext cx="9001156" cy="1233300"/>
          </a:xfrm>
          <a:prstGeom prst="flowChartPunchedTap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2. Удаление углекислого газа.</a:t>
            </a:r>
            <a:b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0" y="3714752"/>
            <a:ext cx="9001156" cy="1785950"/>
          </a:xfrm>
          <a:prstGeom prst="flowChartPunchedTap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8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just"/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3. 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Окисление органических соединений  с выделением энергии, необходимой человеку для жизнедеятельности.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2800" dirty="0"/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0" y="5500702"/>
            <a:ext cx="9001156" cy="1357298"/>
          </a:xfrm>
          <a:prstGeom prst="flowChartPunchedTap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4. Удаление конечных продуктов обмена веществ (пары воды, аммиак, сероводород и т.д.)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15" descr="этапы дыхан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14290"/>
            <a:ext cx="4643438" cy="5286412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6" name="Облако 5"/>
          <p:cNvSpPr/>
          <p:nvPr/>
        </p:nvSpPr>
        <p:spPr>
          <a:xfrm>
            <a:off x="0" y="0"/>
            <a:ext cx="4214810" cy="1428736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Arial Black" pitchFamily="34" charset="0"/>
              </a:rPr>
              <a:t>Этапы дыхания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0" y="1571612"/>
            <a:ext cx="4143372" cy="1214446"/>
          </a:xfrm>
          <a:prstGeom prst="clou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1.Внешнее дыхание.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0" y="2928934"/>
            <a:ext cx="4143372" cy="1428760"/>
          </a:xfrm>
          <a:prstGeom prst="clou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2.Транспорт газов кровью.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0" y="4500570"/>
            <a:ext cx="4214810" cy="1000132"/>
          </a:xfrm>
          <a:prstGeom prst="clou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3.Внутреннее дыхание (тканевое).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0" name="Picture 3" descr="C:\Documents and Settings\1\Мои документы\a_c10450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500702"/>
            <a:ext cx="1285852" cy="1357298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1428728" y="5643578"/>
            <a:ext cx="7572428" cy="121442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Используя текст для чтения дайте характеристику каждому  этапу.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2"/>
            <a:ext cx="7772400" cy="350046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85720" y="142852"/>
            <a:ext cx="8572560" cy="1747652"/>
          </a:xfrm>
          <a:prstGeom prst="horizontalScroll">
            <a:avLst/>
          </a:prstGeom>
          <a:solidFill>
            <a:srgbClr val="C0000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B0F0"/>
                </a:solidFill>
                <a:latin typeface="Arial Black" pitchFamily="34" charset="0"/>
              </a:rPr>
              <a:t>Функции органов дыхания.</a:t>
            </a:r>
            <a:endParaRPr lang="ru-RU" sz="3600" dirty="0">
              <a:solidFill>
                <a:srgbClr val="00B0F0"/>
              </a:solidFill>
              <a:latin typeface="Arial Black" pitchFamily="34" charset="0"/>
            </a:endParaRPr>
          </a:p>
        </p:txBody>
      </p:sp>
      <p:pic>
        <p:nvPicPr>
          <p:cNvPr id="4097" name="Picture 1" descr="C:\DOCUME~1\1\LOCALS~1\Temp\Rar$DR24.812\иллюстрации дыхание\Дыхательная система челове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785926"/>
            <a:ext cx="4143404" cy="4929222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142844" y="2000240"/>
            <a:ext cx="4500594" cy="1357322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smtClean="0">
                <a:latin typeface="Arial Black" pitchFamily="34" charset="0"/>
              </a:rPr>
              <a:t>1.Обеспечивают </a:t>
            </a:r>
            <a:r>
              <a:rPr lang="ru-RU" sz="2400" dirty="0" smtClean="0">
                <a:latin typeface="Arial Black" pitchFamily="34" charset="0"/>
              </a:rPr>
              <a:t>приток кислорода в легкие.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42844" y="3786190"/>
            <a:ext cx="4429156" cy="1033272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2.В них происходит газообмен.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42844" y="5286388"/>
            <a:ext cx="4429156" cy="1390462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latin typeface="Arial Black" pitchFamily="34" charset="0"/>
              </a:rPr>
              <a:t>3.Участвуют в образовании голоса.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4" descr="лёгк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C:\Documents and Settings\1\Мои документы\со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1500166" cy="1357298"/>
          </a:xfrm>
          <a:prstGeom prst="rect">
            <a:avLst/>
          </a:prstGeom>
          <a:noFill/>
        </p:spPr>
      </p:pic>
      <p:sp>
        <p:nvSpPr>
          <p:cNvPr id="10" name="Овальная выноска 9"/>
          <p:cNvSpPr/>
          <p:nvPr/>
        </p:nvSpPr>
        <p:spPr>
          <a:xfrm>
            <a:off x="2000232" y="0"/>
            <a:ext cx="6858048" cy="1285860"/>
          </a:xfrm>
          <a:prstGeom prst="wedgeEllipseCallout">
            <a:avLst>
              <a:gd name="adj1" fmla="val -66864"/>
              <a:gd name="adj2" fmla="val 1547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Давайте вспомним эволюцию органов дыхания.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Мои документы\ЕН\Clou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4" descr="строение органов дыхан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642918"/>
            <a:ext cx="3929090" cy="6000792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7" name="Облако 6"/>
          <p:cNvSpPr/>
          <p:nvPr/>
        </p:nvSpPr>
        <p:spPr>
          <a:xfrm>
            <a:off x="0" y="0"/>
            <a:ext cx="4929190" cy="1643050"/>
          </a:xfrm>
          <a:prstGeom prst="cloud">
            <a:avLst/>
          </a:prstGeom>
          <a:solidFill>
            <a:srgbClr val="FFFF00"/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B0F0"/>
                </a:solidFill>
                <a:latin typeface="Arial Black" pitchFamily="34" charset="0"/>
              </a:rPr>
              <a:t>Дыхательная система</a:t>
            </a:r>
            <a:endParaRPr lang="ru-RU" sz="2800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0" y="1928802"/>
            <a:ext cx="4929190" cy="142876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latin typeface="Arial Black" pitchFamily="34" charset="0"/>
                <a:hlinkClick r:id="rId4" action="ppaction://hlinkpres?slideindex=1&amp;slidetitle="/>
              </a:rPr>
              <a:t>1.Дыхательные (воздухоносные) пути</a:t>
            </a:r>
            <a:endParaRPr lang="ru-RU" sz="2400" i="1" dirty="0">
              <a:latin typeface="Arial Black" pitchFamily="34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0" y="4071942"/>
            <a:ext cx="4572000" cy="148590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latin typeface="Arial Black" pitchFamily="34" charset="0"/>
              </a:rPr>
              <a:t>2.Легкие.</a:t>
            </a:r>
            <a:endParaRPr lang="ru-RU" sz="2800" i="1" dirty="0">
              <a:latin typeface="Arial Black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429124" y="4857760"/>
            <a:ext cx="1571636" cy="21431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Левая фигурная скобка 17"/>
          <p:cNvSpPr/>
          <p:nvPr/>
        </p:nvSpPr>
        <p:spPr>
          <a:xfrm>
            <a:off x="5357818" y="2214554"/>
            <a:ext cx="1000132" cy="2286016"/>
          </a:xfrm>
          <a:prstGeom prst="leftBrace">
            <a:avLst>
              <a:gd name="adj1" fmla="val 0"/>
              <a:gd name="adj2" fmla="val 203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838</Words>
  <PresentationFormat>Экран (4:3)</PresentationFormat>
  <Paragraphs>192</Paragraphs>
  <Slides>33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Пакет</vt:lpstr>
      <vt:lpstr>Ростовская область, Сальский район,  МОУ сош №81, п. Юловский    Строение и функции органов дыхания.</vt:lpstr>
      <vt:lpstr>Задачи урока:</vt:lpstr>
      <vt:lpstr>Слайд 3</vt:lpstr>
      <vt:lpstr>Дыхание – это совокупность процессов, обеспечивающих поступление кислорода, использование его в окислении органических веществ и удаление углекислого газа и некоторых других продуктов распада. </vt:lpstr>
      <vt:lpstr>Биологическое значение дыхания.</vt:lpstr>
      <vt:lpstr>Слайд 6</vt:lpstr>
      <vt:lpstr>Слайд 7</vt:lpstr>
      <vt:lpstr>Слайд 8</vt:lpstr>
      <vt:lpstr>Слайд 9</vt:lpstr>
      <vt:lpstr>Слайд 10</vt:lpstr>
      <vt:lpstr>Верхние дыхательные пути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 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Учитель-Сычева Е.Н.</cp:lastModifiedBy>
  <cp:revision>129</cp:revision>
  <dcterms:modified xsi:type="dcterms:W3CDTF">2011-12-22T10:00:59Z</dcterms:modified>
</cp:coreProperties>
</file>