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8" r:id="rId2"/>
    <p:sldId id="259" r:id="rId3"/>
    <p:sldId id="260" r:id="rId4"/>
    <p:sldId id="261" r:id="rId5"/>
    <p:sldId id="266" r:id="rId6"/>
    <p:sldId id="264" r:id="rId7"/>
    <p:sldId id="263" r:id="rId8"/>
    <p:sldId id="262" r:id="rId9"/>
    <p:sldId id="270" r:id="rId10"/>
    <p:sldId id="267" r:id="rId11"/>
    <p:sldId id="269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1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2552E-65D8-42F2-BAA1-4C37C80FF878}" type="datetimeFigureOut">
              <a:rPr lang="ru-RU" smtClean="0"/>
              <a:pPr/>
              <a:t>01.01.2012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9CD58-21EF-4A55-9023-9ED9C7CC29F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EAA822-54C1-469D-9FE8-79963A531B4D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Математика 5 класс (часть 2). Г.В. Дорофеев, Л.Г. Петерсон.  </a:t>
            </a:r>
            <a:r>
              <a:rPr lang="ru-RU" b="1" smtClean="0"/>
              <a:t>№ 488.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933D17-4DB8-4710-A4EA-378F0C274F13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Математика 6 класс. Н.Я.Виленкин.   № 478.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6A1FBD3-1E08-43FC-B1CD-53A0469B5179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3584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4D0D594-C07D-4494-8B58-D5D9161139D3}" type="slidenum">
              <a:rPr lang="ru-RU" sz="1200">
                <a:solidFill>
                  <a:srgbClr val="000000"/>
                </a:solidFill>
              </a:rPr>
              <a:pPr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7</a:t>
            </a:fld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3584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mtClean="0">
                <a:latin typeface="Arial" charset="0"/>
                <a:cs typeface="Arial" charset="0"/>
              </a:rPr>
              <a:t>Г.В. Дорофеев, Л.Г. Петерсон, 5 класс (часть 2).     </a:t>
            </a:r>
            <a:r>
              <a:rPr lang="ru-RU" b="1" smtClean="0">
                <a:latin typeface="Arial" charset="0"/>
                <a:cs typeface="Arial" charset="0"/>
              </a:rPr>
              <a:t>№ 496.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1A7A3F5-5128-4160-A8F6-C77E316E2032}" type="slidenum">
              <a:rPr lang="ru-RU"/>
              <a:pPr/>
              <a:t>8</a:t>
            </a:fld>
            <a:endParaRPr lang="ru-RU"/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94398AC-AE44-4F13-A8DD-16CA6F8C80D9}" type="slidenum">
              <a:rPr lang="ru-RU" sz="1200">
                <a:solidFill>
                  <a:srgbClr val="000000"/>
                </a:solidFill>
              </a:rPr>
              <a:pPr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8</a:t>
            </a:fld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25604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560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mtClean="0">
                <a:latin typeface="Arial" charset="0"/>
                <a:cs typeface="Arial" charset="0"/>
              </a:rPr>
              <a:t>Математика 6 класс. Н.Я.Виленкин.           №631.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BB235-F161-49A3-B639-9828E35EA670}" type="datetimeFigureOut">
              <a:rPr lang="ru-RU" smtClean="0"/>
              <a:pPr/>
              <a:t>01.01.2012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D02C5-D442-4338-8FE5-A328AC3E72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BB235-F161-49A3-B639-9828E35EA670}" type="datetimeFigureOut">
              <a:rPr lang="ru-RU" smtClean="0"/>
              <a:pPr/>
              <a:t>01.01.2012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D02C5-D442-4338-8FE5-A328AC3E72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BB235-F161-49A3-B639-9828E35EA670}" type="datetimeFigureOut">
              <a:rPr lang="ru-RU" smtClean="0"/>
              <a:pPr/>
              <a:t>01.01.2012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D02C5-D442-4338-8FE5-A328AC3E72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BB235-F161-49A3-B639-9828E35EA670}" type="datetimeFigureOut">
              <a:rPr lang="ru-RU" smtClean="0"/>
              <a:pPr/>
              <a:t>01.01.2012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D02C5-D442-4338-8FE5-A328AC3E72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BB235-F161-49A3-B639-9828E35EA670}" type="datetimeFigureOut">
              <a:rPr lang="ru-RU" smtClean="0"/>
              <a:pPr/>
              <a:t>01.01.2012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D02C5-D442-4338-8FE5-A328AC3E72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BB235-F161-49A3-B639-9828E35EA670}" type="datetimeFigureOut">
              <a:rPr lang="ru-RU" smtClean="0"/>
              <a:pPr/>
              <a:t>01.01.2012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D02C5-D442-4338-8FE5-A328AC3E72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BB235-F161-49A3-B639-9828E35EA670}" type="datetimeFigureOut">
              <a:rPr lang="ru-RU" smtClean="0"/>
              <a:pPr/>
              <a:t>01.01.2012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D02C5-D442-4338-8FE5-A328AC3E72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BB235-F161-49A3-B639-9828E35EA670}" type="datetimeFigureOut">
              <a:rPr lang="ru-RU" smtClean="0"/>
              <a:pPr/>
              <a:t>01.01.2012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D02C5-D442-4338-8FE5-A328AC3E72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BB235-F161-49A3-B639-9828E35EA670}" type="datetimeFigureOut">
              <a:rPr lang="ru-RU" smtClean="0"/>
              <a:pPr/>
              <a:t>01.01.2012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D02C5-D442-4338-8FE5-A328AC3E72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BB235-F161-49A3-B639-9828E35EA670}" type="datetimeFigureOut">
              <a:rPr lang="ru-RU" smtClean="0"/>
              <a:pPr/>
              <a:t>01.01.2012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D02C5-D442-4338-8FE5-A328AC3E72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BB235-F161-49A3-B639-9828E35EA670}" type="datetimeFigureOut">
              <a:rPr lang="ru-RU" smtClean="0"/>
              <a:pPr/>
              <a:t>01.01.2012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D02C5-D442-4338-8FE5-A328AC3E72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61BB235-F161-49A3-B639-9828E35EA670}" type="datetimeFigureOut">
              <a:rPr lang="ru-RU" smtClean="0"/>
              <a:pPr/>
              <a:t>01.01.2012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C0D02C5-D442-4338-8FE5-A328AC3E72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hyperlink" Target="http://2.bp.blogspot.com/_CsDPIVIWcF8/S8MHGpZ-ZnI/AAAAAAAABwc/_Ne2yNsCiYc/s1600/Celebrate.jp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3" Type="http://schemas.openxmlformats.org/officeDocument/2006/relationships/image" Target="../media/image14.gif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____Microsoft_Office_Word_97_-_20032.doc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_________Microsoft_Office_Word_97_-_2003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9.jpeg"/><Relationship Id="rId4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jpeg"/><Relationship Id="rId5" Type="http://schemas.openxmlformats.org/officeDocument/2006/relationships/image" Target="../media/image25.png"/><Relationship Id="rId4" Type="http://schemas.openxmlformats.org/officeDocument/2006/relationships/image" Target="../media/image24.jpeg"/><Relationship Id="rId9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2928957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chemeClr val="tx1"/>
                </a:solidFill>
              </a:rPr>
              <a:t>Обобщающий урок по теме:</a:t>
            </a:r>
            <a:br>
              <a:rPr lang="ru-RU" sz="5400" dirty="0" smtClean="0">
                <a:solidFill>
                  <a:schemeClr val="tx1"/>
                </a:solidFill>
              </a:rPr>
            </a:br>
            <a:r>
              <a:rPr lang="ru-RU" sz="5400" dirty="0" smtClean="0">
                <a:solidFill>
                  <a:schemeClr val="tx1"/>
                </a:solidFill>
              </a:rPr>
              <a:t>«Умножение и деление обыкновенных дробей»</a:t>
            </a: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3786190"/>
            <a:ext cx="7406640" cy="207170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Comic Sans MS" pitchFamily="66" charset="0"/>
              </a:rPr>
              <a:t>6 класс, МБОУ СОШ №2 </a:t>
            </a:r>
            <a:r>
              <a:rPr lang="ru-RU" dirty="0" err="1" smtClean="0">
                <a:latin typeface="Comic Sans MS" pitchFamily="66" charset="0"/>
              </a:rPr>
              <a:t>с.Новобелокатай</a:t>
            </a:r>
            <a:endParaRPr lang="en-US" dirty="0" smtClean="0">
              <a:latin typeface="Comic Sans MS" pitchFamily="66" charset="0"/>
            </a:endParaRPr>
          </a:p>
          <a:p>
            <a:pPr algn="ctr"/>
            <a:r>
              <a:rPr lang="ru-RU" dirty="0" smtClean="0">
                <a:latin typeface="Comic Sans MS" pitchFamily="66" charset="0"/>
              </a:rPr>
              <a:t>м</a:t>
            </a:r>
            <a:r>
              <a:rPr lang="ru-RU" dirty="0" smtClean="0">
                <a:latin typeface="Comic Sans MS" pitchFamily="66" charset="0"/>
              </a:rPr>
              <a:t>униципального района </a:t>
            </a:r>
          </a:p>
          <a:p>
            <a:pPr algn="ctr"/>
            <a:r>
              <a:rPr lang="ru-RU" dirty="0" err="1" smtClean="0">
                <a:latin typeface="Comic Sans MS" pitchFamily="66" charset="0"/>
              </a:rPr>
              <a:t>Белокатайский</a:t>
            </a:r>
            <a:r>
              <a:rPr lang="ru-RU" dirty="0" smtClean="0">
                <a:latin typeface="Comic Sans MS" pitchFamily="66" charset="0"/>
              </a:rPr>
              <a:t> район</a:t>
            </a:r>
          </a:p>
          <a:p>
            <a:pPr algn="ctr"/>
            <a:r>
              <a:rPr lang="ru-RU" dirty="0" smtClean="0">
                <a:latin typeface="Comic Sans MS" pitchFamily="66" charset="0"/>
              </a:rPr>
              <a:t>Республики Башкортостан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</a:rPr>
              <a:t>Учитель: </a:t>
            </a:r>
            <a:r>
              <a:rPr lang="ru-RU" dirty="0" err="1" smtClean="0">
                <a:latin typeface="Comic Sans MS" pitchFamily="66" charset="0"/>
              </a:rPr>
              <a:t>Кучина</a:t>
            </a:r>
            <a:r>
              <a:rPr lang="ru-RU" dirty="0" smtClean="0">
                <a:latin typeface="Comic Sans MS" pitchFamily="66" charset="0"/>
              </a:rPr>
              <a:t> Надежда Леонидовна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7356" y="142852"/>
            <a:ext cx="57261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Самостоятельная работа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785794"/>
            <a:ext cx="21579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Вариант 1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572132" y="785794"/>
            <a:ext cx="2186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Вариант 2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1357298"/>
            <a:ext cx="4143404" cy="53578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43438" y="1357298"/>
            <a:ext cx="4357718" cy="550070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0" y="1571612"/>
            <a:ext cx="385765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Решите задачу.</a:t>
            </a:r>
          </a:p>
          <a:p>
            <a:pPr marL="342900" indent="-342900"/>
            <a:r>
              <a:rPr lang="ru-RU" dirty="0" smtClean="0"/>
              <a:t>Поезд прошёл 324 км. Горизонталь-</a:t>
            </a:r>
          </a:p>
          <a:p>
            <a:pPr marL="342900" indent="-342900"/>
            <a:endParaRPr lang="ru-RU" dirty="0" smtClean="0"/>
          </a:p>
          <a:p>
            <a:pPr marL="342900" indent="-342900"/>
            <a:r>
              <a:rPr lang="ru-RU" dirty="0" err="1" smtClean="0"/>
              <a:t>н</a:t>
            </a:r>
            <a:r>
              <a:rPr lang="ru-RU" dirty="0" err="1" smtClean="0"/>
              <a:t>ый</a:t>
            </a:r>
            <a:r>
              <a:rPr lang="ru-RU" dirty="0" smtClean="0"/>
              <a:t>  </a:t>
            </a:r>
            <a:r>
              <a:rPr lang="ru-RU" dirty="0" smtClean="0"/>
              <a:t>участок пути составляет                </a:t>
            </a:r>
          </a:p>
          <a:p>
            <a:pPr marL="342900" indent="-342900"/>
            <a:endParaRPr lang="ru-RU" dirty="0" smtClean="0"/>
          </a:p>
          <a:p>
            <a:pPr marL="342900" indent="-342900"/>
            <a:r>
              <a:rPr lang="ru-RU" dirty="0" smtClean="0"/>
              <a:t>всего  </a:t>
            </a:r>
            <a:r>
              <a:rPr lang="ru-RU" dirty="0" err="1" smtClean="0"/>
              <a:t>пути,подъём</a:t>
            </a:r>
            <a:r>
              <a:rPr lang="ru-RU" dirty="0" smtClean="0"/>
              <a:t> -                 </a:t>
            </a:r>
            <a:r>
              <a:rPr lang="ru-RU" dirty="0" err="1" smtClean="0"/>
              <a:t>всего</a:t>
            </a:r>
            <a:r>
              <a:rPr lang="ru-RU" dirty="0" smtClean="0"/>
              <a:t> </a:t>
            </a:r>
          </a:p>
          <a:p>
            <a:pPr marL="342900" indent="-342900"/>
            <a:endParaRPr lang="ru-RU" dirty="0" smtClean="0"/>
          </a:p>
          <a:p>
            <a:pPr marL="342900" indent="-342900"/>
            <a:r>
              <a:rPr lang="ru-RU" dirty="0" smtClean="0"/>
              <a:t>пути, а остальная часть  пути имеет </a:t>
            </a:r>
          </a:p>
          <a:p>
            <a:pPr marL="342900" indent="-342900"/>
            <a:r>
              <a:rPr lang="ru-RU" dirty="0" smtClean="0"/>
              <a:t>уклон. Сколько километров прошёл поезд с уклона?</a:t>
            </a:r>
          </a:p>
          <a:p>
            <a:pPr marL="342900" indent="-342900"/>
            <a:endParaRPr lang="ru-RU" dirty="0" smtClean="0"/>
          </a:p>
          <a:p>
            <a:pPr marL="342900" indent="-342900"/>
            <a:r>
              <a:rPr lang="ru-RU" dirty="0" smtClean="0"/>
              <a:t>2. Найдите значение выражения:</a:t>
            </a:r>
          </a:p>
          <a:p>
            <a:pPr marL="342900" indent="-342900"/>
            <a:endParaRPr lang="ru-RU" dirty="0" smtClean="0"/>
          </a:p>
          <a:p>
            <a:pPr marL="342900" indent="-342900"/>
            <a:endParaRPr lang="ru-RU" dirty="0" smtClean="0"/>
          </a:p>
          <a:p>
            <a:pPr marL="342900" indent="-342900"/>
            <a:endParaRPr lang="ru-RU" dirty="0" smtClean="0"/>
          </a:p>
          <a:p>
            <a:pPr marL="342900" indent="-342900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714876" y="1428736"/>
            <a:ext cx="415985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Решите задачу.</a:t>
            </a:r>
          </a:p>
          <a:p>
            <a:pPr marL="342900" indent="-342900"/>
            <a:r>
              <a:rPr lang="ru-RU" dirty="0" smtClean="0"/>
              <a:t>Три тракториста вспахали 405 га земли.</a:t>
            </a:r>
          </a:p>
          <a:p>
            <a:pPr marL="342900" indent="-342900"/>
            <a:endParaRPr lang="ru-RU" dirty="0" smtClean="0"/>
          </a:p>
          <a:p>
            <a:pPr marL="342900" indent="-342900"/>
            <a:r>
              <a:rPr lang="ru-RU" dirty="0" smtClean="0"/>
              <a:t>Первый тракторист вспахал                 , а </a:t>
            </a:r>
          </a:p>
          <a:p>
            <a:pPr marL="342900" indent="-342900"/>
            <a:endParaRPr lang="ru-RU" dirty="0" smtClean="0"/>
          </a:p>
          <a:p>
            <a:pPr marL="342900" indent="-342900"/>
            <a:r>
              <a:rPr lang="ru-RU" dirty="0" smtClean="0"/>
              <a:t>в</a:t>
            </a:r>
            <a:r>
              <a:rPr lang="ru-RU" dirty="0" smtClean="0"/>
              <a:t>торой                  </a:t>
            </a:r>
            <a:r>
              <a:rPr lang="ru-RU" dirty="0" smtClean="0"/>
              <a:t>этой площади. Сколько</a:t>
            </a:r>
          </a:p>
          <a:p>
            <a:pPr marL="342900" indent="-342900"/>
            <a:endParaRPr lang="ru-RU" dirty="0" smtClean="0"/>
          </a:p>
          <a:p>
            <a:pPr marL="342900" indent="-342900"/>
            <a:r>
              <a:rPr lang="ru-RU" dirty="0" smtClean="0"/>
              <a:t>гектаров земли вспахал третий </a:t>
            </a:r>
          </a:p>
          <a:p>
            <a:pPr marL="342900" indent="-342900"/>
            <a:r>
              <a:rPr lang="ru-RU" dirty="0" smtClean="0"/>
              <a:t>тракторист?</a:t>
            </a:r>
          </a:p>
          <a:p>
            <a:pPr marL="342900" indent="-342900"/>
            <a:endParaRPr lang="ru-RU" dirty="0" smtClean="0"/>
          </a:p>
          <a:p>
            <a:pPr marL="342900" indent="-342900"/>
            <a:endParaRPr lang="ru-RU" dirty="0" smtClean="0"/>
          </a:p>
          <a:p>
            <a:pPr marL="342900" indent="-342900"/>
            <a:r>
              <a:rPr lang="ru-RU" dirty="0" smtClean="0"/>
              <a:t>2. Найдите значение выражения:</a:t>
            </a: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3000364" y="2143116"/>
          <a:ext cx="571504" cy="928694"/>
        </p:xfrm>
        <a:graphic>
          <a:graphicData uri="http://schemas.openxmlformats.org/presentationml/2006/ole">
            <p:oleObj spid="_x0000_s46082" name="Формула" r:id="rId3" imgW="114120" imgH="22860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2214546" y="2714620"/>
          <a:ext cx="642942" cy="857256"/>
        </p:xfrm>
        <a:graphic>
          <a:graphicData uri="http://schemas.openxmlformats.org/presentationml/2006/ole">
            <p:oleObj spid="_x0000_s46083" name="Формула" r:id="rId4" imgW="203040" imgH="39348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85720" y="5000636"/>
          <a:ext cx="2857520" cy="1357322"/>
        </p:xfrm>
        <a:graphic>
          <a:graphicData uri="http://schemas.openxmlformats.org/presentationml/2006/ole">
            <p:oleObj spid="_x0000_s46084" name="Формула" r:id="rId5" imgW="914400" imgH="393480" progId="Equation.3">
              <p:embed/>
            </p:oleObj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7643834" y="2000240"/>
          <a:ext cx="642942" cy="900118"/>
        </p:xfrm>
        <a:graphic>
          <a:graphicData uri="http://schemas.openxmlformats.org/presentationml/2006/ole">
            <p:oleObj spid="_x0000_s46087" name="Формула" r:id="rId6" imgW="126720" imgH="228600" progId="Equation.3">
              <p:embed/>
            </p:oleObj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715008" y="2500306"/>
          <a:ext cx="557216" cy="928694"/>
        </p:xfrm>
        <a:graphic>
          <a:graphicData uri="http://schemas.openxmlformats.org/presentationml/2006/ole">
            <p:oleObj spid="_x0000_s46088" name="Формула" r:id="rId7" imgW="114120" imgH="228600" progId="Equation.3">
              <p:embed/>
            </p:oleObj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143504" y="5000636"/>
          <a:ext cx="3571900" cy="1500198"/>
        </p:xfrm>
        <a:graphic>
          <a:graphicData uri="http://schemas.openxmlformats.org/presentationml/2006/ole">
            <p:oleObj spid="_x0000_s46089" name="Формула" r:id="rId8" imgW="86328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71604" y="571480"/>
            <a:ext cx="61660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Домашнее задание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00298" y="1928802"/>
            <a:ext cx="56436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Стр.114. </a:t>
            </a:r>
            <a:r>
              <a:rPr lang="ru-RU" sz="2400" dirty="0" smtClean="0"/>
              <a:t>№№  712, 713, 716 </a:t>
            </a:r>
            <a:r>
              <a:rPr lang="ru-RU" sz="2400" dirty="0" err="1" smtClean="0"/>
              <a:t>в,г</a:t>
            </a:r>
            <a:endParaRPr lang="ru-RU" sz="2400" dirty="0" smtClean="0"/>
          </a:p>
          <a:p>
            <a:r>
              <a:rPr lang="ru-RU" sz="2400" b="1" dirty="0" smtClean="0"/>
              <a:t>Стр.102 </a:t>
            </a:r>
            <a:r>
              <a:rPr lang="ru-RU" sz="2400" dirty="0" smtClean="0"/>
              <a:t> № 632(3)</a:t>
            </a:r>
          </a:p>
          <a:p>
            <a:r>
              <a:rPr lang="ru-RU" sz="2400" dirty="0" smtClean="0"/>
              <a:t>Повторить правила, готовиться к контрольной работе.</a:t>
            </a:r>
          </a:p>
          <a:p>
            <a:endParaRPr lang="ru-RU" sz="2400" dirty="0"/>
          </a:p>
        </p:txBody>
      </p:sp>
      <p:pic>
        <p:nvPicPr>
          <p:cNvPr id="48130" name="Picture 2" descr="http://im5-tub-ru.yandex.net/i?id=10144560-46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857628"/>
            <a:ext cx="2357454" cy="2786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43042" y="357166"/>
            <a:ext cx="6572296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Спасибо  </a:t>
            </a:r>
            <a:r>
              <a:rPr lang="ru-RU" sz="8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за  урок!</a:t>
            </a:r>
            <a:endParaRPr lang="ru-RU" sz="8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49160" name="Picture 8" descr="Картинка 8 из 16538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3143248"/>
            <a:ext cx="5076825" cy="3381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42910" y="2071678"/>
            <a:ext cx="812175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omic Sans MS" pitchFamily="66" charset="0"/>
              </a:rPr>
              <a:t>Чтобы умножить дробь на дробь надо:</a:t>
            </a:r>
          </a:p>
          <a:p>
            <a:r>
              <a:rPr lang="ru-RU" sz="2000" dirty="0">
                <a:latin typeface="Comic Sans MS" pitchFamily="66" charset="0"/>
              </a:rPr>
              <a:t> </a:t>
            </a:r>
            <a:r>
              <a:rPr lang="ru-RU" sz="2000" dirty="0" smtClean="0">
                <a:latin typeface="Comic Sans MS" pitchFamily="66" charset="0"/>
              </a:rPr>
              <a:t>- числитель умножить на числитель, результат умножения записать в числитель дроби;</a:t>
            </a:r>
          </a:p>
          <a:p>
            <a:pPr>
              <a:buFontTx/>
              <a:buChar char="-"/>
            </a:pPr>
            <a:r>
              <a:rPr lang="ru-RU" sz="2000" dirty="0" smtClean="0">
                <a:latin typeface="Comic Sans MS" pitchFamily="66" charset="0"/>
              </a:rPr>
              <a:t> знаменатель умножить на знаменатель, результат умножения записать в знаменателе дроби;</a:t>
            </a:r>
          </a:p>
          <a:p>
            <a:pPr>
              <a:buFontTx/>
              <a:buChar char="-"/>
            </a:pPr>
            <a:r>
              <a:rPr lang="ru-RU" sz="2000" dirty="0" smtClean="0">
                <a:latin typeface="Comic Sans MS" pitchFamily="66" charset="0"/>
              </a:rPr>
              <a:t> если дробь получилась неправильная, то выделить целую часть.</a:t>
            </a:r>
          </a:p>
          <a:p>
            <a:pPr>
              <a:buFontTx/>
              <a:buChar char="-"/>
            </a:pPr>
            <a:endParaRPr lang="ru-RU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728" y="4286257"/>
            <a:ext cx="781725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Чтобы выполнить умножение смешанных чисел надо: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превратить смешанные числа в неправильные дроби;</a:t>
            </a:r>
          </a:p>
          <a:p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- числитель умножить на числитель, результат умножения записать в числитель дроби;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 знаменатель умножить на знаменатель, результат умножения записать в знаменателе дроби;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 если дробь получилась неправильная, то выделить целую часть.</a:t>
            </a:r>
          </a:p>
          <a:p>
            <a:pPr>
              <a:buFontTx/>
              <a:buChar char="-"/>
            </a:pPr>
            <a:endParaRPr lang="ru-RU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endParaRPr lang="ru-RU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71604" y="642918"/>
            <a:ext cx="70723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Чтобы умножить дробь на натуральное число надо:</a:t>
            </a:r>
          </a:p>
          <a:p>
            <a:r>
              <a:rPr lang="ru-RU" dirty="0" smtClean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- умножить числитель дроби на это число, а знаменатель дроби оставить без изменения;</a:t>
            </a:r>
          </a:p>
          <a:p>
            <a:r>
              <a:rPr lang="ru-RU" dirty="0" smtClean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- </a:t>
            </a:r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если дробь получилась неправильная, то выделить целую часть.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12" name="Рисунок 11" descr="5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000264" cy="21431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1605" y="3929066"/>
            <a:ext cx="67151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70C0"/>
                </a:solidFill>
                <a:latin typeface="Comic Sans MS" pitchFamily="66" charset="0"/>
              </a:rPr>
              <a:t>Чтобы найти дробь от числа надо эту дробь умножить на число.</a:t>
            </a:r>
            <a:endParaRPr lang="ru-RU" sz="20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4786322"/>
            <a:ext cx="7358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omic Sans MS" pitchFamily="66" charset="0"/>
              </a:rPr>
              <a:t>Чтобы найти число по значению дроби надо значение этой дроби разделить на саму дробь.</a:t>
            </a:r>
            <a:endParaRPr lang="ru-RU" sz="2000" dirty="0">
              <a:latin typeface="Comic Sans MS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00298" y="714356"/>
            <a:ext cx="60722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70C0"/>
                </a:solidFill>
                <a:latin typeface="Comic Sans MS" pitchFamily="66" charset="0"/>
              </a:rPr>
              <a:t>Два числа называются взаимно обратными, если их  произведение равно нулю.</a:t>
            </a:r>
            <a:endParaRPr lang="ru-RU" sz="24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2143116"/>
            <a:ext cx="692948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omic Sans MS" pitchFamily="66" charset="0"/>
              </a:rPr>
              <a:t>Чтобы выполнить деление обыкновенных дробей надо:</a:t>
            </a:r>
          </a:p>
          <a:p>
            <a:pPr>
              <a:buFontTx/>
              <a:buChar char="-"/>
            </a:pPr>
            <a:r>
              <a:rPr lang="ru-RU" sz="2000" dirty="0" smtClean="0">
                <a:latin typeface="Comic Sans MS" pitchFamily="66" charset="0"/>
              </a:rPr>
              <a:t> делимое умножить на число обратное делителю;</a:t>
            </a:r>
          </a:p>
          <a:p>
            <a:pPr>
              <a:buFontTx/>
              <a:buChar char="-"/>
            </a:pPr>
            <a:r>
              <a:rPr lang="ru-RU" sz="2000" dirty="0" smtClean="0">
                <a:latin typeface="Comic Sans MS" pitchFamily="66" charset="0"/>
              </a:rPr>
              <a:t> если при умножении дробей получилась неправильная дробь, то выделить целую часть.</a:t>
            </a:r>
            <a:endParaRPr lang="ru-RU" sz="2000" dirty="0">
              <a:latin typeface="Comic Sans MS" pitchFamily="66" charset="0"/>
            </a:endParaRPr>
          </a:p>
        </p:txBody>
      </p:sp>
      <p:pic>
        <p:nvPicPr>
          <p:cNvPr id="7" name="Рисунок 6" descr="D:\анимашки\1b3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908" y="357166"/>
            <a:ext cx="3214710" cy="21669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Овал 20"/>
          <p:cNvSpPr/>
          <p:nvPr/>
        </p:nvSpPr>
        <p:spPr>
          <a:xfrm>
            <a:off x="6072198" y="100010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 descr="урок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2214546" cy="200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643174" y="285728"/>
            <a:ext cx="6402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</a:rPr>
              <a:t>Выполни действия и проверь:</a:t>
            </a:r>
            <a:endParaRPr lang="ru-RU" sz="3600" b="1" i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14612" y="1142984"/>
            <a:ext cx="5902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а)</a:t>
            </a:r>
            <a:endParaRPr lang="ru-RU" sz="4000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143240" y="857232"/>
          <a:ext cx="2674938" cy="2714625"/>
        </p:xfrm>
        <a:graphic>
          <a:graphicData uri="http://schemas.openxmlformats.org/presentationml/2006/ole">
            <p:oleObj spid="_x0000_s22529" name="Формула" r:id="rId4" imgW="533160" imgH="45720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714612" y="2214554"/>
            <a:ext cx="7104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б) </a:t>
            </a:r>
            <a:endParaRPr lang="ru-RU" sz="4000" dirty="0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3286116" y="2214554"/>
          <a:ext cx="2297113" cy="928687"/>
        </p:xfrm>
        <a:graphic>
          <a:graphicData uri="http://schemas.openxmlformats.org/presentationml/2006/ole">
            <p:oleObj spid="_x0000_s22533" name="Формула" r:id="rId5" imgW="596880" imgH="22860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714612" y="3143248"/>
            <a:ext cx="5902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в)</a:t>
            </a:r>
            <a:endParaRPr lang="ru-RU" sz="4000" dirty="0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3143240" y="3143248"/>
          <a:ext cx="3040063" cy="1000125"/>
        </p:xfrm>
        <a:graphic>
          <a:graphicData uri="http://schemas.openxmlformats.org/presentationml/2006/ole">
            <p:oleObj spid="_x0000_s22534" name="Формула" r:id="rId6" imgW="609480" imgH="39348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786050" y="4214818"/>
            <a:ext cx="5501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г)</a:t>
            </a:r>
            <a:endParaRPr lang="ru-RU" sz="4000" dirty="0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3357554" y="4143380"/>
          <a:ext cx="2500330" cy="1000132"/>
        </p:xfrm>
        <a:graphic>
          <a:graphicData uri="http://schemas.openxmlformats.org/presentationml/2006/ole">
            <p:oleObj spid="_x0000_s22535" name="Формула" r:id="rId7" imgW="609480" imgH="22860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786050" y="5286388"/>
            <a:ext cx="636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err="1" smtClean="0"/>
              <a:t>д</a:t>
            </a:r>
            <a:r>
              <a:rPr lang="ru-RU" sz="4000" dirty="0" smtClean="0"/>
              <a:t>)</a:t>
            </a:r>
            <a:endParaRPr lang="ru-RU" sz="4000" dirty="0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3428992" y="5143512"/>
          <a:ext cx="2357454" cy="1214446"/>
        </p:xfrm>
        <a:graphic>
          <a:graphicData uri="http://schemas.openxmlformats.org/presentationml/2006/ole">
            <p:oleObj spid="_x0000_s22536" name="Формула" r:id="rId8" imgW="393480" imgH="228600" progId="Equation.3">
              <p:embed/>
            </p:oleObj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6072198" y="928670"/>
          <a:ext cx="1000132" cy="1133483"/>
        </p:xfrm>
        <a:graphic>
          <a:graphicData uri="http://schemas.openxmlformats.org/presentationml/2006/ole">
            <p:oleObj spid="_x0000_s22537" name="Формула" r:id="rId9" imgW="190440" imgH="228600" progId="Equation.3">
              <p:embed/>
            </p:oleObj>
          </a:graphicData>
        </a:graphic>
      </p:graphicFrame>
      <p:sp>
        <p:nvSpPr>
          <p:cNvPr id="22" name="Скругленный прямоугольник 21"/>
          <p:cNvSpPr/>
          <p:nvPr/>
        </p:nvSpPr>
        <p:spPr>
          <a:xfrm>
            <a:off x="6072198" y="2143116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6072198" y="2143116"/>
          <a:ext cx="928694" cy="928694"/>
        </p:xfrm>
        <a:graphic>
          <a:graphicData uri="http://schemas.openxmlformats.org/presentationml/2006/ole">
            <p:oleObj spid="_x0000_s22538" name="Формула" r:id="rId10" imgW="215640" imgH="228600" progId="Equation.3">
              <p:embed/>
            </p:oleObj>
          </a:graphicData>
        </a:graphic>
      </p:graphicFrame>
      <p:sp>
        <p:nvSpPr>
          <p:cNvPr id="24" name="Овал 23"/>
          <p:cNvSpPr/>
          <p:nvPr/>
        </p:nvSpPr>
        <p:spPr>
          <a:xfrm>
            <a:off x="6143636" y="3286124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6072198" y="3143248"/>
          <a:ext cx="1143008" cy="1143008"/>
        </p:xfrm>
        <a:graphic>
          <a:graphicData uri="http://schemas.openxmlformats.org/presentationml/2006/ole">
            <p:oleObj spid="_x0000_s22539" name="Формула" r:id="rId11" imgW="114120" imgH="228600" progId="Equation.3">
              <p:embed/>
            </p:oleObj>
          </a:graphicData>
        </a:graphic>
      </p:graphicFrame>
      <p:sp>
        <p:nvSpPr>
          <p:cNvPr id="26" name="Скругленный прямоугольник 25"/>
          <p:cNvSpPr/>
          <p:nvPr/>
        </p:nvSpPr>
        <p:spPr>
          <a:xfrm>
            <a:off x="6143636" y="4286256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6215074" y="4286256"/>
          <a:ext cx="928694" cy="928694"/>
        </p:xfrm>
        <a:graphic>
          <a:graphicData uri="http://schemas.openxmlformats.org/presentationml/2006/ole">
            <p:oleObj spid="_x0000_s22540" name="Формула" r:id="rId12" imgW="215640" imgH="228600" progId="Equation.3">
              <p:embed/>
            </p:oleObj>
          </a:graphicData>
        </a:graphic>
      </p:graphicFrame>
      <p:sp>
        <p:nvSpPr>
          <p:cNvPr id="28" name="Овал 27"/>
          <p:cNvSpPr/>
          <p:nvPr/>
        </p:nvSpPr>
        <p:spPr>
          <a:xfrm>
            <a:off x="6143636" y="535782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6143636" y="5357826"/>
          <a:ext cx="857256" cy="857256"/>
        </p:xfrm>
        <a:graphic>
          <a:graphicData uri="http://schemas.openxmlformats.org/presentationml/2006/ole">
            <p:oleObj spid="_x0000_s22541" name="Формула" r:id="rId13" imgW="2030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62" name="Text Box 10"/>
          <p:cNvSpPr txBox="1">
            <a:spLocks noChangeArrowheads="1"/>
          </p:cNvSpPr>
          <p:nvPr/>
        </p:nvSpPr>
        <p:spPr bwMode="auto">
          <a:xfrm>
            <a:off x="149225" y="320675"/>
            <a:ext cx="8637617" cy="3231654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latin typeface="Arial" charset="0"/>
              </a:rPr>
              <a:t>      </a:t>
            </a:r>
            <a:r>
              <a:rPr lang="ru-RU" sz="3600" b="1" dirty="0" smtClean="0">
                <a:solidFill>
                  <a:srgbClr val="FF0000"/>
                </a:solidFill>
                <a:latin typeface="Arial" charset="0"/>
              </a:rPr>
              <a:t>№ 491.  </a:t>
            </a:r>
            <a:r>
              <a:rPr lang="ru-RU" sz="2400" b="1" dirty="0" smtClean="0">
                <a:latin typeface="Arial" charset="0"/>
              </a:rPr>
              <a:t>Длина </a:t>
            </a:r>
            <a:r>
              <a:rPr lang="ru-RU" sz="2400" b="1" dirty="0">
                <a:latin typeface="Arial" charset="0"/>
              </a:rPr>
              <a:t>экватора Земли примерно 40 000 </a:t>
            </a:r>
            <a:endParaRPr lang="ru-RU" sz="2400" b="1" dirty="0" smtClean="0">
              <a:latin typeface="Arial" charset="0"/>
            </a:endParaRPr>
          </a:p>
          <a:p>
            <a:pPr>
              <a:defRPr/>
            </a:pPr>
            <a:endParaRPr lang="ru-RU" sz="2400" b="1" dirty="0" smtClean="0">
              <a:latin typeface="Arial" charset="0"/>
            </a:endParaRPr>
          </a:p>
          <a:p>
            <a:pPr>
              <a:defRPr/>
            </a:pPr>
            <a:r>
              <a:rPr lang="ru-RU" sz="2400" b="1" dirty="0" smtClean="0">
                <a:latin typeface="Arial" charset="0"/>
              </a:rPr>
              <a:t>км</a:t>
            </a:r>
            <a:r>
              <a:rPr lang="ru-RU" sz="2400" b="1" dirty="0">
                <a:latin typeface="Arial" charset="0"/>
              </a:rPr>
              <a:t>, а её </a:t>
            </a:r>
            <a:r>
              <a:rPr lang="ru-RU" sz="2400" b="1" dirty="0" smtClean="0">
                <a:latin typeface="Arial" charset="0"/>
              </a:rPr>
              <a:t>диаметр </a:t>
            </a:r>
            <a:r>
              <a:rPr lang="ru-RU" sz="2400" b="1" dirty="0">
                <a:latin typeface="Arial" charset="0"/>
              </a:rPr>
              <a:t>составляет            длины экватора.</a:t>
            </a:r>
          </a:p>
          <a:p>
            <a:pPr>
              <a:defRPr/>
            </a:pPr>
            <a:endParaRPr lang="ru-RU" sz="2400" b="1" dirty="0">
              <a:latin typeface="Arial" charset="0"/>
            </a:endParaRPr>
          </a:p>
          <a:p>
            <a:pPr>
              <a:defRPr/>
            </a:pPr>
            <a:endParaRPr lang="ru-RU" sz="2400" b="1" dirty="0">
              <a:latin typeface="Arial" charset="0"/>
            </a:endParaRPr>
          </a:p>
          <a:p>
            <a:pPr>
              <a:defRPr/>
            </a:pPr>
            <a:r>
              <a:rPr lang="ru-RU" sz="2400" b="1" dirty="0" smtClean="0">
                <a:latin typeface="Arial" charset="0"/>
              </a:rPr>
              <a:t> </a:t>
            </a:r>
            <a:r>
              <a:rPr lang="ru-RU" sz="2400" b="1" dirty="0">
                <a:latin typeface="Arial" charset="0"/>
              </a:rPr>
              <a:t>Чему равен диаметр Земли?</a:t>
            </a:r>
          </a:p>
          <a:p>
            <a:pPr>
              <a:defRPr/>
            </a:pPr>
            <a:endParaRPr lang="ru-RU" sz="2400" b="1" dirty="0">
              <a:latin typeface="Arial" charset="0"/>
            </a:endParaRPr>
          </a:p>
          <a:p>
            <a:pPr>
              <a:defRPr/>
            </a:pPr>
            <a:endParaRPr lang="ru-RU" sz="24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aphicFrame>
        <p:nvGraphicFramePr>
          <p:cNvPr id="11266" name="Object 11"/>
          <p:cNvGraphicFramePr>
            <a:graphicFrameLocks noChangeAspect="1"/>
          </p:cNvGraphicFramePr>
          <p:nvPr/>
        </p:nvGraphicFramePr>
        <p:xfrm>
          <a:off x="4714876" y="857232"/>
          <a:ext cx="708025" cy="1219200"/>
        </p:xfrm>
        <a:graphic>
          <a:graphicData uri="http://schemas.openxmlformats.org/presentationml/2006/ole">
            <p:oleObj spid="_x0000_s41986" name="Формула" r:id="rId4" imgW="228600" imgH="39348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857884" y="31432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41991" name="Picture 7" descr="http://www.e-reading.org.ua/illustrations/82/82204-i010-001-24592720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44" y="2928934"/>
            <a:ext cx="4162425" cy="3810000"/>
          </a:xfrm>
          <a:prstGeom prst="rect">
            <a:avLst/>
          </a:prstGeom>
          <a:noFill/>
        </p:spPr>
      </p:pic>
      <p:sp>
        <p:nvSpPr>
          <p:cNvPr id="14" name="Двойная стрелка влево/вправо 13"/>
          <p:cNvSpPr/>
          <p:nvPr/>
        </p:nvSpPr>
        <p:spPr>
          <a:xfrm rot="20057007">
            <a:off x="4086485" y="4262091"/>
            <a:ext cx="4871293" cy="19120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Выгнутая вниз стрелка 14"/>
          <p:cNvSpPr/>
          <p:nvPr/>
        </p:nvSpPr>
        <p:spPr>
          <a:xfrm rot="20021713">
            <a:off x="4404363" y="4334447"/>
            <a:ext cx="4947827" cy="926739"/>
          </a:xfrm>
          <a:prstGeom prst="curvedUp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 rot="19933053">
            <a:off x="6168502" y="5093555"/>
            <a:ext cx="2525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1 - 40000 км</a:t>
            </a:r>
            <a:endParaRPr lang="ru-RU" sz="3600" dirty="0"/>
          </a:p>
        </p:txBody>
      </p:sp>
      <p:sp>
        <p:nvSpPr>
          <p:cNvPr id="18" name="Выгнутая вверх стрелка 17"/>
          <p:cNvSpPr/>
          <p:nvPr/>
        </p:nvSpPr>
        <p:spPr>
          <a:xfrm rot="20127311">
            <a:off x="4148291" y="4338636"/>
            <a:ext cx="2436291" cy="553647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4000496" y="3071813"/>
          <a:ext cx="2381254" cy="1120775"/>
        </p:xfrm>
        <a:graphic>
          <a:graphicData uri="http://schemas.openxmlformats.org/presentationml/2006/ole">
            <p:oleObj spid="_x0000_s41992" name="Формула" r:id="rId6" imgW="609480" imgH="393480" progId="Equation.3">
              <p:embed/>
            </p:oleObj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857356" y="-1143032"/>
          <a:ext cx="6092825" cy="4064000"/>
        </p:xfrm>
        <a:graphic>
          <a:graphicData uri="http://schemas.openxmlformats.org/presentationml/2006/ole">
            <p:oleObj spid="_x0000_s41996" name="Document" r:id="rId7" imgW="6093455" imgH="4064186" progId="Word.Document.8">
              <p:embed/>
            </p:oleObj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4500562" y="2786058"/>
          <a:ext cx="2571768" cy="1715406"/>
        </p:xfrm>
        <a:graphic>
          <a:graphicData uri="http://schemas.openxmlformats.org/presentationml/2006/ole">
            <p:oleObj spid="_x0000_s41997" name="Document" r:id="rId8" imgW="6093455" imgH="4064186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7" grpId="0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Двойная стрелка влево/вправо 57"/>
          <p:cNvSpPr/>
          <p:nvPr/>
        </p:nvSpPr>
        <p:spPr>
          <a:xfrm flipV="1">
            <a:off x="357158" y="3429000"/>
            <a:ext cx="8143932" cy="457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74" name="Text Box 24"/>
          <p:cNvSpPr txBox="1">
            <a:spLocks noChangeArrowheads="1"/>
          </p:cNvSpPr>
          <p:nvPr/>
        </p:nvSpPr>
        <p:spPr bwMode="auto">
          <a:xfrm>
            <a:off x="304800" y="76200"/>
            <a:ext cx="8610600" cy="156966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№ 493.  </a:t>
            </a:r>
            <a:r>
              <a:rPr lang="ru-RU" sz="2400" b="1" dirty="0" smtClean="0"/>
              <a:t>На </a:t>
            </a:r>
            <a:r>
              <a:rPr lang="ru-RU" sz="2400" b="1" dirty="0"/>
              <a:t>школьной выставке </a:t>
            </a:r>
            <a:r>
              <a:rPr lang="ru-RU" sz="2400" b="1" dirty="0" smtClean="0"/>
              <a:t>72 </a:t>
            </a:r>
            <a:r>
              <a:rPr lang="ru-RU" sz="2400" b="1" dirty="0"/>
              <a:t>рисунка. Выполнены </a:t>
            </a:r>
            <a:endParaRPr lang="ru-RU" sz="2400" b="1" dirty="0" smtClean="0"/>
          </a:p>
          <a:p>
            <a:endParaRPr lang="ru-RU" sz="2400" b="1" dirty="0" smtClean="0"/>
          </a:p>
          <a:p>
            <a:r>
              <a:rPr lang="ru-RU" sz="2400" b="1" dirty="0" smtClean="0"/>
              <a:t>акварелью всех </a:t>
            </a:r>
            <a:r>
              <a:rPr lang="ru-RU" sz="2400" b="1" dirty="0"/>
              <a:t>рисунков, а 0,25 остальных – </a:t>
            </a:r>
            <a:r>
              <a:rPr lang="ru-RU" sz="2400" b="1" dirty="0" smtClean="0"/>
              <a:t> </a:t>
            </a:r>
            <a:r>
              <a:rPr lang="ru-RU" sz="2400" b="1" dirty="0"/>
              <a:t>карандашом</a:t>
            </a:r>
            <a:r>
              <a:rPr lang="ru-RU" sz="2400" b="1" dirty="0" smtClean="0"/>
              <a:t>.  </a:t>
            </a:r>
            <a:r>
              <a:rPr lang="ru-RU" sz="2400" b="1" dirty="0"/>
              <a:t>Сколько карандашных рисунков на выставке?</a:t>
            </a:r>
          </a:p>
        </p:txBody>
      </p:sp>
      <p:graphicFrame>
        <p:nvGraphicFramePr>
          <p:cNvPr id="7170" name="Object 25"/>
          <p:cNvGraphicFramePr>
            <a:graphicFrameLocks noChangeAspect="1"/>
          </p:cNvGraphicFramePr>
          <p:nvPr/>
        </p:nvGraphicFramePr>
        <p:xfrm>
          <a:off x="8429652" y="0"/>
          <a:ext cx="285752" cy="738914"/>
        </p:xfrm>
        <a:graphic>
          <a:graphicData uri="http://schemas.openxmlformats.org/presentationml/2006/ole">
            <p:oleObj spid="_x0000_s20482" name="Формула" r:id="rId4" imgW="152280" imgH="393480" progId="Equation.3">
              <p:embed/>
            </p:oleObj>
          </a:graphicData>
        </a:graphic>
      </p:graphicFrame>
      <p:sp>
        <p:nvSpPr>
          <p:cNvPr id="50" name="Line 38"/>
          <p:cNvSpPr>
            <a:spLocks noChangeShapeType="1"/>
          </p:cNvSpPr>
          <p:nvPr/>
        </p:nvSpPr>
        <p:spPr bwMode="auto">
          <a:xfrm>
            <a:off x="1714480" y="3286124"/>
            <a:ext cx="0" cy="228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1" name="Line 38"/>
          <p:cNvSpPr>
            <a:spLocks noChangeShapeType="1"/>
          </p:cNvSpPr>
          <p:nvPr/>
        </p:nvSpPr>
        <p:spPr bwMode="auto">
          <a:xfrm>
            <a:off x="3071802" y="3286124"/>
            <a:ext cx="0" cy="228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2" name="Line 38"/>
          <p:cNvSpPr>
            <a:spLocks noChangeShapeType="1"/>
          </p:cNvSpPr>
          <p:nvPr/>
        </p:nvSpPr>
        <p:spPr bwMode="auto">
          <a:xfrm>
            <a:off x="4429124" y="3286124"/>
            <a:ext cx="0" cy="228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3" name="Line 38"/>
          <p:cNvSpPr>
            <a:spLocks noChangeShapeType="1"/>
          </p:cNvSpPr>
          <p:nvPr/>
        </p:nvSpPr>
        <p:spPr bwMode="auto">
          <a:xfrm>
            <a:off x="5643570" y="3286124"/>
            <a:ext cx="0" cy="228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4" name="Line 38"/>
          <p:cNvSpPr>
            <a:spLocks noChangeShapeType="1"/>
          </p:cNvSpPr>
          <p:nvPr/>
        </p:nvSpPr>
        <p:spPr bwMode="auto">
          <a:xfrm>
            <a:off x="7000892" y="3286124"/>
            <a:ext cx="0" cy="228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6" name="Line 38"/>
          <p:cNvSpPr>
            <a:spLocks noChangeShapeType="1"/>
          </p:cNvSpPr>
          <p:nvPr/>
        </p:nvSpPr>
        <p:spPr bwMode="auto">
          <a:xfrm>
            <a:off x="357158" y="3286124"/>
            <a:ext cx="0" cy="228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7" name="Line 38"/>
          <p:cNvSpPr>
            <a:spLocks noChangeShapeType="1"/>
          </p:cNvSpPr>
          <p:nvPr/>
        </p:nvSpPr>
        <p:spPr bwMode="auto">
          <a:xfrm>
            <a:off x="8501090" y="3286124"/>
            <a:ext cx="0" cy="228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59" name="Group 4"/>
          <p:cNvGrpSpPr>
            <a:grpSpLocks/>
          </p:cNvGrpSpPr>
          <p:nvPr/>
        </p:nvGrpSpPr>
        <p:grpSpPr bwMode="auto">
          <a:xfrm rot="11002685">
            <a:off x="405065" y="1712107"/>
            <a:ext cx="8081534" cy="1694580"/>
            <a:chOff x="1698" y="3874"/>
            <a:chExt cx="3498" cy="1233"/>
          </a:xfrm>
        </p:grpSpPr>
        <p:sp>
          <p:nvSpPr>
            <p:cNvPr id="60" name="AutoShape 5"/>
            <p:cNvSpPr>
              <a:spLocks/>
            </p:cNvSpPr>
            <p:nvPr/>
          </p:nvSpPr>
          <p:spPr bwMode="auto">
            <a:xfrm rot="15997315">
              <a:off x="3164" y="2408"/>
              <a:ext cx="565" cy="3498"/>
            </a:xfrm>
            <a:prstGeom prst="leftBrace">
              <a:avLst>
                <a:gd name="adj1" fmla="val 106709"/>
                <a:gd name="adj2" fmla="val 49806"/>
              </a:avLst>
            </a:prstGeom>
            <a:noFill/>
            <a:ln w="38160">
              <a:solidFill>
                <a:srgbClr val="66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" name="Text Box 6"/>
            <p:cNvSpPr txBox="1">
              <a:spLocks noChangeArrowheads="1"/>
            </p:cNvSpPr>
            <p:nvPr/>
          </p:nvSpPr>
          <p:spPr bwMode="auto">
            <a:xfrm rot="10871177">
              <a:off x="3222" y="4366"/>
              <a:ext cx="394" cy="74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90000" tIns="46800" rIns="90000" bIns="46800">
              <a:spAutoFit/>
            </a:bodyPr>
            <a:lstStyle/>
            <a:p>
              <a:pPr algn="l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ru-RU" sz="6000" b="1" dirty="0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</a:t>
              </a:r>
              <a:endParaRPr lang="ru-RU" sz="60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3857620" y="1928802"/>
            <a:ext cx="235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1</a:t>
            </a:r>
            <a:r>
              <a:rPr lang="ru-RU" sz="2800" b="1" dirty="0" smtClean="0">
                <a:solidFill>
                  <a:srgbClr val="0070C0"/>
                </a:solidFill>
              </a:rPr>
              <a:t> - 72 рисунка</a:t>
            </a:r>
            <a:endParaRPr lang="ru-RU" sz="2800" b="1" dirty="0">
              <a:solidFill>
                <a:srgbClr val="0070C0"/>
              </a:solidFill>
            </a:endParaRPr>
          </a:p>
        </p:txBody>
      </p:sp>
      <p:grpSp>
        <p:nvGrpSpPr>
          <p:cNvPr id="63" name="Group 4"/>
          <p:cNvGrpSpPr>
            <a:grpSpLocks/>
          </p:cNvGrpSpPr>
          <p:nvPr/>
        </p:nvGrpSpPr>
        <p:grpSpPr bwMode="auto">
          <a:xfrm rot="238510">
            <a:off x="361455" y="3514010"/>
            <a:ext cx="6633789" cy="1706761"/>
            <a:chOff x="1698" y="3874"/>
            <a:chExt cx="3498" cy="1229"/>
          </a:xfrm>
        </p:grpSpPr>
        <p:sp>
          <p:nvSpPr>
            <p:cNvPr id="64" name="AutoShape 5"/>
            <p:cNvSpPr>
              <a:spLocks/>
            </p:cNvSpPr>
            <p:nvPr/>
          </p:nvSpPr>
          <p:spPr bwMode="auto">
            <a:xfrm rot="15997315">
              <a:off x="3164" y="2408"/>
              <a:ext cx="565" cy="3498"/>
            </a:xfrm>
            <a:prstGeom prst="leftBrace">
              <a:avLst>
                <a:gd name="adj1" fmla="val 106709"/>
                <a:gd name="adj2" fmla="val 49806"/>
              </a:avLst>
            </a:prstGeom>
            <a:noFill/>
            <a:ln w="38160">
              <a:solidFill>
                <a:srgbClr val="66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" name="Text Box 6"/>
            <p:cNvSpPr txBox="1">
              <a:spLocks noChangeArrowheads="1"/>
            </p:cNvSpPr>
            <p:nvPr/>
          </p:nvSpPr>
          <p:spPr bwMode="auto">
            <a:xfrm rot="10871177">
              <a:off x="3222" y="4370"/>
              <a:ext cx="394" cy="73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90000" tIns="46800" rIns="90000" bIns="46800">
              <a:spAutoFit/>
            </a:bodyPr>
            <a:lstStyle/>
            <a:p>
              <a:pPr algn="l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ru-RU" sz="6000" b="1" dirty="0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</a:t>
              </a:r>
              <a:endParaRPr lang="ru-RU" sz="60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</p:grpSp>
      <p:graphicFrame>
        <p:nvGraphicFramePr>
          <p:cNvPr id="20484" name="Object 25"/>
          <p:cNvGraphicFramePr>
            <a:graphicFrameLocks noChangeAspect="1"/>
          </p:cNvGraphicFramePr>
          <p:nvPr/>
        </p:nvGraphicFramePr>
        <p:xfrm>
          <a:off x="3571868" y="4572008"/>
          <a:ext cx="285750" cy="738188"/>
        </p:xfrm>
        <a:graphic>
          <a:graphicData uri="http://schemas.openxmlformats.org/presentationml/2006/ole">
            <p:oleObj spid="_x0000_s20484" name="Формула" r:id="rId5" imgW="152280" imgH="393480" progId="Equation.3">
              <p:embed/>
            </p:oleObj>
          </a:graphicData>
        </a:graphic>
      </p:graphicFrame>
      <p:sp>
        <p:nvSpPr>
          <p:cNvPr id="67" name="TextBox 66"/>
          <p:cNvSpPr txBox="1"/>
          <p:nvPr/>
        </p:nvSpPr>
        <p:spPr>
          <a:xfrm>
            <a:off x="2285984" y="3143248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                  Акварелью 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69" name="Прямая соединительная линия 68"/>
          <p:cNvCxnSpPr>
            <a:stCxn id="60" idx="2"/>
          </p:cNvCxnSpPr>
          <p:nvPr/>
        </p:nvCxnSpPr>
        <p:spPr>
          <a:xfrm>
            <a:off x="379211" y="3405271"/>
            <a:ext cx="6621681" cy="23729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3929058" y="4643446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всех рисунков -?</a:t>
            </a:r>
            <a:endParaRPr lang="ru-RU" sz="2400" dirty="0">
              <a:solidFill>
                <a:srgbClr val="0070C0"/>
              </a:solidFill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rot="5400000">
            <a:off x="7679553" y="3393281"/>
            <a:ext cx="214314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8001024" y="3429000"/>
            <a:ext cx="28575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7322363" y="3393281"/>
            <a:ext cx="214314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9" name="Левая фигурная скобка 48"/>
          <p:cNvSpPr/>
          <p:nvPr/>
        </p:nvSpPr>
        <p:spPr>
          <a:xfrm rot="16200000">
            <a:off x="7000892" y="3429000"/>
            <a:ext cx="357190" cy="35719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715140" y="3786190"/>
            <a:ext cx="738664" cy="23574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3600" dirty="0" smtClean="0"/>
              <a:t>0,25 </a:t>
            </a:r>
            <a:r>
              <a:rPr lang="ru-RU" sz="2400" dirty="0" smtClean="0"/>
              <a:t>остатка - ?</a:t>
            </a:r>
            <a:endParaRPr lang="ru-RU" sz="3600" dirty="0"/>
          </a:p>
        </p:txBody>
      </p:sp>
      <p:graphicFrame>
        <p:nvGraphicFramePr>
          <p:cNvPr id="66" name="Объект 6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485" name="Формула" r:id="rId6" imgW="1141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6" grpId="0" animBg="1"/>
      <p:bldP spid="57" grpId="0" animBg="1"/>
      <p:bldP spid="62" grpId="0"/>
      <p:bldP spid="67" grpId="0"/>
      <p:bldP spid="71" grpId="0"/>
      <p:bldP spid="49" grpId="0" animBg="1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6500826" y="4643446"/>
            <a:ext cx="2314800" cy="1800000"/>
            <a:chOff x="3024" y="1344"/>
            <a:chExt cx="2591" cy="1919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4188" y="1344"/>
              <a:ext cx="210" cy="154"/>
              <a:chOff x="4188" y="1344"/>
              <a:chExt cx="210" cy="154"/>
            </a:xfrm>
          </p:grpSpPr>
          <p:sp>
            <p:nvSpPr>
              <p:cNvPr id="9233" name="Freeform 3"/>
              <p:cNvSpPr>
                <a:spLocks noChangeArrowheads="1"/>
              </p:cNvSpPr>
              <p:nvPr/>
            </p:nvSpPr>
            <p:spPr bwMode="auto">
              <a:xfrm>
                <a:off x="4188" y="1349"/>
                <a:ext cx="210" cy="149"/>
              </a:xfrm>
              <a:custGeom>
                <a:avLst/>
                <a:gdLst>
                  <a:gd name="T0" fmla="*/ 90 w 138"/>
                  <a:gd name="T1" fmla="*/ 160 h 139"/>
                  <a:gd name="T2" fmla="*/ 8 w 138"/>
                  <a:gd name="T3" fmla="*/ 111 h 139"/>
                  <a:gd name="T4" fmla="*/ 49 w 138"/>
                  <a:gd name="T5" fmla="*/ 49 h 139"/>
                  <a:gd name="T6" fmla="*/ 146 w 138"/>
                  <a:gd name="T7" fmla="*/ 1 h 139"/>
                  <a:gd name="T8" fmla="*/ 271 w 138"/>
                  <a:gd name="T9" fmla="*/ 57 h 139"/>
                  <a:gd name="T10" fmla="*/ 312 w 138"/>
                  <a:gd name="T11" fmla="*/ 118 h 139"/>
                  <a:gd name="T12" fmla="*/ 230 w 138"/>
                  <a:gd name="T13" fmla="*/ 16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8"/>
                  <a:gd name="T22" fmla="*/ 0 h 139"/>
                  <a:gd name="T23" fmla="*/ 138 w 138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8" h="139">
                    <a:moveTo>
                      <a:pt x="39" y="139"/>
                    </a:moveTo>
                    <a:cubicBezTo>
                      <a:pt x="33" y="132"/>
                      <a:pt x="6" y="113"/>
                      <a:pt x="3" y="97"/>
                    </a:cubicBezTo>
                    <a:cubicBezTo>
                      <a:pt x="0" y="81"/>
                      <a:pt x="11" y="59"/>
                      <a:pt x="21" y="43"/>
                    </a:cubicBezTo>
                    <a:cubicBezTo>
                      <a:pt x="31" y="27"/>
                      <a:pt x="47" y="0"/>
                      <a:pt x="63" y="1"/>
                    </a:cubicBezTo>
                    <a:cubicBezTo>
                      <a:pt x="79" y="2"/>
                      <a:pt x="105" y="32"/>
                      <a:pt x="117" y="49"/>
                    </a:cubicBezTo>
                    <a:cubicBezTo>
                      <a:pt x="129" y="66"/>
                      <a:pt x="138" y="88"/>
                      <a:pt x="135" y="103"/>
                    </a:cubicBezTo>
                    <a:cubicBezTo>
                      <a:pt x="132" y="118"/>
                      <a:pt x="106" y="132"/>
                      <a:pt x="99" y="139"/>
                    </a:cubicBezTo>
                  </a:path>
                </a:pathLst>
              </a:custGeom>
              <a:noFill/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34" name="Oval 4"/>
              <p:cNvSpPr>
                <a:spLocks noChangeArrowheads="1"/>
              </p:cNvSpPr>
              <p:nvPr/>
            </p:nvSpPr>
            <p:spPr bwMode="auto">
              <a:xfrm>
                <a:off x="4247" y="1344"/>
                <a:ext cx="72" cy="50"/>
              </a:xfrm>
              <a:prstGeom prst="ellipse">
                <a:avLst/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" name="Group 5"/>
            <p:cNvGrpSpPr>
              <a:grpSpLocks/>
            </p:cNvGrpSpPr>
            <p:nvPr/>
          </p:nvGrpSpPr>
          <p:grpSpPr bwMode="auto">
            <a:xfrm>
              <a:off x="3024" y="1448"/>
              <a:ext cx="2591" cy="1815"/>
              <a:chOff x="3024" y="1448"/>
              <a:chExt cx="2591" cy="1815"/>
            </a:xfrm>
          </p:grpSpPr>
          <p:pic>
            <p:nvPicPr>
              <p:cNvPr id="9231" name="Picture 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219" y="1529"/>
                <a:ext cx="2199" cy="157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9232" name="Freeform 7"/>
              <p:cNvSpPr>
                <a:spLocks noChangeArrowheads="1"/>
              </p:cNvSpPr>
              <p:nvPr/>
            </p:nvSpPr>
            <p:spPr bwMode="auto">
              <a:xfrm rot="5400000">
                <a:off x="3413" y="1061"/>
                <a:ext cx="1815" cy="2591"/>
              </a:xfrm>
              <a:custGeom>
                <a:avLst/>
                <a:gdLst>
                  <a:gd name="T0" fmla="*/ 115 w 2498"/>
                  <a:gd name="T1" fmla="*/ 184 h 3084"/>
                  <a:gd name="T2" fmla="*/ 884 w 2498"/>
                  <a:gd name="T3" fmla="*/ 184 h 3084"/>
                  <a:gd name="T4" fmla="*/ 884 w 2498"/>
                  <a:gd name="T5" fmla="*/ 1636 h 3084"/>
                  <a:gd name="T6" fmla="*/ 114 w 2498"/>
                  <a:gd name="T7" fmla="*/ 1642 h 3084"/>
                  <a:gd name="T8" fmla="*/ 1 w 2498"/>
                  <a:gd name="T9" fmla="*/ 1775 h 3084"/>
                  <a:gd name="T10" fmla="*/ 0 w 2498"/>
                  <a:gd name="T11" fmla="*/ 1789 h 3084"/>
                  <a:gd name="T12" fmla="*/ 974 w 2498"/>
                  <a:gd name="T13" fmla="*/ 1795 h 3084"/>
                  <a:gd name="T14" fmla="*/ 969 w 2498"/>
                  <a:gd name="T15" fmla="*/ 1781 h 3084"/>
                  <a:gd name="T16" fmla="*/ 884 w 2498"/>
                  <a:gd name="T17" fmla="*/ 1635 h 3084"/>
                  <a:gd name="T18" fmla="*/ 969 w 2498"/>
                  <a:gd name="T19" fmla="*/ 1784 h 3084"/>
                  <a:gd name="T20" fmla="*/ 969 w 2498"/>
                  <a:gd name="T21" fmla="*/ 1789 h 3084"/>
                  <a:gd name="T22" fmla="*/ 978 w 2498"/>
                  <a:gd name="T23" fmla="*/ 1795 h 3084"/>
                  <a:gd name="T24" fmla="*/ 988 w 2498"/>
                  <a:gd name="T25" fmla="*/ 2 h 3084"/>
                  <a:gd name="T26" fmla="*/ 884 w 2498"/>
                  <a:gd name="T27" fmla="*/ 187 h 3084"/>
                  <a:gd name="T28" fmla="*/ 988 w 2498"/>
                  <a:gd name="T29" fmla="*/ 2 h 3084"/>
                  <a:gd name="T30" fmla="*/ 17 w 2498"/>
                  <a:gd name="T31" fmla="*/ 8 h 3084"/>
                  <a:gd name="T32" fmla="*/ 15 w 2498"/>
                  <a:gd name="T33" fmla="*/ 8 h 3084"/>
                  <a:gd name="T34" fmla="*/ 5 w 2498"/>
                  <a:gd name="T35" fmla="*/ 0 h 3084"/>
                  <a:gd name="T36" fmla="*/ 0 w 2498"/>
                  <a:gd name="T37" fmla="*/ 1777 h 3084"/>
                  <a:gd name="T38" fmla="*/ 10 w 2498"/>
                  <a:gd name="T39" fmla="*/ 2 h 3084"/>
                  <a:gd name="T40" fmla="*/ 105 w 2498"/>
                  <a:gd name="T41" fmla="*/ 171 h 3084"/>
                  <a:gd name="T42" fmla="*/ 107 w 2498"/>
                  <a:gd name="T43" fmla="*/ 1651 h 3084"/>
                  <a:gd name="T44" fmla="*/ 2 w 2498"/>
                  <a:gd name="T45" fmla="*/ 1773 h 3084"/>
                  <a:gd name="T46" fmla="*/ 2 w 2498"/>
                  <a:gd name="T47" fmla="*/ 1781 h 3084"/>
                  <a:gd name="T48" fmla="*/ 5 w 2498"/>
                  <a:gd name="T49" fmla="*/ 7 h 3084"/>
                  <a:gd name="T50" fmla="*/ 17 w 2498"/>
                  <a:gd name="T51" fmla="*/ 0 h 3084"/>
                  <a:gd name="T52" fmla="*/ 12 w 2498"/>
                  <a:gd name="T53" fmla="*/ 8 h 3084"/>
                  <a:gd name="T54" fmla="*/ 115 w 2498"/>
                  <a:gd name="T55" fmla="*/ 184 h 308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498"/>
                  <a:gd name="T85" fmla="*/ 0 h 3084"/>
                  <a:gd name="T86" fmla="*/ 2498 w 2498"/>
                  <a:gd name="T87" fmla="*/ 3084 h 3084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498" h="3084">
                    <a:moveTo>
                      <a:pt x="289" y="316"/>
                    </a:moveTo>
                    <a:lnTo>
                      <a:pt x="2232" y="316"/>
                    </a:lnTo>
                    <a:lnTo>
                      <a:pt x="2232" y="2810"/>
                    </a:lnTo>
                    <a:lnTo>
                      <a:pt x="288" y="2820"/>
                    </a:lnTo>
                    <a:lnTo>
                      <a:pt x="3" y="3049"/>
                    </a:lnTo>
                    <a:lnTo>
                      <a:pt x="0" y="3072"/>
                    </a:lnTo>
                    <a:lnTo>
                      <a:pt x="2460" y="3084"/>
                    </a:lnTo>
                    <a:lnTo>
                      <a:pt x="2447" y="3058"/>
                    </a:lnTo>
                    <a:lnTo>
                      <a:pt x="2234" y="2807"/>
                    </a:lnTo>
                    <a:lnTo>
                      <a:pt x="2447" y="3065"/>
                    </a:lnTo>
                    <a:lnTo>
                      <a:pt x="2447" y="3072"/>
                    </a:lnTo>
                    <a:lnTo>
                      <a:pt x="2472" y="3084"/>
                    </a:lnTo>
                    <a:lnTo>
                      <a:pt x="2498" y="3"/>
                    </a:lnTo>
                    <a:lnTo>
                      <a:pt x="2234" y="321"/>
                    </a:lnTo>
                    <a:lnTo>
                      <a:pt x="2498" y="3"/>
                    </a:lnTo>
                    <a:lnTo>
                      <a:pt x="42" y="14"/>
                    </a:lnTo>
                    <a:lnTo>
                      <a:pt x="37" y="14"/>
                    </a:lnTo>
                    <a:lnTo>
                      <a:pt x="12" y="0"/>
                    </a:lnTo>
                    <a:lnTo>
                      <a:pt x="0" y="3051"/>
                    </a:lnTo>
                    <a:lnTo>
                      <a:pt x="25" y="3"/>
                    </a:lnTo>
                    <a:lnTo>
                      <a:pt x="267" y="293"/>
                    </a:lnTo>
                    <a:lnTo>
                      <a:pt x="270" y="2835"/>
                    </a:lnTo>
                    <a:lnTo>
                      <a:pt x="6" y="3044"/>
                    </a:lnTo>
                    <a:lnTo>
                      <a:pt x="6" y="3058"/>
                    </a:lnTo>
                    <a:lnTo>
                      <a:pt x="12" y="12"/>
                    </a:lnTo>
                    <a:lnTo>
                      <a:pt x="42" y="0"/>
                    </a:lnTo>
                    <a:lnTo>
                      <a:pt x="31" y="14"/>
                    </a:lnTo>
                    <a:lnTo>
                      <a:pt x="289" y="316"/>
                    </a:lnTo>
                    <a:close/>
                  </a:path>
                </a:pathLst>
              </a:custGeom>
              <a:blipFill dpi="0" rotWithShape="0">
                <a:blip r:embed="rId5" cstate="print"/>
                <a:srcRect/>
                <a:tile tx="0" ty="0" sx="100000" sy="100000" flip="none" algn="tl"/>
              </a:blipFill>
              <a:ln w="648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6286512" y="2143116"/>
            <a:ext cx="2520000" cy="2160000"/>
            <a:chOff x="192" y="2112"/>
            <a:chExt cx="2638" cy="1967"/>
          </a:xfrm>
        </p:grpSpPr>
        <p:grpSp>
          <p:nvGrpSpPr>
            <p:cNvPr id="6" name="Group 9"/>
            <p:cNvGrpSpPr>
              <a:grpSpLocks/>
            </p:cNvGrpSpPr>
            <p:nvPr/>
          </p:nvGrpSpPr>
          <p:grpSpPr bwMode="auto">
            <a:xfrm>
              <a:off x="1406" y="2112"/>
              <a:ext cx="210" cy="158"/>
              <a:chOff x="1406" y="2112"/>
              <a:chExt cx="210" cy="158"/>
            </a:xfrm>
          </p:grpSpPr>
          <p:sp>
            <p:nvSpPr>
              <p:cNvPr id="9227" name="Freeform 10"/>
              <p:cNvSpPr>
                <a:spLocks noChangeArrowheads="1"/>
              </p:cNvSpPr>
              <p:nvPr/>
            </p:nvSpPr>
            <p:spPr bwMode="auto">
              <a:xfrm>
                <a:off x="1406" y="2117"/>
                <a:ext cx="210" cy="153"/>
              </a:xfrm>
              <a:custGeom>
                <a:avLst/>
                <a:gdLst>
                  <a:gd name="T0" fmla="*/ 90 w 138"/>
                  <a:gd name="T1" fmla="*/ 168 h 139"/>
                  <a:gd name="T2" fmla="*/ 8 w 138"/>
                  <a:gd name="T3" fmla="*/ 118 h 139"/>
                  <a:gd name="T4" fmla="*/ 49 w 138"/>
                  <a:gd name="T5" fmla="*/ 52 h 139"/>
                  <a:gd name="T6" fmla="*/ 146 w 138"/>
                  <a:gd name="T7" fmla="*/ 1 h 139"/>
                  <a:gd name="T8" fmla="*/ 271 w 138"/>
                  <a:gd name="T9" fmla="*/ 59 h 139"/>
                  <a:gd name="T10" fmla="*/ 312 w 138"/>
                  <a:gd name="T11" fmla="*/ 124 h 139"/>
                  <a:gd name="T12" fmla="*/ 230 w 138"/>
                  <a:gd name="T13" fmla="*/ 168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8"/>
                  <a:gd name="T22" fmla="*/ 0 h 139"/>
                  <a:gd name="T23" fmla="*/ 138 w 138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8" h="139">
                    <a:moveTo>
                      <a:pt x="39" y="139"/>
                    </a:moveTo>
                    <a:cubicBezTo>
                      <a:pt x="33" y="132"/>
                      <a:pt x="6" y="113"/>
                      <a:pt x="3" y="97"/>
                    </a:cubicBezTo>
                    <a:cubicBezTo>
                      <a:pt x="0" y="81"/>
                      <a:pt x="11" y="59"/>
                      <a:pt x="21" y="43"/>
                    </a:cubicBezTo>
                    <a:cubicBezTo>
                      <a:pt x="31" y="27"/>
                      <a:pt x="47" y="0"/>
                      <a:pt x="63" y="1"/>
                    </a:cubicBezTo>
                    <a:cubicBezTo>
                      <a:pt x="79" y="2"/>
                      <a:pt x="105" y="32"/>
                      <a:pt x="117" y="49"/>
                    </a:cubicBezTo>
                    <a:cubicBezTo>
                      <a:pt x="129" y="66"/>
                      <a:pt x="138" y="88"/>
                      <a:pt x="135" y="103"/>
                    </a:cubicBezTo>
                    <a:cubicBezTo>
                      <a:pt x="132" y="118"/>
                      <a:pt x="106" y="132"/>
                      <a:pt x="99" y="139"/>
                    </a:cubicBezTo>
                  </a:path>
                </a:pathLst>
              </a:custGeom>
              <a:noFill/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28" name="Oval 11"/>
              <p:cNvSpPr>
                <a:spLocks noChangeArrowheads="1"/>
              </p:cNvSpPr>
              <p:nvPr/>
            </p:nvSpPr>
            <p:spPr bwMode="auto">
              <a:xfrm>
                <a:off x="1466" y="2112"/>
                <a:ext cx="72" cy="52"/>
              </a:xfrm>
              <a:prstGeom prst="ellipse">
                <a:avLst/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" name="Group 12"/>
            <p:cNvGrpSpPr>
              <a:grpSpLocks/>
            </p:cNvGrpSpPr>
            <p:nvPr/>
          </p:nvGrpSpPr>
          <p:grpSpPr bwMode="auto">
            <a:xfrm>
              <a:off x="192" y="2218"/>
              <a:ext cx="2638" cy="1861"/>
              <a:chOff x="192" y="2218"/>
              <a:chExt cx="2638" cy="1861"/>
            </a:xfrm>
          </p:grpSpPr>
          <p:pic>
            <p:nvPicPr>
              <p:cNvPr id="9225" name="Picture 13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88" y="2369"/>
                <a:ext cx="2198" cy="157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9226" name="Freeform 14"/>
              <p:cNvSpPr>
                <a:spLocks noChangeArrowheads="1"/>
              </p:cNvSpPr>
              <p:nvPr/>
            </p:nvSpPr>
            <p:spPr bwMode="auto">
              <a:xfrm rot="5400000">
                <a:off x="582" y="1831"/>
                <a:ext cx="1861" cy="2638"/>
              </a:xfrm>
              <a:custGeom>
                <a:avLst/>
                <a:gdLst>
                  <a:gd name="T0" fmla="*/ 123 w 2498"/>
                  <a:gd name="T1" fmla="*/ 195 h 3084"/>
                  <a:gd name="T2" fmla="*/ 952 w 2498"/>
                  <a:gd name="T3" fmla="*/ 195 h 3084"/>
                  <a:gd name="T4" fmla="*/ 952 w 2498"/>
                  <a:gd name="T5" fmla="*/ 1728 h 3084"/>
                  <a:gd name="T6" fmla="*/ 123 w 2498"/>
                  <a:gd name="T7" fmla="*/ 1734 h 3084"/>
                  <a:gd name="T8" fmla="*/ 1 w 2498"/>
                  <a:gd name="T9" fmla="*/ 1875 h 3084"/>
                  <a:gd name="T10" fmla="*/ 0 w 2498"/>
                  <a:gd name="T11" fmla="*/ 1890 h 3084"/>
                  <a:gd name="T12" fmla="*/ 1050 w 2498"/>
                  <a:gd name="T13" fmla="*/ 1896 h 3084"/>
                  <a:gd name="T14" fmla="*/ 1044 w 2498"/>
                  <a:gd name="T15" fmla="*/ 1880 h 3084"/>
                  <a:gd name="T16" fmla="*/ 953 w 2498"/>
                  <a:gd name="T17" fmla="*/ 1726 h 3084"/>
                  <a:gd name="T18" fmla="*/ 1044 w 2498"/>
                  <a:gd name="T19" fmla="*/ 1884 h 3084"/>
                  <a:gd name="T20" fmla="*/ 1044 w 2498"/>
                  <a:gd name="T21" fmla="*/ 1890 h 3084"/>
                  <a:gd name="T22" fmla="*/ 1054 w 2498"/>
                  <a:gd name="T23" fmla="*/ 1896 h 3084"/>
                  <a:gd name="T24" fmla="*/ 1065 w 2498"/>
                  <a:gd name="T25" fmla="*/ 3 h 3084"/>
                  <a:gd name="T26" fmla="*/ 953 w 2498"/>
                  <a:gd name="T27" fmla="*/ 198 h 3084"/>
                  <a:gd name="T28" fmla="*/ 1065 w 2498"/>
                  <a:gd name="T29" fmla="*/ 3 h 3084"/>
                  <a:gd name="T30" fmla="*/ 18 w 2498"/>
                  <a:gd name="T31" fmla="*/ 9 h 3084"/>
                  <a:gd name="T32" fmla="*/ 16 w 2498"/>
                  <a:gd name="T33" fmla="*/ 9 h 3084"/>
                  <a:gd name="T34" fmla="*/ 5 w 2498"/>
                  <a:gd name="T35" fmla="*/ 0 h 3084"/>
                  <a:gd name="T36" fmla="*/ 0 w 2498"/>
                  <a:gd name="T37" fmla="*/ 1876 h 3084"/>
                  <a:gd name="T38" fmla="*/ 10 w 2498"/>
                  <a:gd name="T39" fmla="*/ 3 h 3084"/>
                  <a:gd name="T40" fmla="*/ 114 w 2498"/>
                  <a:gd name="T41" fmla="*/ 180 h 3084"/>
                  <a:gd name="T42" fmla="*/ 115 w 2498"/>
                  <a:gd name="T43" fmla="*/ 1743 h 3084"/>
                  <a:gd name="T44" fmla="*/ 3 w 2498"/>
                  <a:gd name="T45" fmla="*/ 1872 h 3084"/>
                  <a:gd name="T46" fmla="*/ 3 w 2498"/>
                  <a:gd name="T47" fmla="*/ 1880 h 3084"/>
                  <a:gd name="T48" fmla="*/ 5 w 2498"/>
                  <a:gd name="T49" fmla="*/ 8 h 3084"/>
                  <a:gd name="T50" fmla="*/ 18 w 2498"/>
                  <a:gd name="T51" fmla="*/ 0 h 3084"/>
                  <a:gd name="T52" fmla="*/ 13 w 2498"/>
                  <a:gd name="T53" fmla="*/ 9 h 3084"/>
                  <a:gd name="T54" fmla="*/ 123 w 2498"/>
                  <a:gd name="T55" fmla="*/ 195 h 308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498"/>
                  <a:gd name="T85" fmla="*/ 0 h 3084"/>
                  <a:gd name="T86" fmla="*/ 2498 w 2498"/>
                  <a:gd name="T87" fmla="*/ 3084 h 3084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498" h="3084">
                    <a:moveTo>
                      <a:pt x="289" y="316"/>
                    </a:moveTo>
                    <a:lnTo>
                      <a:pt x="2232" y="316"/>
                    </a:lnTo>
                    <a:lnTo>
                      <a:pt x="2232" y="2810"/>
                    </a:lnTo>
                    <a:lnTo>
                      <a:pt x="288" y="2820"/>
                    </a:lnTo>
                    <a:lnTo>
                      <a:pt x="3" y="3049"/>
                    </a:lnTo>
                    <a:lnTo>
                      <a:pt x="0" y="3072"/>
                    </a:lnTo>
                    <a:lnTo>
                      <a:pt x="2460" y="3084"/>
                    </a:lnTo>
                    <a:lnTo>
                      <a:pt x="2447" y="3058"/>
                    </a:lnTo>
                    <a:lnTo>
                      <a:pt x="2234" y="2807"/>
                    </a:lnTo>
                    <a:lnTo>
                      <a:pt x="2447" y="3065"/>
                    </a:lnTo>
                    <a:lnTo>
                      <a:pt x="2447" y="3072"/>
                    </a:lnTo>
                    <a:lnTo>
                      <a:pt x="2472" y="3084"/>
                    </a:lnTo>
                    <a:lnTo>
                      <a:pt x="2498" y="3"/>
                    </a:lnTo>
                    <a:lnTo>
                      <a:pt x="2234" y="321"/>
                    </a:lnTo>
                    <a:lnTo>
                      <a:pt x="2498" y="3"/>
                    </a:lnTo>
                    <a:lnTo>
                      <a:pt x="42" y="14"/>
                    </a:lnTo>
                    <a:lnTo>
                      <a:pt x="37" y="14"/>
                    </a:lnTo>
                    <a:lnTo>
                      <a:pt x="12" y="0"/>
                    </a:lnTo>
                    <a:lnTo>
                      <a:pt x="0" y="3051"/>
                    </a:lnTo>
                    <a:lnTo>
                      <a:pt x="25" y="3"/>
                    </a:lnTo>
                    <a:lnTo>
                      <a:pt x="267" y="293"/>
                    </a:lnTo>
                    <a:lnTo>
                      <a:pt x="270" y="2835"/>
                    </a:lnTo>
                    <a:lnTo>
                      <a:pt x="6" y="3044"/>
                    </a:lnTo>
                    <a:lnTo>
                      <a:pt x="6" y="3058"/>
                    </a:lnTo>
                    <a:lnTo>
                      <a:pt x="12" y="12"/>
                    </a:lnTo>
                    <a:lnTo>
                      <a:pt x="42" y="0"/>
                    </a:lnTo>
                    <a:lnTo>
                      <a:pt x="31" y="14"/>
                    </a:lnTo>
                    <a:lnTo>
                      <a:pt x="289" y="316"/>
                    </a:lnTo>
                    <a:close/>
                  </a:path>
                </a:pathLst>
              </a:custGeom>
              <a:blipFill dpi="0" rotWithShape="0">
                <a:blip r:embed="rId5" cstate="print"/>
                <a:srcRect/>
                <a:tile tx="0" ty="0" sx="100000" sy="100000" flip="none" algn="tl"/>
              </a:blipFill>
              <a:ln w="648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150813" y="214312"/>
            <a:ext cx="8993188" cy="2309813"/>
            <a:chOff x="95" y="135"/>
            <a:chExt cx="5665" cy="1455"/>
          </a:xfrm>
        </p:grpSpPr>
        <p:sp>
          <p:nvSpPr>
            <p:cNvPr id="9222" name="Text Box 16"/>
            <p:cNvSpPr txBox="1">
              <a:spLocks noChangeArrowheads="1"/>
            </p:cNvSpPr>
            <p:nvPr/>
          </p:nvSpPr>
          <p:spPr bwMode="auto">
            <a:xfrm>
              <a:off x="95" y="135"/>
              <a:ext cx="5665" cy="145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l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ru-RU" sz="2400" b="1" dirty="0" smtClean="0">
                  <a:solidFill>
                    <a:srgbClr val="FF0000"/>
                  </a:solidFill>
                </a:rPr>
                <a:t>№645.  </a:t>
              </a:r>
              <a:r>
                <a:rPr lang="ru-RU" sz="2400" b="1" dirty="0" smtClean="0">
                  <a:solidFill>
                    <a:srgbClr val="000000"/>
                  </a:solidFill>
                </a:rPr>
                <a:t>Предельный </a:t>
              </a:r>
              <a:r>
                <a:rPr lang="ru-RU" sz="2400" b="1" dirty="0">
                  <a:solidFill>
                    <a:srgbClr val="000000"/>
                  </a:solidFill>
                </a:rPr>
                <a:t>возраст белки 6 лет, </a:t>
              </a:r>
              <a:r>
                <a:rPr lang="ru-RU" sz="2400" b="1" dirty="0" smtClean="0">
                  <a:solidFill>
                    <a:srgbClr val="000000"/>
                  </a:solidFill>
                </a:rPr>
                <a:t>что </a:t>
              </a:r>
              <a:r>
                <a:rPr lang="ru-RU" sz="2400" b="1" dirty="0">
                  <a:solidFill>
                    <a:srgbClr val="000000"/>
                  </a:solidFill>
                </a:rPr>
                <a:t>составляет        </a:t>
              </a:r>
              <a:r>
                <a:rPr lang="en-US" sz="2400" b="1" dirty="0" smtClean="0">
                  <a:solidFill>
                    <a:srgbClr val="000000"/>
                  </a:solidFill>
                </a:rPr>
                <a:t>         </a:t>
              </a:r>
            </a:p>
            <a:p>
              <a:pPr algn="l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1" dirty="0" smtClean="0">
                <a:solidFill>
                  <a:srgbClr val="000000"/>
                </a:solidFill>
              </a:endParaRPr>
            </a:p>
            <a:p>
              <a:pPr algn="l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1" dirty="0" smtClean="0">
                  <a:solidFill>
                    <a:srgbClr val="000000"/>
                  </a:solidFill>
                </a:rPr>
                <a:t>         </a:t>
              </a:r>
              <a:r>
                <a:rPr lang="ru-RU" sz="2400" b="1" dirty="0" smtClean="0">
                  <a:solidFill>
                    <a:srgbClr val="000000"/>
                  </a:solidFill>
                </a:rPr>
                <a:t>предельного </a:t>
              </a:r>
              <a:r>
                <a:rPr lang="ru-RU" sz="2400" b="1" dirty="0">
                  <a:solidFill>
                    <a:srgbClr val="000000"/>
                  </a:solidFill>
                </a:rPr>
                <a:t>возраста зайца. </a:t>
              </a:r>
              <a:r>
                <a:rPr lang="ru-RU" sz="2400" b="1" dirty="0" smtClean="0">
                  <a:solidFill>
                    <a:srgbClr val="000000"/>
                  </a:solidFill>
                </a:rPr>
                <a:t>Сколько </a:t>
              </a:r>
              <a:r>
                <a:rPr lang="ru-RU" sz="2400" b="1" dirty="0">
                  <a:solidFill>
                    <a:srgbClr val="000000"/>
                  </a:solidFill>
                </a:rPr>
                <a:t>лет может прожить </a:t>
              </a:r>
              <a:endParaRPr lang="en-US" sz="2400" b="1" dirty="0" smtClean="0">
                <a:solidFill>
                  <a:srgbClr val="000000"/>
                </a:solidFill>
              </a:endParaRPr>
            </a:p>
            <a:p>
              <a:pPr algn="l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1" dirty="0" smtClean="0">
                <a:solidFill>
                  <a:srgbClr val="000000"/>
                </a:solidFill>
              </a:endParaRPr>
            </a:p>
            <a:p>
              <a:pPr algn="l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ru-RU" sz="2400" b="1" dirty="0" smtClean="0">
                  <a:solidFill>
                    <a:srgbClr val="000000"/>
                  </a:solidFill>
                </a:rPr>
                <a:t>заяц?</a:t>
              </a:r>
              <a:endParaRPr lang="ru-RU" sz="2400" b="1" dirty="0">
                <a:solidFill>
                  <a:srgbClr val="000000"/>
                </a:solidFill>
              </a:endParaRPr>
            </a:p>
            <a:p>
              <a:pPr algn="l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ru-RU" sz="2400" b="1" dirty="0">
                <a:solidFill>
                  <a:srgbClr val="000000"/>
                </a:solidFill>
              </a:endParaRPr>
            </a:p>
          </p:txBody>
        </p:sp>
        <p:graphicFrame>
          <p:nvGraphicFramePr>
            <p:cNvPr id="9218" name="Object 17"/>
            <p:cNvGraphicFramePr>
              <a:graphicFrameLocks noChangeAspect="1"/>
            </p:cNvGraphicFramePr>
            <p:nvPr/>
          </p:nvGraphicFramePr>
          <p:xfrm>
            <a:off x="270" y="360"/>
            <a:ext cx="340" cy="815"/>
          </p:xfrm>
          <a:graphic>
            <a:graphicData uri="http://schemas.openxmlformats.org/presentationml/2006/ole">
              <p:oleObj spid="_x0000_s19458" r:id="rId7" imgW="164880" imgH="393480" progId="Equation.3">
                <p:embed/>
              </p:oleObj>
            </a:graphicData>
          </a:graphic>
        </p:graphicFrame>
      </p:grp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464315" y="5536421"/>
            <a:ext cx="714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14282" y="4714884"/>
            <a:ext cx="550072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71406" y="4714884"/>
            <a:ext cx="285752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5572132" y="4714884"/>
            <a:ext cx="285752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3428992" y="4714884"/>
            <a:ext cx="285752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2285984" y="4714884"/>
            <a:ext cx="285752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4500562" y="4714884"/>
            <a:ext cx="285752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214414" y="4714884"/>
            <a:ext cx="285752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214282" y="4714884"/>
            <a:ext cx="335758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428728" y="4286256"/>
            <a:ext cx="1428760" cy="397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6 </a:t>
            </a:r>
            <a:r>
              <a:rPr lang="ru-RU" sz="2000" b="1" dirty="0" smtClean="0">
                <a:solidFill>
                  <a:srgbClr val="FF0000"/>
                </a:solidFill>
              </a:rPr>
              <a:t>лет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6" name="Левая фигурная скобка 35"/>
          <p:cNvSpPr/>
          <p:nvPr/>
        </p:nvSpPr>
        <p:spPr>
          <a:xfrm rot="5400000" flipH="1">
            <a:off x="1714479" y="3357562"/>
            <a:ext cx="357191" cy="3357586"/>
          </a:xfrm>
          <a:prstGeom prst="leftBrace">
            <a:avLst>
              <a:gd name="adj1" fmla="val 8333"/>
              <a:gd name="adj2" fmla="val 50579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8" name="Объект 3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9459" name="Формула" r:id="rId8" imgW="114120" imgH="215640" progId="Equation.3">
              <p:embed/>
            </p:oleObj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1500166" y="5214950"/>
          <a:ext cx="928694" cy="1428760"/>
        </p:xfrm>
        <a:graphic>
          <a:graphicData uri="http://schemas.openxmlformats.org/presentationml/2006/ole">
            <p:oleObj spid="_x0000_s19461" name="Формула" r:id="rId9" imgW="114120" imgH="228600" progId="Equation.3">
              <p:embed/>
            </p:oleObj>
          </a:graphicData>
        </a:graphic>
      </p:graphicFrame>
      <p:grpSp>
        <p:nvGrpSpPr>
          <p:cNvPr id="42" name="Group 4"/>
          <p:cNvGrpSpPr>
            <a:grpSpLocks/>
          </p:cNvGrpSpPr>
          <p:nvPr/>
        </p:nvGrpSpPr>
        <p:grpSpPr bwMode="auto">
          <a:xfrm rot="11002685">
            <a:off x="189718" y="2857312"/>
            <a:ext cx="5553076" cy="1754728"/>
            <a:chOff x="1698" y="3874"/>
            <a:chExt cx="3498" cy="1215"/>
          </a:xfrm>
        </p:grpSpPr>
        <p:sp>
          <p:nvSpPr>
            <p:cNvPr id="43" name="AutoShape 5"/>
            <p:cNvSpPr>
              <a:spLocks/>
            </p:cNvSpPr>
            <p:nvPr/>
          </p:nvSpPr>
          <p:spPr bwMode="auto">
            <a:xfrm rot="15997315">
              <a:off x="3164" y="2408"/>
              <a:ext cx="565" cy="3498"/>
            </a:xfrm>
            <a:prstGeom prst="leftBrace">
              <a:avLst>
                <a:gd name="adj1" fmla="val 106709"/>
                <a:gd name="adj2" fmla="val 49806"/>
              </a:avLst>
            </a:prstGeom>
            <a:noFill/>
            <a:ln w="38160">
              <a:solidFill>
                <a:srgbClr val="66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" name="Text Box 6"/>
            <p:cNvSpPr txBox="1">
              <a:spLocks noChangeArrowheads="1"/>
            </p:cNvSpPr>
            <p:nvPr/>
          </p:nvSpPr>
          <p:spPr bwMode="auto">
            <a:xfrm rot="10871177">
              <a:off x="3222" y="4384"/>
              <a:ext cx="394" cy="70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90000" tIns="46800" rIns="90000" bIns="46800">
              <a:spAutoFit/>
            </a:bodyPr>
            <a:lstStyle/>
            <a:p>
              <a:pPr algn="l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ru-RU" sz="6000" b="1" dirty="0">
                  <a:solidFill>
                    <a:srgbClr val="6600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? 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Line 2"/>
          <p:cNvSpPr>
            <a:spLocks noChangeShapeType="1"/>
          </p:cNvSpPr>
          <p:nvPr/>
        </p:nvSpPr>
        <p:spPr bwMode="auto">
          <a:xfrm flipV="1">
            <a:off x="214282" y="3000372"/>
            <a:ext cx="8763000" cy="1146175"/>
          </a:xfrm>
          <a:prstGeom prst="line">
            <a:avLst/>
          </a:prstGeom>
          <a:noFill/>
          <a:ln w="5724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42844" y="3714752"/>
            <a:ext cx="8761413" cy="1379538"/>
            <a:chOff x="49" y="3448"/>
            <a:chExt cx="5519" cy="869"/>
          </a:xfrm>
        </p:grpSpPr>
        <p:sp>
          <p:nvSpPr>
            <p:cNvPr id="1051" name="AutoShape 5"/>
            <p:cNvSpPr>
              <a:spLocks/>
            </p:cNvSpPr>
            <p:nvPr/>
          </p:nvSpPr>
          <p:spPr bwMode="auto">
            <a:xfrm rot="15780000">
              <a:off x="2593" y="904"/>
              <a:ext cx="431" cy="5519"/>
            </a:xfrm>
            <a:prstGeom prst="leftBrace">
              <a:avLst>
                <a:gd name="adj1" fmla="val 106709"/>
                <a:gd name="adj2" fmla="val 50000"/>
              </a:avLst>
            </a:prstGeom>
            <a:noFill/>
            <a:ln w="38160">
              <a:solidFill>
                <a:srgbClr val="66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2" name="Text Box 6"/>
            <p:cNvSpPr txBox="1">
              <a:spLocks noChangeArrowheads="1"/>
            </p:cNvSpPr>
            <p:nvPr/>
          </p:nvSpPr>
          <p:spPr bwMode="auto">
            <a:xfrm rot="21420000">
              <a:off x="2347" y="3683"/>
              <a:ext cx="1077" cy="63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l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ru-RU" sz="6000" b="1" dirty="0">
                  <a:solidFill>
                    <a:srgbClr val="6600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? км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42844" y="500042"/>
            <a:ext cx="8456612" cy="2063749"/>
            <a:chOff x="225" y="315"/>
            <a:chExt cx="5327" cy="1300"/>
          </a:xfrm>
        </p:grpSpPr>
        <p:sp>
          <p:nvSpPr>
            <p:cNvPr id="1049" name="Text Box 11"/>
            <p:cNvSpPr txBox="1">
              <a:spLocks noChangeArrowheads="1"/>
            </p:cNvSpPr>
            <p:nvPr/>
          </p:nvSpPr>
          <p:spPr bwMode="auto">
            <a:xfrm>
              <a:off x="225" y="315"/>
              <a:ext cx="5327" cy="13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l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ru-RU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№ 647</a:t>
              </a:r>
              <a:r>
                <a:rPr lang="ru-RU" sz="2400" b="1" dirty="0" smtClean="0">
                  <a:solidFill>
                    <a:srgbClr val="000000"/>
                  </a:solidFill>
                </a:rPr>
                <a:t>.  </a:t>
              </a:r>
              <a:r>
                <a:rPr lang="ru-RU" sz="2400" b="1" dirty="0">
                  <a:solidFill>
                    <a:srgbClr val="000000"/>
                  </a:solidFill>
                </a:rPr>
                <a:t>Девочка прошла на лыжах </a:t>
              </a:r>
              <a:r>
                <a:rPr lang="ru-RU" sz="2400" b="1" dirty="0" smtClean="0">
                  <a:solidFill>
                    <a:srgbClr val="000000"/>
                  </a:solidFill>
                </a:rPr>
                <a:t>300 </a:t>
              </a:r>
              <a:r>
                <a:rPr lang="ru-RU" sz="2400" b="1" dirty="0">
                  <a:solidFill>
                    <a:srgbClr val="000000"/>
                  </a:solidFill>
                </a:rPr>
                <a:t>м, что </a:t>
              </a:r>
              <a:endParaRPr lang="en-US" sz="2400" b="1" dirty="0">
                <a:solidFill>
                  <a:srgbClr val="000000"/>
                </a:solidFill>
              </a:endParaRPr>
            </a:p>
            <a:p>
              <a:pPr algn="l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1" dirty="0">
                <a:solidFill>
                  <a:srgbClr val="000000"/>
                </a:solidFill>
              </a:endParaRPr>
            </a:p>
            <a:p>
              <a:pPr algn="l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ru-RU" sz="2400" b="1" dirty="0">
                  <a:solidFill>
                    <a:srgbClr val="000000"/>
                  </a:solidFill>
                </a:rPr>
                <a:t>составило  </a:t>
              </a:r>
              <a:r>
                <a:rPr lang="en-US" sz="2400" b="1" dirty="0">
                  <a:solidFill>
                    <a:srgbClr val="000000"/>
                  </a:solidFill>
                </a:rPr>
                <a:t>      </a:t>
              </a:r>
              <a:r>
                <a:rPr lang="ru-RU" sz="2400" b="1" dirty="0">
                  <a:solidFill>
                    <a:srgbClr val="000000"/>
                  </a:solidFill>
                </a:rPr>
                <a:t>всей дистанции. Какова длина всей</a:t>
              </a:r>
              <a:endParaRPr lang="en-US" sz="2400" b="1" dirty="0">
                <a:solidFill>
                  <a:srgbClr val="000000"/>
                </a:solidFill>
              </a:endParaRPr>
            </a:p>
            <a:p>
              <a:pPr algn="l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1" dirty="0">
                <a:solidFill>
                  <a:srgbClr val="000000"/>
                </a:solidFill>
              </a:endParaRPr>
            </a:p>
            <a:p>
              <a:pPr algn="l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ru-RU" sz="2400" b="1" dirty="0">
                  <a:solidFill>
                    <a:srgbClr val="000000"/>
                  </a:solidFill>
                </a:rPr>
                <a:t> дистанции?</a:t>
              </a:r>
            </a:p>
          </p:txBody>
        </p:sp>
        <p:graphicFrame>
          <p:nvGraphicFramePr>
            <p:cNvPr id="1028" name="Object 12"/>
            <p:cNvGraphicFramePr>
              <a:graphicFrameLocks noChangeAspect="1"/>
            </p:cNvGraphicFramePr>
            <p:nvPr/>
          </p:nvGraphicFramePr>
          <p:xfrm>
            <a:off x="1215" y="585"/>
            <a:ext cx="281" cy="671"/>
          </p:xfrm>
          <a:graphic>
            <a:graphicData uri="http://schemas.openxmlformats.org/presentationml/2006/ole">
              <p:oleObj spid="_x0000_s1028" name="Формула" r:id="rId4" imgW="164880" imgH="393480" progId="Equation.3">
                <p:embed/>
              </p:oleObj>
            </a:graphicData>
          </a:graphic>
        </p:graphicFrame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214282" y="2500306"/>
            <a:ext cx="9096375" cy="1646238"/>
            <a:chOff x="48" y="2688"/>
            <a:chExt cx="5730" cy="1037"/>
          </a:xfrm>
        </p:grpSpPr>
        <p:sp>
          <p:nvSpPr>
            <p:cNvPr id="1040" name="Freeform 14"/>
            <p:cNvSpPr>
              <a:spLocks noChangeArrowheads="1"/>
            </p:cNvSpPr>
            <p:nvPr/>
          </p:nvSpPr>
          <p:spPr bwMode="auto">
            <a:xfrm>
              <a:off x="5548" y="2688"/>
              <a:ext cx="230" cy="317"/>
            </a:xfrm>
            <a:custGeom>
              <a:avLst/>
              <a:gdLst>
                <a:gd name="T0" fmla="*/ 0 w 454"/>
                <a:gd name="T1" fmla="*/ 108 h 544"/>
                <a:gd name="T2" fmla="*/ 117 w 454"/>
                <a:gd name="T3" fmla="*/ 108 h 544"/>
                <a:gd name="T4" fmla="*/ 0 w 454"/>
                <a:gd name="T5" fmla="*/ 0 h 544"/>
                <a:gd name="T6" fmla="*/ 0 w 454"/>
                <a:gd name="T7" fmla="*/ 185 h 5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4"/>
                <a:gd name="T13" fmla="*/ 0 h 544"/>
                <a:gd name="T14" fmla="*/ 454 w 454"/>
                <a:gd name="T15" fmla="*/ 544 h 5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44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" name="Freeform 15"/>
            <p:cNvSpPr>
              <a:spLocks noChangeArrowheads="1"/>
            </p:cNvSpPr>
            <p:nvPr/>
          </p:nvSpPr>
          <p:spPr bwMode="auto">
            <a:xfrm>
              <a:off x="48" y="3408"/>
              <a:ext cx="230" cy="317"/>
            </a:xfrm>
            <a:custGeom>
              <a:avLst/>
              <a:gdLst>
                <a:gd name="T0" fmla="*/ 0 w 454"/>
                <a:gd name="T1" fmla="*/ 108 h 544"/>
                <a:gd name="T2" fmla="*/ 117 w 454"/>
                <a:gd name="T3" fmla="*/ 108 h 544"/>
                <a:gd name="T4" fmla="*/ 0 w 454"/>
                <a:gd name="T5" fmla="*/ 0 h 544"/>
                <a:gd name="T6" fmla="*/ 0 w 454"/>
                <a:gd name="T7" fmla="*/ 185 h 5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4"/>
                <a:gd name="T13" fmla="*/ 0 h 544"/>
                <a:gd name="T14" fmla="*/ 454 w 454"/>
                <a:gd name="T15" fmla="*/ 544 h 5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44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" name="Freeform 16"/>
            <p:cNvSpPr>
              <a:spLocks noChangeArrowheads="1"/>
            </p:cNvSpPr>
            <p:nvPr/>
          </p:nvSpPr>
          <p:spPr bwMode="auto">
            <a:xfrm>
              <a:off x="4896" y="2754"/>
              <a:ext cx="230" cy="317"/>
            </a:xfrm>
            <a:custGeom>
              <a:avLst/>
              <a:gdLst>
                <a:gd name="T0" fmla="*/ 0 w 454"/>
                <a:gd name="T1" fmla="*/ 108 h 544"/>
                <a:gd name="T2" fmla="*/ 117 w 454"/>
                <a:gd name="T3" fmla="*/ 108 h 544"/>
                <a:gd name="T4" fmla="*/ 0 w 454"/>
                <a:gd name="T5" fmla="*/ 0 h 544"/>
                <a:gd name="T6" fmla="*/ 0 w 454"/>
                <a:gd name="T7" fmla="*/ 185 h 5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4"/>
                <a:gd name="T13" fmla="*/ 0 h 544"/>
                <a:gd name="T14" fmla="*/ 454 w 454"/>
                <a:gd name="T15" fmla="*/ 544 h 5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44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3" name="Freeform 17"/>
            <p:cNvSpPr>
              <a:spLocks noChangeArrowheads="1"/>
            </p:cNvSpPr>
            <p:nvPr/>
          </p:nvSpPr>
          <p:spPr bwMode="auto">
            <a:xfrm>
              <a:off x="4224" y="2850"/>
              <a:ext cx="230" cy="317"/>
            </a:xfrm>
            <a:custGeom>
              <a:avLst/>
              <a:gdLst>
                <a:gd name="T0" fmla="*/ 0 w 454"/>
                <a:gd name="T1" fmla="*/ 108 h 544"/>
                <a:gd name="T2" fmla="*/ 117 w 454"/>
                <a:gd name="T3" fmla="*/ 108 h 544"/>
                <a:gd name="T4" fmla="*/ 0 w 454"/>
                <a:gd name="T5" fmla="*/ 0 h 544"/>
                <a:gd name="T6" fmla="*/ 0 w 454"/>
                <a:gd name="T7" fmla="*/ 185 h 5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4"/>
                <a:gd name="T13" fmla="*/ 0 h 544"/>
                <a:gd name="T14" fmla="*/ 454 w 454"/>
                <a:gd name="T15" fmla="*/ 544 h 5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44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4" name="Freeform 18"/>
            <p:cNvSpPr>
              <a:spLocks noChangeArrowheads="1"/>
            </p:cNvSpPr>
            <p:nvPr/>
          </p:nvSpPr>
          <p:spPr bwMode="auto">
            <a:xfrm>
              <a:off x="2928" y="3024"/>
              <a:ext cx="230" cy="317"/>
            </a:xfrm>
            <a:custGeom>
              <a:avLst/>
              <a:gdLst>
                <a:gd name="T0" fmla="*/ 0 w 454"/>
                <a:gd name="T1" fmla="*/ 108 h 544"/>
                <a:gd name="T2" fmla="*/ 117 w 454"/>
                <a:gd name="T3" fmla="*/ 108 h 544"/>
                <a:gd name="T4" fmla="*/ 0 w 454"/>
                <a:gd name="T5" fmla="*/ 0 h 544"/>
                <a:gd name="T6" fmla="*/ 0 w 454"/>
                <a:gd name="T7" fmla="*/ 185 h 5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4"/>
                <a:gd name="T13" fmla="*/ 0 h 544"/>
                <a:gd name="T14" fmla="*/ 454 w 454"/>
                <a:gd name="T15" fmla="*/ 544 h 5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44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5" name="Freeform 19"/>
            <p:cNvSpPr>
              <a:spLocks noChangeArrowheads="1"/>
            </p:cNvSpPr>
            <p:nvPr/>
          </p:nvSpPr>
          <p:spPr bwMode="auto">
            <a:xfrm>
              <a:off x="1536" y="3216"/>
              <a:ext cx="230" cy="317"/>
            </a:xfrm>
            <a:custGeom>
              <a:avLst/>
              <a:gdLst>
                <a:gd name="T0" fmla="*/ 0 w 454"/>
                <a:gd name="T1" fmla="*/ 108 h 544"/>
                <a:gd name="T2" fmla="*/ 117 w 454"/>
                <a:gd name="T3" fmla="*/ 108 h 544"/>
                <a:gd name="T4" fmla="*/ 0 w 454"/>
                <a:gd name="T5" fmla="*/ 0 h 544"/>
                <a:gd name="T6" fmla="*/ 0 w 454"/>
                <a:gd name="T7" fmla="*/ 185 h 5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4"/>
                <a:gd name="T13" fmla="*/ 0 h 544"/>
                <a:gd name="T14" fmla="*/ 454 w 454"/>
                <a:gd name="T15" fmla="*/ 544 h 5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44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6" name="Freeform 20"/>
            <p:cNvSpPr>
              <a:spLocks noChangeArrowheads="1"/>
            </p:cNvSpPr>
            <p:nvPr/>
          </p:nvSpPr>
          <p:spPr bwMode="auto">
            <a:xfrm>
              <a:off x="3600" y="2946"/>
              <a:ext cx="230" cy="317"/>
            </a:xfrm>
            <a:custGeom>
              <a:avLst/>
              <a:gdLst>
                <a:gd name="T0" fmla="*/ 0 w 454"/>
                <a:gd name="T1" fmla="*/ 108 h 544"/>
                <a:gd name="T2" fmla="*/ 117 w 454"/>
                <a:gd name="T3" fmla="*/ 108 h 544"/>
                <a:gd name="T4" fmla="*/ 0 w 454"/>
                <a:gd name="T5" fmla="*/ 0 h 544"/>
                <a:gd name="T6" fmla="*/ 0 w 454"/>
                <a:gd name="T7" fmla="*/ 185 h 5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4"/>
                <a:gd name="T13" fmla="*/ 0 h 544"/>
                <a:gd name="T14" fmla="*/ 454 w 454"/>
                <a:gd name="T15" fmla="*/ 544 h 5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44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7" name="Freeform 21"/>
            <p:cNvSpPr>
              <a:spLocks noChangeArrowheads="1"/>
            </p:cNvSpPr>
            <p:nvPr/>
          </p:nvSpPr>
          <p:spPr bwMode="auto">
            <a:xfrm>
              <a:off x="2256" y="3138"/>
              <a:ext cx="230" cy="317"/>
            </a:xfrm>
            <a:custGeom>
              <a:avLst/>
              <a:gdLst>
                <a:gd name="T0" fmla="*/ 0 w 454"/>
                <a:gd name="T1" fmla="*/ 108 h 544"/>
                <a:gd name="T2" fmla="*/ 117 w 454"/>
                <a:gd name="T3" fmla="*/ 108 h 544"/>
                <a:gd name="T4" fmla="*/ 0 w 454"/>
                <a:gd name="T5" fmla="*/ 0 h 544"/>
                <a:gd name="T6" fmla="*/ 0 w 454"/>
                <a:gd name="T7" fmla="*/ 185 h 5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4"/>
                <a:gd name="T13" fmla="*/ 0 h 544"/>
                <a:gd name="T14" fmla="*/ 454 w 454"/>
                <a:gd name="T15" fmla="*/ 544 h 5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44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8" name="Freeform 22"/>
            <p:cNvSpPr>
              <a:spLocks noChangeArrowheads="1"/>
            </p:cNvSpPr>
            <p:nvPr/>
          </p:nvSpPr>
          <p:spPr bwMode="auto">
            <a:xfrm>
              <a:off x="816" y="3312"/>
              <a:ext cx="230" cy="317"/>
            </a:xfrm>
            <a:custGeom>
              <a:avLst/>
              <a:gdLst>
                <a:gd name="T0" fmla="*/ 0 w 454"/>
                <a:gd name="T1" fmla="*/ 108 h 544"/>
                <a:gd name="T2" fmla="*/ 117 w 454"/>
                <a:gd name="T3" fmla="*/ 108 h 544"/>
                <a:gd name="T4" fmla="*/ 0 w 454"/>
                <a:gd name="T5" fmla="*/ 0 h 544"/>
                <a:gd name="T6" fmla="*/ 0 w 454"/>
                <a:gd name="T7" fmla="*/ 185 h 5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4"/>
                <a:gd name="T13" fmla="*/ 0 h 544"/>
                <a:gd name="T14" fmla="*/ 454 w 454"/>
                <a:gd name="T15" fmla="*/ 544 h 5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44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19" name="Rectangle 23"/>
          <p:cNvSpPr>
            <a:spLocks noChangeArrowheads="1"/>
          </p:cNvSpPr>
          <p:nvPr/>
        </p:nvSpPr>
        <p:spPr bwMode="auto">
          <a:xfrm rot="21180000">
            <a:off x="6677965" y="3155292"/>
            <a:ext cx="1409700" cy="648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300 м</a:t>
            </a:r>
          </a:p>
        </p:txBody>
      </p:sp>
      <p:graphicFrame>
        <p:nvGraphicFramePr>
          <p:cNvPr id="1026" name="Object 24"/>
          <p:cNvGraphicFramePr>
            <a:graphicFrameLocks noChangeAspect="1"/>
          </p:cNvGraphicFramePr>
          <p:nvPr/>
        </p:nvGraphicFramePr>
        <p:xfrm>
          <a:off x="6858016" y="1785926"/>
          <a:ext cx="1365254" cy="1000132"/>
        </p:xfrm>
        <a:graphic>
          <a:graphicData uri="http://schemas.openxmlformats.org/presentationml/2006/ole">
            <p:oleObj spid="_x0000_s1026" name="Формула" r:id="rId5" imgW="164880" imgH="393480" progId="Equation.3">
              <p:embed/>
            </p:oleObj>
          </a:graphicData>
        </a:graphic>
      </p:graphicFrame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500034" y="5000636"/>
            <a:ext cx="4841875" cy="1522413"/>
            <a:chOff x="225" y="2190"/>
            <a:chExt cx="3050" cy="959"/>
          </a:xfrm>
        </p:grpSpPr>
        <p:sp>
          <p:nvSpPr>
            <p:cNvPr id="4122" name="Text Box 26"/>
            <p:cNvSpPr txBox="1">
              <a:spLocks noChangeArrowheads="1"/>
            </p:cNvSpPr>
            <p:nvPr/>
          </p:nvSpPr>
          <p:spPr bwMode="auto">
            <a:xfrm>
              <a:off x="225" y="2340"/>
              <a:ext cx="3050" cy="4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l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ru-RU" sz="4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30</a:t>
              </a:r>
              <a:r>
                <a:rPr lang="en-US" sz="4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0</a:t>
              </a:r>
              <a:r>
                <a:rPr lang="ru-RU" sz="4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 :      = 800 (км) </a:t>
              </a:r>
            </a:p>
          </p:txBody>
        </p:sp>
        <p:graphicFrame>
          <p:nvGraphicFramePr>
            <p:cNvPr id="1027" name="Object 27"/>
            <p:cNvGraphicFramePr>
              <a:graphicFrameLocks noChangeAspect="1"/>
            </p:cNvGraphicFramePr>
            <p:nvPr/>
          </p:nvGraphicFramePr>
          <p:xfrm>
            <a:off x="1080" y="2190"/>
            <a:ext cx="402" cy="959"/>
          </p:xfrm>
          <a:graphic>
            <a:graphicData uri="http://schemas.openxmlformats.org/presentationml/2006/ole">
              <p:oleObj spid="_x0000_s1027" r:id="rId6" imgW="164880" imgH="393480" progId="Equation.3">
                <p:embed/>
              </p:oleObj>
            </a:graphicData>
          </a:graphic>
        </p:graphicFrame>
      </p:grpSp>
      <p:sp>
        <p:nvSpPr>
          <p:cNvPr id="29" name="Полилиния 28"/>
          <p:cNvSpPr/>
          <p:nvPr/>
        </p:nvSpPr>
        <p:spPr bwMode="auto">
          <a:xfrm rot="21204565">
            <a:off x="5857060" y="3103089"/>
            <a:ext cx="3179764" cy="168747"/>
          </a:xfrm>
          <a:custGeom>
            <a:avLst/>
            <a:gdLst>
              <a:gd name="connsiteX0" fmla="*/ 0 w 3143272"/>
              <a:gd name="connsiteY0" fmla="*/ 142876 h 285752"/>
              <a:gd name="connsiteX1" fmla="*/ 142876 w 3143272"/>
              <a:gd name="connsiteY1" fmla="*/ 0 h 285752"/>
              <a:gd name="connsiteX2" fmla="*/ 142876 w 3143272"/>
              <a:gd name="connsiteY2" fmla="*/ 71438 h 285752"/>
              <a:gd name="connsiteX3" fmla="*/ 3000396 w 3143272"/>
              <a:gd name="connsiteY3" fmla="*/ 71438 h 285752"/>
              <a:gd name="connsiteX4" fmla="*/ 3000396 w 3143272"/>
              <a:gd name="connsiteY4" fmla="*/ 0 h 285752"/>
              <a:gd name="connsiteX5" fmla="*/ 3143272 w 3143272"/>
              <a:gd name="connsiteY5" fmla="*/ 142876 h 285752"/>
              <a:gd name="connsiteX6" fmla="*/ 3000396 w 3143272"/>
              <a:gd name="connsiteY6" fmla="*/ 285752 h 285752"/>
              <a:gd name="connsiteX7" fmla="*/ 3000396 w 3143272"/>
              <a:gd name="connsiteY7" fmla="*/ 214314 h 285752"/>
              <a:gd name="connsiteX8" fmla="*/ 142876 w 3143272"/>
              <a:gd name="connsiteY8" fmla="*/ 214314 h 285752"/>
              <a:gd name="connsiteX9" fmla="*/ 142876 w 3143272"/>
              <a:gd name="connsiteY9" fmla="*/ 285752 h 285752"/>
              <a:gd name="connsiteX10" fmla="*/ 0 w 3143272"/>
              <a:gd name="connsiteY10" fmla="*/ 142876 h 285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143272" h="285752">
                <a:moveTo>
                  <a:pt x="0" y="142876"/>
                </a:moveTo>
                <a:lnTo>
                  <a:pt x="142876" y="0"/>
                </a:lnTo>
                <a:lnTo>
                  <a:pt x="142876" y="71438"/>
                </a:lnTo>
                <a:lnTo>
                  <a:pt x="3000396" y="71438"/>
                </a:lnTo>
                <a:lnTo>
                  <a:pt x="3000396" y="0"/>
                </a:lnTo>
                <a:lnTo>
                  <a:pt x="3143272" y="142876"/>
                </a:lnTo>
                <a:lnTo>
                  <a:pt x="3000396" y="285752"/>
                </a:lnTo>
                <a:lnTo>
                  <a:pt x="3000396" y="214314"/>
                </a:lnTo>
                <a:lnTo>
                  <a:pt x="142876" y="214314"/>
                </a:lnTo>
                <a:lnTo>
                  <a:pt x="142876" y="285752"/>
                </a:lnTo>
                <a:lnTo>
                  <a:pt x="0" y="142876"/>
                </a:lnTo>
                <a:close/>
              </a:path>
            </a:pathLst>
          </a:custGeom>
          <a:solidFill>
            <a:srgbClr val="FF0000"/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1" grpId="0" animBg="1"/>
      <p:bldP spid="4119" grpId="0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298" y="714356"/>
            <a:ext cx="44357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Решите уравнения!</a:t>
            </a:r>
            <a:endParaRPr lang="ru-RU" sz="4000" dirty="0">
              <a:solidFill>
                <a:srgbClr val="FF0000"/>
              </a:solidFill>
            </a:endParaRP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2643174" y="1792362"/>
          <a:ext cx="4357718" cy="1609607"/>
        </p:xfrm>
        <a:graphic>
          <a:graphicData uri="http://schemas.openxmlformats.org/presentationml/2006/ole">
            <p:oleObj spid="_x0000_s48130" name="Формула" r:id="rId3" imgW="1054100" imgH="393700" progId="Equation.3">
              <p:embed/>
            </p:oleObj>
          </a:graphicData>
        </a:graphic>
      </p:graphicFrame>
      <p:graphicFrame>
        <p:nvGraphicFramePr>
          <p:cNvPr id="48129" name="Object 1"/>
          <p:cNvGraphicFramePr>
            <a:graphicFrameLocks noChangeAspect="1"/>
          </p:cNvGraphicFramePr>
          <p:nvPr/>
        </p:nvGraphicFramePr>
        <p:xfrm>
          <a:off x="2714612" y="3643314"/>
          <a:ext cx="5255053" cy="1857388"/>
        </p:xfrm>
        <a:graphic>
          <a:graphicData uri="http://schemas.openxmlformats.org/presentationml/2006/ole">
            <p:oleObj spid="_x0000_s48129" name="Формула" r:id="rId4" imgW="1104900" imgH="393700" progId="Equation.3">
              <p:embed/>
            </p:oleObj>
          </a:graphicData>
        </a:graphic>
      </p:graphicFrame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1428728" y="2071678"/>
            <a:ext cx="121444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а) 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8728" y="4143380"/>
            <a:ext cx="129184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8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б) 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265</TotalTime>
  <Words>536</Words>
  <Application>Microsoft Office PowerPoint</Application>
  <PresentationFormat>Экран (4:3)</PresentationFormat>
  <Paragraphs>109</Paragraphs>
  <Slides>12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Солнцестояние</vt:lpstr>
      <vt:lpstr>Формула</vt:lpstr>
      <vt:lpstr>Document</vt:lpstr>
      <vt:lpstr>Microsoft Equation 3.0</vt:lpstr>
      <vt:lpstr>Обобщающий урок по теме: «Умножение и деление обыкновенных дробей»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Обобщающий урок по теме: «Умножение и деление обыкновенных дробей»</dc:title>
  <dc:creator>Admin</dc:creator>
  <cp:lastModifiedBy>Admin</cp:lastModifiedBy>
  <cp:revision>30</cp:revision>
  <dcterms:created xsi:type="dcterms:W3CDTF">2011-12-22T20:20:57Z</dcterms:created>
  <dcterms:modified xsi:type="dcterms:W3CDTF">2012-01-01T20:24:25Z</dcterms:modified>
</cp:coreProperties>
</file>