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7" r:id="rId2"/>
    <p:sldId id="259" r:id="rId3"/>
    <p:sldId id="280" r:id="rId4"/>
    <p:sldId id="261" r:id="rId5"/>
    <p:sldId id="278" r:id="rId6"/>
    <p:sldId id="279" r:id="rId7"/>
    <p:sldId id="264" r:id="rId8"/>
    <p:sldId id="276" r:id="rId9"/>
    <p:sldId id="281" r:id="rId10"/>
    <p:sldId id="277" r:id="rId11"/>
    <p:sldId id="268" r:id="rId12"/>
    <p:sldId id="272" r:id="rId13"/>
    <p:sldId id="269" r:id="rId14"/>
    <p:sldId id="271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 varScale="1">
        <p:scale>
          <a:sx n="74" d="100"/>
          <a:sy n="74" d="100"/>
        </p:scale>
        <p:origin x="-3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68CDE-B646-4277-BDC8-9706D2789AD3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89CD6-C800-4303-93F7-EB9A52AF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7A54A-4845-4628-AD45-3BAE6240A6F8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29637-6314-4EAC-93A1-588363CF92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04EB9-65A4-4DDA-8150-0CE2473D90E3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35200-DEBC-4C54-AD70-75D69935FE25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673FB-15C7-48EA-8442-54362FEC3F39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B333-7F75-4081-AECA-A342929DF01C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D368-A832-4E8A-A46F-1AAE16B8B9FB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F92F6-24E2-436A-A733-A1783BF07316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6AE-D128-4FC6-ACA3-AE7DAFF666C0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6CDE-4128-4AB1-8A5C-8EA2ED163A3D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298B4-ED84-49A4-9BFC-6D08230037B8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72566-408D-4159-8A5C-A79951BE18F4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A99B2-6F99-4D82-B11E-A7C65D4401D0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03B5165-4F45-4493-A889-452B9E69383B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"Образовательный портал Мой университет-www.moi-universitet.ru факультет "Реформа образования"-www.edu-reforma.ru"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6D62BC1-5814-48EF-A72B-DE052AE2C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23026\&#1086;&#1090;&#1082;&#1088;&#1099;&#1090;&#1099;&#1081;%20&#1091;&#1088;&#1086;&#1082;\10%20-%20&#1043;&#1086;&#1089;&#1087;&#1086;&#1076;&#1080;%20&#1087;&#1086;&#1084;&#1080;&#1083;&#1091;&#1081;,%20&#1043;&#1086;&#1089;&#1087;&#1086;&#1076;&#1080;%20&#1087;&#1088;&#1086;&#1089;&#1090;&#1080;.mp3" TargetMode="Externa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23026\&#1086;&#1090;&#1082;&#1088;&#1099;&#1090;&#1099;&#1081;%20&#1091;&#1088;&#1086;&#1082;\14_Hristos_Voskrese_(garm._A.Bessarabova).mp3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dirty="0" smtClean="0"/>
              <a:t>Б л и </a:t>
            </a:r>
            <a:r>
              <a:rPr lang="ru-RU" dirty="0" err="1" smtClean="0"/>
              <a:t>ц</a:t>
            </a:r>
            <a:r>
              <a:rPr lang="ru-RU" dirty="0" smtClean="0"/>
              <a:t> – о </a:t>
            </a:r>
            <a:r>
              <a:rPr lang="ru-RU" dirty="0" err="1" smtClean="0"/>
              <a:t>п</a:t>
            </a:r>
            <a:r>
              <a:rPr lang="ru-RU" dirty="0" smtClean="0"/>
              <a:t> </a:t>
            </a:r>
            <a:r>
              <a:rPr lang="ru-RU" dirty="0" err="1" smtClean="0"/>
              <a:t>р</a:t>
            </a:r>
            <a:r>
              <a:rPr lang="ru-RU" dirty="0" smtClean="0"/>
              <a:t> </a:t>
            </a:r>
            <a:r>
              <a:rPr lang="ru-RU" dirty="0" err="1" smtClean="0"/>
              <a:t>о</a:t>
            </a:r>
            <a:r>
              <a:rPr lang="ru-RU" dirty="0" smtClean="0"/>
              <a:t> 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Когда Православная Церковь отмечает Вход Господень в Иерусалим?</a:t>
            </a:r>
          </a:p>
          <a:p>
            <a:pPr lvl="0"/>
            <a:r>
              <a:rPr lang="ru-RU" dirty="0" smtClean="0"/>
              <a:t>Кто из учеников Иисуса Христа предал его?</a:t>
            </a:r>
          </a:p>
          <a:p>
            <a:pPr lvl="0"/>
            <a:r>
              <a:rPr lang="ru-RU" dirty="0" smtClean="0"/>
              <a:t> Почему ученики Спасителя не бодрствовали во время моления его в Гефсиманском саду?</a:t>
            </a:r>
          </a:p>
          <a:p>
            <a:pPr lvl="0"/>
            <a:r>
              <a:rPr lang="ru-RU" dirty="0" smtClean="0"/>
              <a:t>О чём молился Христос?</a:t>
            </a:r>
          </a:p>
          <a:p>
            <a:pPr lvl="0"/>
            <a:r>
              <a:rPr lang="ru-RU" dirty="0" smtClean="0"/>
              <a:t>Что означает слово «Осанна»?</a:t>
            </a:r>
          </a:p>
          <a:p>
            <a:pPr lvl="0"/>
            <a:r>
              <a:rPr lang="ru-RU" dirty="0" smtClean="0"/>
              <a:t>Почему народ так приветствовал Христа?</a:t>
            </a:r>
          </a:p>
          <a:p>
            <a:pPr lvl="0"/>
            <a:r>
              <a:rPr lang="ru-RU" dirty="0" smtClean="0"/>
              <a:t>Какое таинство Православной Церкви совершается в память о Тайной вечере?</a:t>
            </a:r>
          </a:p>
          <a:p>
            <a:endParaRPr lang="ru-RU" dirty="0"/>
          </a:p>
        </p:txBody>
      </p:sp>
      <p:pic>
        <p:nvPicPr>
          <p:cNvPr id="4" name="10 - Господи помилуй, Господи прост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28662" y="6143644"/>
            <a:ext cx="304800" cy="3048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А.В.</a:t>
            </a:r>
            <a:endParaRPr lang="ru-RU" dirty="0"/>
          </a:p>
        </p:txBody>
      </p:sp>
      <p:pic>
        <p:nvPicPr>
          <p:cNvPr id="6" name="Picture 6" descr="WHICHB"/>
          <p:cNvPicPr>
            <a:picLocks noChangeAspect="1" noChangeArrowheads="1" noCrop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785786" y="285728"/>
            <a:ext cx="1196589" cy="957271"/>
          </a:xfrm>
          <a:prstGeom prst="roundRect">
            <a:avLst>
              <a:gd name="adj" fmla="val 859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lum bright="6000" contrast="18000"/>
          </a:blip>
          <a:srcRect/>
          <a:stretch>
            <a:fillRect/>
          </a:stretch>
        </p:blipFill>
        <p:spPr>
          <a:xfrm>
            <a:off x="0" y="571480"/>
            <a:ext cx="4284662" cy="5429250"/>
          </a:xfrm>
          <a:prstGeom prst="round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>
            <a:lum contrast="24000"/>
          </a:blip>
          <a:srcRect/>
          <a:stretch>
            <a:fillRect/>
          </a:stretch>
        </p:blipFill>
        <p:spPr bwMode="auto">
          <a:xfrm>
            <a:off x="4889500" y="214290"/>
            <a:ext cx="4254500" cy="58721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44" y="0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Мироносицы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714356"/>
            <a:ext cx="2571756" cy="5200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56"/>
            <a:ext cx="3786182" cy="5177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0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Воскрешение Христа</a:t>
            </a:r>
            <a:endParaRPr 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 bwMode="auto">
          <a:xfrm>
            <a:off x="2643174" y="428581"/>
            <a:ext cx="4286280" cy="5510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642918"/>
            <a:ext cx="3571900" cy="527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282" y="0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Фрагмент Туринской плащаницы, в которую было завернуто тело Иисуса Христа, снятого с креста.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642918"/>
            <a:ext cx="4143404" cy="527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Реконструкция лица Христа с изображения на Туринской плащанице, в которую по преданию было завернуто тело Иисуса Христа.</a:t>
            </a:r>
            <a:endParaRPr lang="ru-RU" dirty="0"/>
          </a:p>
        </p:txBody>
      </p:sp>
      <p:pic>
        <p:nvPicPr>
          <p:cNvPr id="5" name="14_Hristos_Voskrese_(garm._A.Bessarabova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8578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Карточка 1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214422"/>
            <a:ext cx="8858280" cy="4857784"/>
          </a:xfrm>
        </p:spPr>
        <p:txBody>
          <a:bodyPr/>
          <a:lstStyle/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1. Имя римского правителя,                    а) Турин</a:t>
            </a:r>
          </a:p>
          <a:p>
            <a:pPr algn="l"/>
            <a:r>
              <a:rPr lang="ru-RU" sz="2400" dirty="0" smtClean="0"/>
              <a:t>приговорившего   Христа к смерти? 	</a:t>
            </a:r>
          </a:p>
          <a:p>
            <a:pPr algn="l"/>
            <a:r>
              <a:rPr lang="ru-RU" sz="2400" dirty="0" smtClean="0"/>
              <a:t>2. Кому разрешили снять с креста          б) мироносицы</a:t>
            </a:r>
          </a:p>
          <a:p>
            <a:pPr algn="l"/>
            <a:r>
              <a:rPr lang="ru-RU" sz="2400" dirty="0" smtClean="0"/>
              <a:t>и похоронить  тело Христа?                                                                  </a:t>
            </a:r>
          </a:p>
          <a:p>
            <a:pPr algn="l"/>
            <a:r>
              <a:rPr lang="ru-RU" sz="2400" dirty="0" smtClean="0"/>
              <a:t>3. Где хранится плащаница?                    в) Пилат   </a:t>
            </a:r>
          </a:p>
          <a:p>
            <a:pPr algn="l"/>
            <a:r>
              <a:rPr lang="ru-RU" sz="2400" dirty="0" smtClean="0"/>
              <a:t>4. </a:t>
            </a:r>
            <a:r>
              <a:rPr lang="ru-RU" sz="2400" dirty="0" err="1" smtClean="0"/>
              <a:t>Саломия</a:t>
            </a:r>
            <a:r>
              <a:rPr lang="ru-RU" sz="2400" dirty="0" smtClean="0"/>
              <a:t>, Мария,                                   г) Иосиф </a:t>
            </a:r>
            <a:r>
              <a:rPr lang="ru-RU" sz="2400" dirty="0" err="1" smtClean="0"/>
              <a:t>Аримафейский</a:t>
            </a:r>
            <a:r>
              <a:rPr lang="ru-RU" sz="2400" dirty="0" smtClean="0"/>
              <a:t> и Мария Магдалина – кто они?  	            </a:t>
            </a:r>
            <a:r>
              <a:rPr lang="ru-RU" sz="2400" dirty="0" err="1" smtClean="0"/>
              <a:t>Никодим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3929058" y="3643314"/>
            <a:ext cx="1714512" cy="10001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3750463" y="2393149"/>
            <a:ext cx="1857388" cy="164307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3929058" y="3214686"/>
            <a:ext cx="1714512" cy="157163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3786182" y="2357430"/>
            <a:ext cx="1785950" cy="178595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Карточка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None/>
            </a:pPr>
            <a:r>
              <a:rPr lang="ru-RU" dirty="0" smtClean="0"/>
              <a:t>4.  Тайная вечеря</a:t>
            </a:r>
          </a:p>
          <a:p>
            <a:pPr marL="651510" indent="-514350">
              <a:buNone/>
            </a:pPr>
            <a:r>
              <a:rPr lang="ru-RU" dirty="0" smtClean="0"/>
              <a:t>6.  Распятие Господа Иисуса Христа</a:t>
            </a:r>
          </a:p>
          <a:p>
            <a:pPr marL="651510" indent="-514350">
              <a:buNone/>
            </a:pPr>
            <a:r>
              <a:rPr lang="ru-RU" dirty="0" smtClean="0"/>
              <a:t>2.  Моление в Гефсиманском саду</a:t>
            </a:r>
          </a:p>
          <a:p>
            <a:pPr marL="651510" indent="-514350">
              <a:buNone/>
            </a:pPr>
            <a:r>
              <a:rPr lang="ru-RU" dirty="0" smtClean="0"/>
              <a:t>1.  Вход Господень в Иерусалим</a:t>
            </a:r>
          </a:p>
          <a:p>
            <a:pPr marL="651510" indent="-514350">
              <a:buNone/>
            </a:pPr>
            <a:r>
              <a:rPr lang="ru-RU" dirty="0" smtClean="0"/>
              <a:t>3.  Предательство Иуды</a:t>
            </a:r>
          </a:p>
          <a:p>
            <a:pPr>
              <a:buNone/>
            </a:pPr>
            <a:r>
              <a:rPr lang="ru-RU" dirty="0" smtClean="0"/>
              <a:t>5.  Голгофа</a:t>
            </a:r>
          </a:p>
          <a:p>
            <a:pPr>
              <a:buNone/>
            </a:pPr>
            <a:r>
              <a:rPr lang="ru-RU" dirty="0" smtClean="0"/>
              <a:t>8.  Воскресение Спасителя</a:t>
            </a:r>
          </a:p>
          <a:p>
            <a:pPr>
              <a:buNone/>
            </a:pPr>
            <a:r>
              <a:rPr lang="ru-RU" dirty="0" smtClean="0"/>
              <a:t>7. Плащаница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01080" cy="1390640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2143116"/>
            <a:ext cx="8401080" cy="221457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Написать эссе о распятии Иисуса Христа.</a:t>
            </a:r>
            <a:endParaRPr lang="ru-RU" sz="5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32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Тайная  вечеря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  <a:endParaRPr lang="ru-RU" dirty="0"/>
          </a:p>
        </p:txBody>
      </p:sp>
      <p:pic>
        <p:nvPicPr>
          <p:cNvPr id="5" name="Picture 4" descr="37-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928670"/>
            <a:ext cx="6215106" cy="4805199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Тема: «Распятие и Воскресение Христа»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34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Цель:</a:t>
            </a:r>
          </a:p>
          <a:p>
            <a:r>
              <a:rPr lang="ru-RU" dirty="0" smtClean="0"/>
              <a:t>1. Познакомить учащихся с историей смерти, Распятия и Воскресения Господа Иисуса Христа.</a:t>
            </a:r>
          </a:p>
          <a:p>
            <a:r>
              <a:rPr lang="ru-RU" dirty="0" smtClean="0"/>
              <a:t>2. Воспитать чувство прекрасного, любовь к родной культуре, формирование мировоззрения.</a:t>
            </a:r>
          </a:p>
          <a:p>
            <a:r>
              <a:rPr lang="ru-RU" dirty="0" smtClean="0"/>
              <a:t>3. Развивать умение работать с историческими документами, развитие навыков самостоятельного изучения документальных источников и художественных произведений, делать обобщающие выводы.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3214710" cy="48986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4" name="TextBox 3"/>
          <p:cNvSpPr txBox="1"/>
          <p:nvPr/>
        </p:nvSpPr>
        <p:spPr>
          <a:xfrm>
            <a:off x="1571604" y="5572140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Голова Христа.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7410" name="Picture 2" descr="http://im5-tub.yandex.net/i?id=71102816&amp;tov=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428736"/>
            <a:ext cx="3363300" cy="392909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lum contrast="24000"/>
          </a:blip>
          <a:srcRect/>
          <a:stretch>
            <a:fillRect/>
          </a:stretch>
        </p:blipFill>
        <p:spPr>
          <a:xfrm>
            <a:off x="-160422" y="1643050"/>
            <a:ext cx="9304422" cy="41433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14290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</a:rPr>
              <a:t>Несение креста</a:t>
            </a:r>
          </a:p>
          <a:p>
            <a:pPr algn="ctr"/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</a:rPr>
              <a:t>Путь на Голгофу.</a:t>
            </a:r>
            <a:endParaRPr lang="ru-RU" sz="32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214422"/>
            <a:ext cx="2786082" cy="529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lum bright="6000" contrast="24000"/>
          </a:blip>
          <a:srcRect/>
          <a:stretch>
            <a:fillRect/>
          </a:stretch>
        </p:blipFill>
        <p:spPr bwMode="auto">
          <a:xfrm>
            <a:off x="3071802" y="559080"/>
            <a:ext cx="3500462" cy="55544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85786" y="285728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</a:rPr>
              <a:t>Распятие Христа</a:t>
            </a:r>
            <a:endParaRPr lang="ru-RU" sz="32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>
            <a:lum bright="-6000" contrast="30000"/>
          </a:blip>
          <a:srcRect/>
          <a:stretch>
            <a:fillRect/>
          </a:stretch>
        </p:blipFill>
        <p:spPr>
          <a:xfrm rot="364231">
            <a:off x="5023520" y="1033967"/>
            <a:ext cx="3590384" cy="467645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85092">
            <a:off x="835963" y="1072499"/>
            <a:ext cx="3855432" cy="4626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642918"/>
            <a:ext cx="3929090" cy="540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472" y="214290"/>
            <a:ext cx="8358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Христос на кресте между двумя ворами. Удар копья. 1619 – 1620 Рубенс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lum bright="-6000" contrast="30000"/>
          </a:blip>
          <a:srcRect/>
          <a:stretch>
            <a:fillRect/>
          </a:stretch>
        </p:blipFill>
        <p:spPr>
          <a:xfrm>
            <a:off x="0" y="571480"/>
            <a:ext cx="4079875" cy="5357812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>
            <a:lum bright="-12000" contrast="18000"/>
          </a:blip>
          <a:srcRect/>
          <a:stretch>
            <a:fillRect/>
          </a:stretch>
        </p:blipFill>
        <p:spPr bwMode="auto">
          <a:xfrm>
            <a:off x="4143375" y="2285992"/>
            <a:ext cx="5000625" cy="357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0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Снятие с креста</a:t>
            </a:r>
            <a:endParaRPr 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Открытый урок  «Распятие и Воскресение Христа» разработан учителем  </a:t>
            </a:r>
            <a:r>
              <a:rPr lang="ru-RU" dirty="0" err="1" smtClean="0"/>
              <a:t>Конох</a:t>
            </a:r>
            <a:r>
              <a:rPr lang="ru-RU" dirty="0" smtClean="0"/>
              <a:t> А.В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642918"/>
            <a:ext cx="6143668" cy="5333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00100" y="214290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Мёртвый Христос. 1475 – 1506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Андреа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Матенья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332</TotalTime>
  <Words>464</Words>
  <Application>Microsoft Office PowerPoint</Application>
  <PresentationFormat>Экран (4:3)</PresentationFormat>
  <Paragraphs>61</Paragraphs>
  <Slides>16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Б л и ц – о п р о с</vt:lpstr>
      <vt:lpstr>Тайная  вечеря</vt:lpstr>
      <vt:lpstr>Тема: «Распятие и Воскресение Христа»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Карточка 1</vt:lpstr>
      <vt:lpstr>Карточка 2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сош  21</dc:creator>
  <cp:lastModifiedBy>Tata</cp:lastModifiedBy>
  <cp:revision>40</cp:revision>
  <dcterms:created xsi:type="dcterms:W3CDTF">2009-11-18T11:27:58Z</dcterms:created>
  <dcterms:modified xsi:type="dcterms:W3CDTF">2012-05-30T11:19:05Z</dcterms:modified>
</cp:coreProperties>
</file>