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56" r:id="rId2"/>
    <p:sldMasterId id="2147483780" r:id="rId3"/>
    <p:sldMasterId id="2147483840" r:id="rId4"/>
    <p:sldMasterId id="2147483864" r:id="rId5"/>
    <p:sldMasterId id="2147483876" r:id="rId6"/>
    <p:sldMasterId id="2147483888" r:id="rId7"/>
    <p:sldMasterId id="2147483900" r:id="rId8"/>
  </p:sldMasterIdLst>
  <p:sldIdLst>
    <p:sldId id="260" r:id="rId9"/>
    <p:sldId id="267" r:id="rId10"/>
    <p:sldId id="268" r:id="rId11"/>
    <p:sldId id="262" r:id="rId12"/>
    <p:sldId id="261" r:id="rId13"/>
    <p:sldId id="270" r:id="rId14"/>
    <p:sldId id="269" r:id="rId15"/>
    <p:sldId id="266" r:id="rId16"/>
    <p:sldId id="263" r:id="rId17"/>
    <p:sldId id="271" r:id="rId18"/>
    <p:sldId id="264" r:id="rId19"/>
    <p:sldId id="265" r:id="rId20"/>
    <p:sldId id="275" r:id="rId21"/>
    <p:sldId id="272" r:id="rId22"/>
    <p:sldId id="273" r:id="rId23"/>
    <p:sldId id="274" r:id="rId24"/>
    <p:sldId id="279" r:id="rId25"/>
    <p:sldId id="278" r:id="rId26"/>
    <p:sldId id="276" r:id="rId27"/>
    <p:sldId id="277" r:id="rId28"/>
    <p:sldId id="311" r:id="rId29"/>
    <p:sldId id="313" r:id="rId30"/>
    <p:sldId id="309" r:id="rId31"/>
    <p:sldId id="327" r:id="rId32"/>
    <p:sldId id="312" r:id="rId33"/>
    <p:sldId id="333" r:id="rId34"/>
    <p:sldId id="352" r:id="rId35"/>
    <p:sldId id="335" r:id="rId36"/>
    <p:sldId id="332" r:id="rId37"/>
    <p:sldId id="374" r:id="rId38"/>
    <p:sldId id="373" r:id="rId39"/>
    <p:sldId id="285" r:id="rId40"/>
    <p:sldId id="289" r:id="rId41"/>
    <p:sldId id="288" r:id="rId42"/>
    <p:sldId id="388" r:id="rId43"/>
    <p:sldId id="293" r:id="rId44"/>
    <p:sldId id="290" r:id="rId45"/>
    <p:sldId id="292" r:id="rId46"/>
    <p:sldId id="314" r:id="rId47"/>
    <p:sldId id="294" r:id="rId48"/>
    <p:sldId id="296" r:id="rId49"/>
    <p:sldId id="295" r:id="rId50"/>
    <p:sldId id="336" r:id="rId51"/>
    <p:sldId id="390" r:id="rId52"/>
    <p:sldId id="319" r:id="rId53"/>
    <p:sldId id="338" r:id="rId54"/>
    <p:sldId id="341" r:id="rId55"/>
    <p:sldId id="351" r:id="rId56"/>
    <p:sldId id="391" r:id="rId57"/>
    <p:sldId id="354" r:id="rId58"/>
    <p:sldId id="355" r:id="rId59"/>
    <p:sldId id="358" r:id="rId60"/>
    <p:sldId id="356" r:id="rId61"/>
    <p:sldId id="357" r:id="rId62"/>
    <p:sldId id="392" r:id="rId63"/>
    <p:sldId id="393" r:id="rId64"/>
    <p:sldId id="320" r:id="rId65"/>
    <p:sldId id="382" r:id="rId66"/>
    <p:sldId id="360" r:id="rId67"/>
    <p:sldId id="394" r:id="rId68"/>
    <p:sldId id="284" r:id="rId69"/>
    <p:sldId id="395" r:id="rId70"/>
    <p:sldId id="397" r:id="rId71"/>
    <p:sldId id="370" r:id="rId72"/>
    <p:sldId id="361" r:id="rId73"/>
    <p:sldId id="362" r:id="rId74"/>
    <p:sldId id="385" r:id="rId75"/>
    <p:sldId id="381" r:id="rId76"/>
    <p:sldId id="343" r:id="rId77"/>
    <p:sldId id="344" r:id="rId78"/>
    <p:sldId id="345" r:id="rId79"/>
    <p:sldId id="349" r:id="rId80"/>
    <p:sldId id="346" r:id="rId81"/>
    <p:sldId id="347" r:id="rId82"/>
    <p:sldId id="350" r:id="rId83"/>
    <p:sldId id="383" r:id="rId84"/>
    <p:sldId id="363" r:id="rId85"/>
    <p:sldId id="364" r:id="rId86"/>
    <p:sldId id="378" r:id="rId87"/>
    <p:sldId id="379" r:id="rId88"/>
    <p:sldId id="365" r:id="rId89"/>
    <p:sldId id="399" r:id="rId90"/>
    <p:sldId id="367" r:id="rId91"/>
    <p:sldId id="398" r:id="rId9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07B9"/>
    <a:srgbClr val="ECD98A"/>
    <a:srgbClr val="48368A"/>
    <a:srgbClr val="5D4A1B"/>
    <a:srgbClr val="16B9DA"/>
    <a:srgbClr val="E5A1AB"/>
    <a:srgbClr val="30919E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3030" y="-1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Скругленный прямоугольник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6ADC4-DB5E-4CDC-9D9A-B6448D43AB88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12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0A077BA-83A7-4C53-A38B-F499488BE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07267-5165-42AF-9789-C54E1455CBFB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9BA63-A672-4045-B0BD-9896EB9115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2DE11-06D7-41F4-9985-53BB8B7D9820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C886C-5799-4A62-8010-693AD1FB6E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E433BF-3633-4D43-8DD7-15B448475631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7C2625-69FF-4E3E-8AD6-4A5AE5594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2D115-F591-4CD7-A10C-15BDC59B6C18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862F5-6AA2-4F88-A554-C5685B6E1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EDBB34-3A5D-446E-815C-37B219949FA4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F15A92B-2D28-48A1-8874-3A13E36CE2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06EE3-1054-485D-A852-A954A278E2CE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6BCE7-DAF9-4DA7-9138-8D72DF0A61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25588-60D1-4D39-A41A-ABF6C8BE72FA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AADC8-3048-4340-87EC-2B624466F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1430B-02A9-46B1-AB0A-F7DC3ADE46BA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54D36-4389-4463-A05D-6EA400C663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2F54C66-5727-4E3F-8E8D-BC117B472F2B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1B606B5-AAD3-44D5-AA40-9C8904DB2F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516BD-AD00-425E-9F0E-48C4973BE78E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8B696-15CD-4193-9756-30EB0139E5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0559C-E4EC-4F62-BE48-1932DB1EF4AD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772FF-3EF0-427F-9A99-6F54A94BBB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BDED01-70BB-416C-89A7-C930B49DA9B0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EAEDE19-7BE3-411B-9FA0-2DCD894F2B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A1FF3-1F01-4052-A002-4821E06C503E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9BD27-A1B3-4680-9E3A-BD04E9E52E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3A38B-A0BF-486F-BAEA-DE445A1A2882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7E623-E5AD-4248-B7E5-0E30D4327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F7BB019-57EA-493D-AA1B-642356A65058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69AE5B7-9F7F-475D-8196-BD82D9A68A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0AAF1-5A1C-4D18-8580-837146D5D415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BC89-FCBD-434A-BD1C-D95BE07AA7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C1EAE45-30CD-41D2-85DE-70CCA310A8CE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8CF324B-1EB8-4B29-83DB-551BDD1879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D88F2-9705-4E5B-AF5D-FADE03B34E94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C95E7-10FD-4556-B576-C5D8388BB6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184D-A825-40A1-BAAC-EC605912F40F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BE5D0-4EB9-40B0-B2FB-62AA7DF59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CFA09-23D8-4271-BD2C-0B4F9C300209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0C5C4-8D12-45DA-AF1A-95CD771C42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BD1C31F-81A0-4584-B7B7-1E2C9A7C440F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444CFB0-6ED9-4737-B87B-7F669AF511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Скругленный прямоугольник 10"/>
          <p:cNvGrpSpPr>
            <a:grpSpLocks/>
          </p:cNvGrpSpPr>
          <p:nvPr/>
        </p:nvGrpSpPr>
        <p:grpSpPr bwMode="auto">
          <a:xfrm>
            <a:off x="60325" y="60325"/>
            <a:ext cx="9028113" cy="6711950"/>
            <a:chOff x="38" y="38"/>
            <a:chExt cx="5687" cy="4228"/>
          </a:xfrm>
        </p:grpSpPr>
        <p:pic>
          <p:nvPicPr>
            <p:cNvPr id="6" name="Скругленный прямоугольник 10"/>
            <p:cNvPicPr>
              <a:picLocks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8" y="38"/>
              <a:ext cx="5687" cy="4228"/>
            </a:xfrm>
            <a:prstGeom prst="rect">
              <a:avLst/>
            </a:prstGeom>
            <a:noFill/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02" y="105"/>
              <a:ext cx="5556" cy="4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Perpetua" pitchFamily="18" charset="0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82DBC-4A87-417F-8049-10866A4A4636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5B0A6-863D-43C5-9D73-48698A1DCE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A3365-2EC0-4E69-8887-A64756B7174C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DA8E3-6130-4781-BD0B-FBB52B63D5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B7B832-DFFE-4A92-A810-1CA2B76A0216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3E09B2-7287-4B31-B4D6-A994E786D2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51B9D-2C78-4D24-A0FD-0404EB5066B6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81982-A8DD-44E4-803B-7282D43842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82A1D-79AC-4B56-A869-E3205E68E333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6A364-EF3C-4572-98E1-5CA154E644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CBEB5-B647-484A-83BF-A9574E1D2450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A8FDE-A098-474F-900C-0DDCEC100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BF2F4-529A-4973-8199-5D4C3539707A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73063-D52A-488C-B6B5-44E21E61F0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665A6-D317-4A69-AD60-A43EBC137C25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29982-73DE-47BD-B7C5-1C93FF354A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D16C6-7304-47EC-8B12-26B71E3AE90A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52D77-488C-4836-B582-0AD41B4552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B12CE-9424-4305-A019-1E26E97FC7A3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F05DE-D3CA-4065-84EA-70B8397464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1F15-99EE-46B7-AACD-420EF2D0A902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2F43E-0DF8-43C5-9774-30152FAFA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763B3-2B66-4053-A51F-D4914BE2BD64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C0439-529A-4343-BC1F-51A1FFDD1B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A0F26-82CD-4089-A6F2-FD4DDBA7000E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EB9E1-E6C1-44C5-873F-CAA3799CD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2314D-4E80-4914-B8E1-9216E985FB92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DBA33-F7A3-45B1-87E3-F056EECB88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D6937-AF6C-4E35-8FBA-CC1272381601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E22B7-6162-481C-8E65-71108D2EB0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62E93-584F-4CE1-9720-AD796B10C0B6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DA96A-26F4-4386-A68F-F54A2B54D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60EFD-0ED6-4AAE-B909-7E6461A56230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EE006-30F6-4480-8D42-E389DEE15E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39156-E557-4DD3-971F-19DA73AAEC5A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69EF1-E668-4900-975A-27D4CCCB6D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673A5-E228-4FAB-B51D-0EA5D6CCE2ED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F619D-388D-4FA3-862B-32B8195F96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C5ADA-8304-4971-BD89-1C538C2E52CE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416A8-D2A4-4DAF-B43D-23A56C12D7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9C46D-29C8-4ECA-843A-4F9B81A61A0E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799DE-3748-435A-8CE4-482AF433AA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70243-6FF1-40F7-B67E-FF8621282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754B-CAD9-4EED-812D-0C1A482CA6BF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F534E-3925-41B3-BACD-C7854E040B29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782C1-EBED-478A-9C69-014BAC6CC4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BC141-65B1-4E6C-BC41-BF584DB007DE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165D7-D1D0-46F5-9A5F-4F0D856DA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B29DB-23F6-41C3-84BF-D901004DB2F3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D2457-0D14-4ED9-80FF-97FB03239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677E5-3F1F-45C3-AA3F-D2910E123EF0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3024A-A5CB-407F-AED0-5C7C51441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66D68-917C-43D7-9E85-2FB2F93F2172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EB9E0-0497-46C5-8E31-C97FABA99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9477A-1E1E-445F-8B0D-17B90FB356D7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BCC11-E05E-4EA4-9C23-E0D23F98C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A73E9-F6AF-4A7E-AE4D-AC36187B1BFD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22D79-5939-4719-9E6D-31E68A02BF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79D11-F2D9-4F30-9DF4-76E792B85A2C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A1611-3E28-4416-A219-4BD515388A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F804F-98B9-484A-838D-08E6C1B4E613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DD5DF-CFE4-41AD-99F2-8E25C6C9F0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09B80-4371-4C6C-8C7E-CD407F7FDD10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46349-39D5-4BF9-82F3-4B1AF2978E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27DB6-0FC8-4196-953F-35A70ABA4B13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533B0-F302-4C45-BFEC-5695DB01EF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F30D1-D431-4048-BA92-807FCFC6FD2D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A762D-772F-4EE9-89B2-862E120EC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793F0-91BC-450B-A091-A09CEE9A6C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444B9-F49A-4CBD-B5CB-AD2F57DBC023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8EC8A-F739-4435-878F-DADA4F467982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BEF9B-9465-468A-A2B3-155311EB7B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47C15-4D35-42A5-AFD5-9CDA399B46C9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AAB78-0E2D-484D-A09B-6C71C631E8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3C9B6-ACC3-4317-82C6-1B7F65A7A6C9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22810-5756-49FC-AD06-9C7310EF79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A2BCA-3B06-4FC0-B9D4-B23B3E0F3F36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8898C-A7E1-49E7-898D-4607B8BB00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D554E-42FF-48F9-B13E-8916254EB750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87E43-9C9E-4121-9EBB-590534D698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04791-31C1-482E-B95B-5D4428DCD304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91824-70F6-41F6-B4B3-F026B927C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856DA-610A-4608-9D09-ACE70B379067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2E0A9-BB0F-4173-9DE7-C9705D835C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74DBC-DF92-4B4D-B3FC-51DB47CE9507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8CD93-099E-487F-A016-5B7279A671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E9649-786F-46B2-BAE1-28E1B4469B45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E6B47-14C9-4276-9511-F284E06E4C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9C73D-F15B-4E63-A65B-36453AD7FDAC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D94C2-0185-4FE2-84C2-906A61EFAA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34D8A-0B6A-47D0-AA17-B1DBC91AA545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A833B-E459-4343-B20D-39C53EE005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E5514-AA28-46B0-BE75-A769CA8A8D5B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0F81A-C10E-43BC-AEB2-1317FE0625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77FFB-C8B7-4205-B373-F142950AAE00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97151-2F77-4688-A7C1-8125DF35A8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5077B-00D8-48EA-AB41-FB2B0B4A4EBB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8669F-B530-493F-8569-84079A8124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342CF-FC81-425A-BB77-686837C1260F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E616B-B814-44ED-97F4-377C0CEA9F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08BD8-694E-4532-8D24-4670933A3397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59D76-279D-4414-8E27-50354594A4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077FE-64CB-4145-9214-1634C5B62707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F9E38-F439-467F-89C0-AF76C27575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2E57-510E-40B7-8B14-C99498D9D19C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10098-9604-4E9F-A5A9-2E2C863017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640A6-9770-487D-8A9F-00867537A1A7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F0021-DCEE-42D8-8584-AAC9C65EC0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A8026-5183-4895-8E0F-72224E224FAD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81FA3-754D-4BB1-862B-53D8B3ED9E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Скругленный прямоугольник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F4FE-FC97-4A4A-BE02-187A41D66916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2EBBA-BE55-46F3-9D0F-6AAB518816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94392-E67C-42FB-B31B-62D74CD19413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1E6E7-08E2-4ACD-A37E-AB58781365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6FFC9-D6F4-46DE-8CF6-4784B72AAE73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91BBD-B8CC-4AB0-99E0-363132F590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0B8FE-C474-47FE-8169-3ED7EE9DF3F5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B9CEF-0881-422F-A5A0-60C63CC75E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E1833-CB3F-401B-A9B3-53B1498CBC6E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5E0ED-3671-463A-95BD-205E38E1C9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8D5DE-D086-4AE5-B633-1E04EFBE7E14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2D5D-DC90-48BE-B47B-36AE96606C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5E238-34AC-49E6-AE1E-9646B0D32379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96D28-168E-42C8-A6DB-D40DD2259E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6DC5D-D216-4978-93F7-99AF467FF083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9394C-7285-41D0-BCBD-B5D06849D3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C663A-3CF9-4E3F-B4AA-9CF6EE2B8933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FE9BF-660E-49D7-89D7-82D279091D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9B2C7-D465-4DE4-B6AD-0B78FFE4D4A2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A3806-4958-4A82-9651-C40D359CEF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0F4C3-258E-491A-B3BD-B634F2AA92F3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15E30-E219-4ABC-9F51-41FC9B652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Заголовок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20D6EDCC-33D7-421B-917A-20CC8EE50A76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1DEF6614-DDED-49FE-86B7-40A5CDACD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46" r:id="rId2"/>
    <p:sldLayoutId id="2147484111" r:id="rId3"/>
    <p:sldLayoutId id="2147484045" r:id="rId4"/>
    <p:sldLayoutId id="2147484044" r:id="rId5"/>
    <p:sldLayoutId id="2147484043" r:id="rId6"/>
    <p:sldLayoutId id="2147484042" r:id="rId7"/>
    <p:sldLayoutId id="2147484112" r:id="rId8"/>
    <p:sldLayoutId id="2147484113" r:id="rId9"/>
    <p:sldLayoutId id="2147484041" r:id="rId10"/>
    <p:sldLayoutId id="214748404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F6C0AA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1B587C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1B587C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5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6A519020-3B42-4F5C-9B1B-7C420A2AC6CA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6585F392-EB61-4D24-8C42-74C441A53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053" r:id="rId2"/>
    <p:sldLayoutId id="2147484115" r:id="rId3"/>
    <p:sldLayoutId id="2147484052" r:id="rId4"/>
    <p:sldLayoutId id="2147484051" r:id="rId5"/>
    <p:sldLayoutId id="2147484050" r:id="rId6"/>
    <p:sldLayoutId id="2147484116" r:id="rId7"/>
    <p:sldLayoutId id="2147484049" r:id="rId8"/>
    <p:sldLayoutId id="2147484117" r:id="rId9"/>
    <p:sldLayoutId id="2147484048" r:id="rId10"/>
    <p:sldLayoutId id="214748404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6594DA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FF3D39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FF3D39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BEFF4B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9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93B3C94-F75C-4593-BCAE-583C4A11F874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69FC3FDE-F9B5-4B17-BFA6-8CFDF67E58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060" r:id="rId2"/>
    <p:sldLayoutId id="2147484119" r:id="rId3"/>
    <p:sldLayoutId id="2147484059" r:id="rId4"/>
    <p:sldLayoutId id="2147484058" r:id="rId5"/>
    <p:sldLayoutId id="2147484057" r:id="rId6"/>
    <p:sldLayoutId id="2147484120" r:id="rId7"/>
    <p:sldLayoutId id="2147484056" r:id="rId8"/>
    <p:sldLayoutId id="2147484121" r:id="rId9"/>
    <p:sldLayoutId id="2147484055" r:id="rId10"/>
    <p:sldLayoutId id="21474840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6594DA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FF3D39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FF3D39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BEFF4B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DB4EE7-C68E-4628-ADB6-393F4F34140A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8445C79-D616-44D9-B498-0B5F48C345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0" r:id="rId2"/>
    <p:sldLayoutId id="2147484069" r:id="rId3"/>
    <p:sldLayoutId id="2147484068" r:id="rId4"/>
    <p:sldLayoutId id="2147484067" r:id="rId5"/>
    <p:sldLayoutId id="2147484066" r:id="rId6"/>
    <p:sldLayoutId id="2147484065" r:id="rId7"/>
    <p:sldLayoutId id="2147484064" r:id="rId8"/>
    <p:sldLayoutId id="2147484063" r:id="rId9"/>
    <p:sldLayoutId id="2147484062" r:id="rId10"/>
    <p:sldLayoutId id="21474840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3FA6D4F-1E64-48D6-A80C-05327FA86D5A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8699752-CBF4-416A-B2FB-88F0F6696E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22" r:id="rId1"/>
    <p:sldLayoutId id="2147484079" r:id="rId2"/>
    <p:sldLayoutId id="2147484123" r:id="rId3"/>
    <p:sldLayoutId id="2147484078" r:id="rId4"/>
    <p:sldLayoutId id="2147484124" r:id="rId5"/>
    <p:sldLayoutId id="2147484077" r:id="rId6"/>
    <p:sldLayoutId id="2147484076" r:id="rId7"/>
    <p:sldLayoutId id="2147484075" r:id="rId8"/>
    <p:sldLayoutId id="2147484074" r:id="rId9"/>
    <p:sldLayoutId id="2147484073" r:id="rId10"/>
    <p:sldLayoutId id="21474840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16F21D2-834A-48C4-9EEA-E072D0BB2FE9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4B3D95F-BCBD-4A1A-A6A9-FFF1FA00D6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25" r:id="rId1"/>
    <p:sldLayoutId id="2147484087" r:id="rId2"/>
    <p:sldLayoutId id="2147484126" r:id="rId3"/>
    <p:sldLayoutId id="2147484086" r:id="rId4"/>
    <p:sldLayoutId id="2147484127" r:id="rId5"/>
    <p:sldLayoutId id="2147484085" r:id="rId6"/>
    <p:sldLayoutId id="2147484084" r:id="rId7"/>
    <p:sldLayoutId id="2147484083" r:id="rId8"/>
    <p:sldLayoutId id="2147484082" r:id="rId9"/>
    <p:sldLayoutId id="2147484081" r:id="rId10"/>
    <p:sldLayoutId id="214748408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FFB8A3-442F-4CB9-A120-45378659D45A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41AD60-ED35-413E-AC08-340736627E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7" r:id="rId2"/>
    <p:sldLayoutId id="2147484096" r:id="rId3"/>
    <p:sldLayoutId id="2147484095" r:id="rId4"/>
    <p:sldLayoutId id="2147484094" r:id="rId5"/>
    <p:sldLayoutId id="2147484093" r:id="rId6"/>
    <p:sldLayoutId id="2147484092" r:id="rId7"/>
    <p:sldLayoutId id="2147484091" r:id="rId8"/>
    <p:sldLayoutId id="2147484090" r:id="rId9"/>
    <p:sldLayoutId id="2147484089" r:id="rId10"/>
    <p:sldLayoutId id="21474840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54C8EB-74F9-4E05-B37E-9B2E02997A70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9A5198-03DA-4812-9285-DDEEC00F94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08" r:id="rId2"/>
    <p:sldLayoutId id="2147484107" r:id="rId3"/>
    <p:sldLayoutId id="2147484106" r:id="rId4"/>
    <p:sldLayoutId id="2147484105" r:id="rId5"/>
    <p:sldLayoutId id="2147484104" r:id="rId6"/>
    <p:sldLayoutId id="2147484103" r:id="rId7"/>
    <p:sldLayoutId id="2147484102" r:id="rId8"/>
    <p:sldLayoutId id="2147484101" r:id="rId9"/>
    <p:sldLayoutId id="2147484100" r:id="rId10"/>
    <p:sldLayoutId id="21474840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&#1055;&#1088;&#1080;&#1083;&#1086;&#1078;&#1077;&#1085;&#1080;&#1077;1.flv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&#1091;&#1088;&#1086;&#1082;%20&#1084;&#1072;&#1075;&#1085;&#1077;&#1090;&#1080;&#1079;&#1084;/&#1071;%20&#1082;%20&#1042;&#1072;&#1084;%20&#1087;&#1080;&#1096;&#1091;....flv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80;&#1083;&#1086;&#1078;&#1077;&#1085;&#1080;&#1077;%202.mp4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6;&#1083;&#1102;&#1089;&#1072;%20&#1047;&#1077;&#1084;&#1083;&#1080;%20&#1087;&#1086;&#1084;&#1077;&#1085;&#1103;&#1102;&#1090;&#1089;&#1103;%20&#1084;&#1077;&#1089;&#1090;&#1072;&#1084;&#1080;.mp4" TargetMode="External"/><Relationship Id="rId2" Type="http://schemas.openxmlformats.org/officeDocument/2006/relationships/hyperlink" Target="&#1055;&#1088;&#1080;&#1083;&#1086;&#1078;&#1077;&#1085;&#1080;&#1077;3.mp4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&#1055;&#1088;&#1080;&#1083;&#1086;&#1078;&#1077;&#1085;&#1080;&#1077;4.wmv" TargetMode="External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1\Мои документы\загрузки\i-22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-6350" y="-6350"/>
            <a:ext cx="9156700" cy="68707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2500313" y="4786313"/>
            <a:ext cx="12644438" cy="2071687"/>
          </a:xfrm>
        </p:spPr>
        <p:txBody>
          <a:bodyPr/>
          <a:lstStyle/>
          <a:p>
            <a:pPr eaLnBrk="1" hangingPunct="1">
              <a:lnSpc>
                <a:spcPts val="4400"/>
              </a:lnSpc>
            </a:pPr>
            <a:r>
              <a:rPr lang="ru-RU" sz="8800" b="1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Магнетизм   </a:t>
            </a:r>
          </a:p>
          <a:p>
            <a:pPr eaLnBrk="1" hangingPunct="1">
              <a:lnSpc>
                <a:spcPts val="4400"/>
              </a:lnSpc>
            </a:pPr>
            <a:r>
              <a:rPr lang="ru-RU" sz="8800" b="1" i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8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любви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57200" y="0"/>
            <a:ext cx="8229600" cy="3786188"/>
          </a:xfrm>
        </p:spPr>
        <p:txBody>
          <a:bodyPr/>
          <a:lstStyle/>
          <a:p>
            <a:pPr algn="r" eaLnBrk="1" hangingPunct="1"/>
            <a:r>
              <a:rPr lang="ru-RU" sz="5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Интегрированный урок литературы и физики</a:t>
            </a:r>
            <a:br>
              <a:rPr lang="ru-RU" sz="5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Подготовили: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учитель физики  Ильина С.А.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учитель литературы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Пожалова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И.К.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МОУ СОШ № 70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г.Воронеж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7" name="Picture 2" descr="C:\Documents and Settings\1\Мои документы\загрузки\55884893_34408b4ae7eae8cb08a37f7027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1" name="Picture 2" descr="C:\Documents and Settings\1\Мои документы\загрузки\7ad2698ea00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2" name="Picture 2" descr="C:\Documents and Settings\1\Мои документы\загрузки\d5ffdc6182f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-6350" y="-6350"/>
            <a:ext cx="9156700" cy="68707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0" name="Picture 2" descr="C:\Documents and Settings\1\Мои документы\загрузки\c_3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206625" y="-6350"/>
            <a:ext cx="4797425" cy="6870700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4" name="Picture 2" descr="C:\Documents and Settings\1\Мои документы\загрузки\ae200a2169b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944688" y="-201613"/>
            <a:ext cx="5522912" cy="7242176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8" name="Picture 2" descr="C:\Documents and Settings\1\Мои документы\загрузки\i-23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-6350" y="-6350"/>
            <a:ext cx="9156700" cy="6870700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30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2" name="Picture 2" descr="C:\Documents and Settings\1\Мои документы\загрузки\181463300043c43d8aa484586fac765b32bf22b5b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700" y="12700"/>
            <a:ext cx="9313863" cy="7027863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50000">
              <a:schemeClr val="bg1">
                <a:shade val="80000"/>
                <a:satMod val="155000"/>
              </a:schemeClr>
            </a:gs>
            <a:gs pos="100000">
              <a:schemeClr val="bg1">
                <a:tint val="95000"/>
                <a:satMod val="20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40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9937" name="Picture 1" descr="C:\Documents and Settings\1\Рабочий стол\магнетизм\картинки м\Новая папка\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39950" y="-6350"/>
            <a:ext cx="4724400" cy="6656388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6" name="Picture 2" descr="C:\Documents and Settings\1\Мои документы\загрузки\d876b8d5f17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06563" y="-6350"/>
            <a:ext cx="5297487" cy="68707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60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1" name="Picture 3" descr="C:\Documents and Settings\1\Мои документы\загрузки\800---60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01613" y="-201613"/>
            <a:ext cx="9742488" cy="7456488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5" name="Picture 2" descr="C:\Documents and Settings\1\Мои документы\загрузки\40575804_1236254879_20050327121140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u="sng" smtClean="0"/>
          </a:p>
        </p:txBody>
      </p:sp>
      <p:pic>
        <p:nvPicPr>
          <p:cNvPr id="1027" name="Picture 3" descr="F:\магнетизм\картинки м\Новая папка\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06438" y="-6350"/>
            <a:ext cx="7870825" cy="6870700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31" name="Picture 2" descr="H:\компьютер\диск д\раб стол\магнетизм\картинки м\pictur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26" name="Picture 2" descr="C:\Documents and Settings\1\Рабочий стол\магнетизм\preview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1425" y="12700"/>
            <a:ext cx="4029075" cy="7027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1\Рабочий стол\магнетизм\30575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9155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083300"/>
          </a:xfrm>
        </p:spPr>
        <p:txBody>
          <a:bodyPr/>
          <a:lstStyle/>
          <a:p>
            <a:pPr eaLnBrk="1" hangingPunct="1"/>
            <a:r>
              <a:rPr lang="ru-RU" sz="8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МАГНЕТИЗМ </a:t>
            </a:r>
            <a:br>
              <a:rPr lang="ru-RU" sz="8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ЛЮБВИ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0179" name="Содержимое 2"/>
          <p:cNvSpPr>
            <a:spLocks noGrp="1"/>
          </p:cNvSpPr>
          <p:nvPr>
            <p:ph sz="quarter" idx="1"/>
          </p:nvPr>
        </p:nvSpPr>
        <p:spPr>
          <a:xfrm>
            <a:off x="0" y="285750"/>
            <a:ext cx="4664075" cy="62150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«…Божественная сила магнита передается от железа к железу подобно тому, как вдохновение музы передается через поэта его рассказчику и слушателю…»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Платон.</a:t>
            </a:r>
          </a:p>
        </p:txBody>
      </p:sp>
      <p:pic>
        <p:nvPicPr>
          <p:cNvPr id="6" name="Picture 3" descr="C:\Documents and Settings\1\Рабочий стол\магнетизм\картинки м\f21004b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925888" y="2206625"/>
            <a:ext cx="5224462" cy="4657725"/>
          </a:xfrm>
        </p:spPr>
      </p:pic>
      <p:pic>
        <p:nvPicPr>
          <p:cNvPr id="29698" name="Picture 2" descr="C:\Documents and Settings\1\Рабочий стол\магнетизм\картинки м\Новая папка\2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06875" y="-6350"/>
            <a:ext cx="4943475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428625"/>
            <a:ext cx="7772400" cy="16430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Цели урока:</a:t>
            </a:r>
            <a:endParaRPr lang="ru-RU" b="1" u="sng" dirty="0">
              <a:solidFill>
                <a:srgbClr val="2D07B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357313"/>
            <a:ext cx="8858250" cy="5500687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ru-RU" sz="300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углубление межпредметных связей физики и литературы;                                  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300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 формирование научного мировоззрения;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анализ и обобщение различных понятий и явлений из области физики и литературы,используя различные приемы сравнения и сопоставления;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300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формирование нравственных качеств личности;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300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развитие творческих способностей учащихся на основе применения ИКТ.</a:t>
            </a:r>
          </a:p>
          <a:p>
            <a:pPr eaLnBrk="1" hangingPunct="1">
              <a:buFont typeface="Wingdings 2" pitchFamily="18" charset="2"/>
              <a:buNone/>
            </a:pPr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ru-RU" sz="3500" i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50" name="Picture 2" descr="C:\Documents and Settings\1\Рабочий стол\магнетизм\4108620109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-6350" y="-6350"/>
            <a:ext cx="9156700" cy="6870700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40000"/>
                <a:satMod val="165000"/>
              </a:schemeClr>
            </a:gs>
            <a:gs pos="34000">
              <a:schemeClr val="bg1">
                <a:shade val="40000"/>
                <a:satMod val="165000"/>
              </a:schemeClr>
            </a:gs>
            <a:gs pos="0">
              <a:schemeClr val="bg1">
                <a:shade val="40000"/>
                <a:satMod val="165000"/>
              </a:schemeClr>
            </a:gs>
            <a:gs pos="0">
              <a:schemeClr val="accent3">
                <a:lumMod val="50000"/>
              </a:schemeClr>
            </a:gs>
            <a:gs pos="26000">
              <a:schemeClr val="accent5">
                <a:lumMod val="50000"/>
                <a:alpha val="65000"/>
              </a:schemeClr>
            </a:gs>
            <a:gs pos="0">
              <a:schemeClr val="accent5">
                <a:lumMod val="50000"/>
              </a:schemeClr>
            </a:gs>
            <a:gs pos="0">
              <a:schemeClr val="accent5">
                <a:lumMod val="50000"/>
              </a:schemeClr>
            </a:gs>
            <a:gs pos="0">
              <a:schemeClr val="accent5">
                <a:lumMod val="50000"/>
              </a:schemeClr>
            </a:gs>
            <a:gs pos="50000">
              <a:schemeClr val="bg1">
                <a:shade val="80000"/>
                <a:satMod val="155000"/>
              </a:schemeClr>
            </a:gs>
            <a:gs pos="100000">
              <a:schemeClr val="bg1">
                <a:tint val="95000"/>
                <a:satMod val="200000"/>
                <a:alpha val="99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7522" name="Picture 2" descr="C:\Documents and Settings\1\Рабочий стол\магнетизм\картинки м\Новая папка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066925" y="-6350"/>
            <a:ext cx="4870450" cy="6870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50" name="Picture 2" descr="C:\Documents and Settings\1\Мои документы\загрузки\p13642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9213" y="-6350"/>
            <a:ext cx="4114800" cy="7102475"/>
          </a:xfrm>
        </p:spPr>
      </p:pic>
      <p:pic>
        <p:nvPicPr>
          <p:cNvPr id="2051" name="Picture 3" descr="C:\Documents and Settings\1\Мои документы\загрузки\18557064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998913" y="158750"/>
            <a:ext cx="5267325" cy="8339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3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00913" cy="1143000"/>
          </a:xfrm>
        </p:spPr>
        <p:txBody>
          <a:bodyPr/>
          <a:lstStyle/>
          <a:p>
            <a:pPr algn="r" eaLnBrk="1" hangingPunct="1"/>
            <a:r>
              <a:rPr lang="ru-RU" b="1" i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Н.Н.Гончарова</a:t>
            </a:r>
            <a:endParaRPr lang="ru-RU" b="1" i="1" u="sng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1\Мои документы\загрузки\89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54013" y="420688"/>
            <a:ext cx="4224337" cy="6083300"/>
          </a:xfrm>
        </p:spPr>
      </p:pic>
      <p:sp>
        <p:nvSpPr>
          <p:cNvPr id="55300" name="Содержимое 5"/>
          <p:cNvSpPr>
            <a:spLocks noGrp="1"/>
          </p:cNvSpPr>
          <p:nvPr>
            <p:ph sz="quarter" idx="2"/>
          </p:nvPr>
        </p:nvSpPr>
        <p:spPr>
          <a:xfrm>
            <a:off x="4572000" y="1447800"/>
            <a:ext cx="4111625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b="1" i="1" smtClean="0"/>
              <a:t>« Творец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/>
              <a:t>Тебя мне ниспослал,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/>
              <a:t>       тебя, моя Мадонна,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/>
              <a:t>Чистейшей прелести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/>
              <a:t>      чистейший образец.»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8" name="Picture 2" descr="C:\Documents and Settings\1\Мои документы\загрузки\97856990371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-55563" y="96838"/>
            <a:ext cx="2298701" cy="6164262"/>
          </a:xfrm>
        </p:spPr>
      </p:pic>
      <p:pic>
        <p:nvPicPr>
          <p:cNvPr id="4099" name="Picture 3" descr="C:\Documents and Settings\1\Мои документы\загрузки\evgenij-onegin-119985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370638" y="1663700"/>
            <a:ext cx="2359025" cy="6011863"/>
          </a:xfrm>
        </p:spPr>
      </p:pic>
      <p:pic>
        <p:nvPicPr>
          <p:cNvPr id="4100" name="Picture 4" descr="C:\Documents and Settings\1\Рабочий стол\магнетизм\картинки м\Новая папка\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9438" y="3438525"/>
            <a:ext cx="2371725" cy="6254750"/>
          </a:xfrm>
          <a:prstGeom prst="rect">
            <a:avLst/>
          </a:prstGeom>
          <a:noFill/>
        </p:spPr>
      </p:pic>
      <p:pic>
        <p:nvPicPr>
          <p:cNvPr id="4101" name="Picture 5" descr="C:\Documents and Settings\1\Рабочий стол\магнетизм\картинки м\Новая папка\0406bl_hi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84638" y="23813"/>
            <a:ext cx="2297112" cy="6115050"/>
          </a:xfrm>
          <a:prstGeom prst="rect">
            <a:avLst/>
          </a:prstGeom>
          <a:noFill/>
        </p:spPr>
      </p:pic>
      <p:pic>
        <p:nvPicPr>
          <p:cNvPr id="4102" name="Picture 6" descr="C:\Documents and Settings\1\Мои документы\загрузки\K-onegin.g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89313" y="3292475"/>
            <a:ext cx="2309812" cy="4370388"/>
          </a:xfrm>
          <a:prstGeom prst="rect">
            <a:avLst/>
          </a:prstGeom>
          <a:noFill/>
        </p:spPr>
      </p:pic>
      <p:pic>
        <p:nvPicPr>
          <p:cNvPr id="4103" name="Picture 7" descr="C:\Documents and Settings\1\Рабочий стол\магнетизм\картинки м\Новая папка\Pushkin-Onegin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938338" y="79375"/>
            <a:ext cx="2432050" cy="648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699" name="Picture 2" descr="C:\Documents and Settings\1\Мои документы\загрузки\vesn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8546" name="Picture 2" descr="C:\Documents and Settings\1\Рабочий стол\магнетизм\картинки м\Новая папка\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425950" y="-6350"/>
            <a:ext cx="4437063" cy="6656388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7963" y="207963"/>
            <a:ext cx="4370387" cy="6442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1\Рабочий стол\магнетизм\картинки м\image_science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359025" y="2382838"/>
            <a:ext cx="4432300" cy="2854325"/>
          </a:xfrm>
        </p:spPr>
      </p:pic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0850" y="-49213"/>
            <a:ext cx="8242300" cy="1427163"/>
          </a:xfrm>
        </p:spPr>
      </p:pic>
      <p:pic>
        <p:nvPicPr>
          <p:cNvPr id="4" name="Picture 2" descr="C:\Documents and Settings\12\Мои документы\моя\физика\Преловская\2-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00" y="1298575"/>
            <a:ext cx="9167813" cy="5741988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1\Рабочий стол\магнетизм\картинки м\magnesia_mapa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3713" y="1420813"/>
            <a:ext cx="8369300" cy="5016500"/>
          </a:xfrm>
          <a:prstGeom prst="rect">
            <a:avLst/>
          </a:prstGeom>
          <a:noFill/>
        </p:spPr>
      </p:pic>
      <p:pic>
        <p:nvPicPr>
          <p:cNvPr id="4" name="Picture 2" descr="C:\Documents and Settings\1\Рабочий стол\магнетизм\картинки м\магнесси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390650" y="1639888"/>
            <a:ext cx="6362700" cy="4340225"/>
          </a:xfrm>
        </p:spPr>
      </p:pic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9075" y="146050"/>
            <a:ext cx="8474075" cy="1000125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3250" name="Picture 2" descr="C:\Documents and Settings\1\Рабочий стол\магнетизм\картинки м\магнетид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-6350" y="-6350"/>
            <a:ext cx="4797425" cy="7083425"/>
          </a:xfrm>
        </p:spPr>
      </p:pic>
      <p:pic>
        <p:nvPicPr>
          <p:cNvPr id="53252" name="Picture 4" descr="C:\Documents and Settings\1\Мои документы\загрузки\image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425950" y="-6350"/>
            <a:ext cx="4724400" cy="6870700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194" name="Picture 2" descr="C:\Documents and Settings\1\Мои документы\загрузки\1268165064_5986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652588" y="261938"/>
            <a:ext cx="4078287" cy="6473825"/>
          </a:xfrm>
        </p:spPr>
      </p:pic>
      <p:sp>
        <p:nvSpPr>
          <p:cNvPr id="61444" name="Содержимое 6"/>
          <p:cNvSpPr>
            <a:spLocks noGrp="1"/>
          </p:cNvSpPr>
          <p:nvPr>
            <p:ph sz="half" idx="2"/>
          </p:nvPr>
        </p:nvSpPr>
        <p:spPr>
          <a:xfrm>
            <a:off x="4648200" y="571500"/>
            <a:ext cx="4495800" cy="55245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Picture 4" descr="C:\Documents and Settings\1\Мои документы\загрузки\отраб\3-006-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279900" y="280988"/>
            <a:ext cx="4583113" cy="6223000"/>
          </a:xfrm>
        </p:spPr>
      </p:pic>
      <p:sp>
        <p:nvSpPr>
          <p:cNvPr id="62468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4313"/>
            <a:ext cx="4059238" cy="55006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ЛУКРЕЦИЙ</a:t>
            </a:r>
            <a: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Тит Кар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[99—55 до христ. эры] — выдающийся римский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поэт-философ. </a:t>
            </a:r>
          </a:p>
          <a:p>
            <a:pPr eaLnBrk="1" hangingPunct="1">
              <a:buFont typeface="Wingdings 2" pitchFamily="18" charset="2"/>
              <a:buNone/>
            </a:pPr>
            <a:endParaRPr lang="ru-RU" sz="24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 typeface="Wingdings 2" pitchFamily="18" charset="2"/>
              <a:buNone/>
            </a:pPr>
            <a:r>
              <a:rPr lang="ru-RU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«Связь такова здесь,       как будто крючки, зацепившись за петли.</a:t>
            </a:r>
            <a:br>
              <a:rPr lang="ru-RU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Держатся между собой в сочетанье  известном, какое</a:t>
            </a:r>
            <a:br>
              <a:rPr lang="ru-RU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Можем увидеть мы между железом и камнем                             магнитным».</a:t>
            </a:r>
            <a:endParaRPr lang="ru-RU" sz="24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3491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3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1206500" y="280988"/>
            <a:ext cx="6370638" cy="6369050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515" name="Содержимое 2"/>
          <p:cNvSpPr>
            <a:spLocks noGrp="1"/>
          </p:cNvSpPr>
          <p:nvPr>
            <p:ph sz="half" idx="1"/>
          </p:nvPr>
        </p:nvSpPr>
        <p:spPr>
          <a:xfrm>
            <a:off x="0" y="714375"/>
            <a:ext cx="4857750" cy="53816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    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 веке ученые  китая снабжали колесницы особыми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       «югоуказателями», которые обычно представляли собой человеческую фигурку.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Рука фигурки при помощи постоянного магнита всегда указывала на юг .</a:t>
            </a:r>
          </a:p>
        </p:txBody>
      </p:sp>
      <p:pic>
        <p:nvPicPr>
          <p:cNvPr id="542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425950" y="280988"/>
            <a:ext cx="4437063" cy="6156325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9075" y="146050"/>
            <a:ext cx="8474075" cy="1073150"/>
          </a:xfrm>
        </p:spPr>
      </p:pic>
      <p:sp>
        <p:nvSpPr>
          <p:cNvPr id="65539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400550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6322" name="Picture 2" descr="C:\Documents and Settings\1\Рабочий стол\магнетизм\картинки м\компас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279900" y="207963"/>
            <a:ext cx="4870450" cy="6442075"/>
          </a:xfrm>
        </p:spPr>
      </p:pic>
      <p:pic>
        <p:nvPicPr>
          <p:cNvPr id="56323" name="Picture 3" descr="C:\Documents and Settings\1\Мои документы\загрузки\compass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6350" y="-6350"/>
            <a:ext cx="4943475" cy="6870700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Picture 2" descr="C:\Documents and Settings\12\Мои документы\Мои рисунки\Безымянный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80988" y="207963"/>
            <a:ext cx="8582025" cy="6442075"/>
          </a:xfrm>
        </p:spPr>
      </p:pic>
      <p:sp>
        <p:nvSpPr>
          <p:cNvPr id="6656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238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2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pic>
        <p:nvPicPr>
          <p:cNvPr id="30724" name="Picture 2" descr="C:\Documents and Settings\1\Мои документы\загрузки\4b8612215af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714375"/>
            <a:ext cx="3929063" cy="53816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«…Здесь божественная сила магнита передается от железа к железу подобно тому, как вдохновение музы передается через поэта его рассказчику и                 слушателю».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1026" name="Picture 2" descr="C:\Documents and Settings\1\Мои документы\загрузки\b97831ec6f5eec1b9170315917f_pre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138613" y="354013"/>
            <a:ext cx="4700587" cy="6223000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1\Рабочий стол\магнетизм\картинки м\гельберт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-6350" y="-6350"/>
            <a:ext cx="4445000" cy="6870700"/>
          </a:xfrm>
        </p:spPr>
      </p:pic>
      <p:sp>
        <p:nvSpPr>
          <p:cNvPr id="68612" name="Содержимое 4"/>
          <p:cNvSpPr>
            <a:spLocks noGrp="1"/>
          </p:cNvSpPr>
          <p:nvPr>
            <p:ph sz="quarter" idx="2"/>
          </p:nvPr>
        </p:nvSpPr>
        <p:spPr>
          <a:xfrm>
            <a:off x="4572000" y="357188"/>
            <a:ext cx="4135438" cy="573881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3200" smtClean="0"/>
              <a:t>Вильям Гильберт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3200" smtClean="0"/>
              <a:t>(1544-1603),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3200" smtClean="0"/>
              <a:t>английский ученый 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3200" smtClean="0"/>
              <a:t>   сформулировал  важнейшие свойства магнита. </a:t>
            </a:r>
          </a:p>
          <a:p>
            <a:pPr eaLnBrk="1" hangingPunct="1">
              <a:buFont typeface="Wingdings 2" pitchFamily="18" charset="2"/>
              <a:buNone/>
            </a:pPr>
            <a:endParaRPr lang="ru-RU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9635" name="Содержимое 5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4" name="Picture 2" descr="C:\Documents and Settings\1\Рабочий стол\магнетизм\картинки м\Hans_Oersted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565650" y="280988"/>
            <a:ext cx="4297363" cy="6296025"/>
          </a:xfrm>
        </p:spPr>
      </p:pic>
      <p:sp>
        <p:nvSpPr>
          <p:cNvPr id="69637" name="Прямоугольник 4"/>
          <p:cNvSpPr>
            <a:spLocks noChangeArrowheads="1"/>
          </p:cNvSpPr>
          <p:nvPr/>
        </p:nvSpPr>
        <p:spPr bwMode="auto">
          <a:xfrm>
            <a:off x="285750" y="214313"/>
            <a:ext cx="47148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200" b="1">
              <a:latin typeface="Cambria" pitchFamily="18" charset="0"/>
            </a:endParaRPr>
          </a:p>
          <a:p>
            <a:r>
              <a:rPr lang="vi-VN" sz="3200" b="1">
                <a:latin typeface="Times New Roman" pitchFamily="18" charset="0"/>
              </a:rPr>
              <a:t>Ханс Христиан</a:t>
            </a:r>
            <a:endParaRPr lang="ru-RU" sz="3200" b="1">
              <a:latin typeface="Cambria" pitchFamily="18" charset="0"/>
            </a:endParaRPr>
          </a:p>
          <a:p>
            <a:r>
              <a:rPr lang="vi-VN" sz="3200" b="1">
                <a:latin typeface="Times New Roman" pitchFamily="18" charset="0"/>
              </a:rPr>
              <a:t> Э́рстед</a:t>
            </a:r>
            <a:endParaRPr lang="ru-RU" sz="3200" b="1">
              <a:latin typeface="Cambria" pitchFamily="18" charset="0"/>
            </a:endParaRPr>
          </a:p>
          <a:p>
            <a:r>
              <a:rPr lang="ru-RU" sz="3200" b="1">
                <a:latin typeface="Cambria" pitchFamily="18" charset="0"/>
              </a:rPr>
              <a:t>(</a:t>
            </a:r>
            <a:r>
              <a:rPr lang="ru-RU" sz="3200">
                <a:latin typeface="Cambria" pitchFamily="18" charset="0"/>
              </a:rPr>
              <a:t>1777—1851), </a:t>
            </a:r>
          </a:p>
          <a:p>
            <a:r>
              <a:rPr lang="ru-RU" sz="3200">
                <a:latin typeface="Cambria" pitchFamily="18" charset="0"/>
              </a:rPr>
              <a:t>датский физик</a:t>
            </a:r>
          </a:p>
          <a:p>
            <a:r>
              <a:rPr lang="ru-RU" sz="3200">
                <a:latin typeface="Cambria" pitchFamily="18" charset="0"/>
              </a:rPr>
              <a:t>обнаружил действие  электрического тока  на магнитную стрелку.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" name="Picture 2" descr="C:\Documents and Settings\1\Рабочий стол\магнетизм\картинки м\Ampere_3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07963" y="280988"/>
            <a:ext cx="4156075" cy="6083300"/>
          </a:xfrm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000500" y="357188"/>
            <a:ext cx="4706938" cy="5738812"/>
          </a:xfrm>
        </p:spPr>
        <p:txBody>
          <a:bodyPr>
            <a:normAutofit/>
          </a:bodyPr>
          <a:lstStyle/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Ампе́р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Андре Мари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(1775—1836), французский учёный, основоположник электродинамики.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226175"/>
          </a:xfrm>
        </p:spPr>
        <p:txBody>
          <a:bodyPr/>
          <a:lstStyle/>
          <a:p>
            <a:pPr eaLnBrk="1" hangingPunct="1"/>
            <a:r>
              <a:rPr lang="ru-RU" sz="3200" b="1" i="1" u="sng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Вопросы :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В чем заключается опыт Эрстеда?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Как  и почему взаимодействуют проводники с током?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Как определить направление вектора магнитной индукции  проводника с током?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Как определить направление  вектора магнитной индукции катушки с током?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Как действует магнитное поле на проводник с током? 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8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1684" name="Содержимое 3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69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Эрстеда.</a:t>
            </a:r>
          </a:p>
        </p:txBody>
      </p:sp>
      <p:sp>
        <p:nvSpPr>
          <p:cNvPr id="72707" name="Содержимое 6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2708" name="Содержимое 3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" name="Picture 3" descr="C:\Documents and Settings\1\Рабочий стол\магнетизм\картинки м\newpa1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0988" y="1279525"/>
            <a:ext cx="8582025" cy="4872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Ампера.</a:t>
            </a:r>
          </a:p>
        </p:txBody>
      </p:sp>
      <p:pic>
        <p:nvPicPr>
          <p:cNvPr id="111618" name="Picture 2" descr="F:\скачать\Магнитное взаимодействие параллельных токов.g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20688" y="1352550"/>
            <a:ext cx="8089900" cy="5084763"/>
          </a:xfrm>
        </p:spPr>
      </p:pic>
      <p:sp>
        <p:nvSpPr>
          <p:cNvPr id="73732" name="Содержимое 3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" name="Picture 11" descr="Image1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07963" y="207963"/>
            <a:ext cx="3443287" cy="3157537"/>
          </a:xfrm>
        </p:spPr>
      </p:pic>
      <p:sp>
        <p:nvSpPr>
          <p:cNvPr id="74756" name="Содержимое 6"/>
          <p:cNvSpPr>
            <a:spLocks noGrp="1"/>
          </p:cNvSpPr>
          <p:nvPr>
            <p:ph sz="quarter" idx="2"/>
          </p:nvPr>
        </p:nvSpPr>
        <p:spPr>
          <a:xfrm>
            <a:off x="3571875" y="642938"/>
            <a:ext cx="5111750" cy="53768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Правило буравчика или правило правой руки.</a:t>
            </a: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7963" y="3140075"/>
            <a:ext cx="8728075" cy="3297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6925"/>
          </a:xfrm>
        </p:spPr>
        <p:txBody>
          <a:bodyPr/>
          <a:lstStyle/>
          <a:p>
            <a:pPr algn="ctr" eaLnBrk="1" hangingPunct="1"/>
            <a:r>
              <a:rPr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Правило левой руки.</a:t>
            </a:r>
          </a:p>
        </p:txBody>
      </p:sp>
      <p:pic>
        <p:nvPicPr>
          <p:cNvPr id="7" name="Picture 11" descr="Image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-6350" y="1133475"/>
            <a:ext cx="3871913" cy="5443538"/>
          </a:xfrm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000500" y="357188"/>
            <a:ext cx="4706938" cy="5738812"/>
          </a:xfrm>
        </p:spPr>
        <p:txBody>
          <a:bodyPr>
            <a:normAutofit/>
          </a:bodyPr>
          <a:lstStyle/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ru-RU" dirty="0">
              <a:latin typeface="+mj-lt"/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11550" y="1798638"/>
            <a:ext cx="5815013" cy="5095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58175" cy="5214937"/>
          </a:xfrm>
        </p:spPr>
        <p:txBody>
          <a:bodyPr/>
          <a:lstStyle/>
          <a:p>
            <a:pPr eaLnBrk="1" hangingPunct="1"/>
            <a:r>
              <a:rPr lang="ru-RU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 № 1</a:t>
            </a:r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Бурное развитие физики началось в XIX в.  и привело к созданию учения об электромагнетизме. Были сформулированы основные законы электромагнетизма, установившие глубокую  связь электрических и магнитных явлений.</a:t>
            </a:r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smtClean="0">
                <a:latin typeface="Times New Roman" pitchFamily="18" charset="0"/>
                <a:cs typeface="Times New Roman" pitchFamily="18" charset="0"/>
              </a:rPr>
            </a:b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803" name="Содержимое 2"/>
          <p:cNvSpPr>
            <a:spLocks noGrp="1"/>
          </p:cNvSpPr>
          <p:nvPr>
            <p:ph sz="quarter" idx="1"/>
          </p:nvPr>
        </p:nvSpPr>
        <p:spPr>
          <a:xfrm>
            <a:off x="5786438" y="1428750"/>
            <a:ext cx="3071812" cy="4662488"/>
          </a:xfrm>
        </p:spPr>
        <p:txBody>
          <a:bodyPr/>
          <a:lstStyle/>
          <a:p>
            <a:pPr eaLnBrk="1" hangingPunct="1"/>
            <a:endParaRPr lang="ru-RU" sz="2800" smtClean="0"/>
          </a:p>
        </p:txBody>
      </p:sp>
      <p:sp>
        <p:nvSpPr>
          <p:cNvPr id="76804" name="Содержимое 3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7" name="Picture 7" descr="C:\Documents and Settings\1\Мои документы\загрузки\4916E03B3B9E47B5822FF7F533080F26_im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7" name="Picture 5" descr="C:\Documents and Settings\1\Мои документы\загрузки\0004-007-ZHanr-roman-v-stikhakh-to-est-liro-epicheskoe-proizvedenie-gde-avtor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-6350" y="-6350"/>
            <a:ext cx="4657725" cy="6870700"/>
          </a:xfrm>
        </p:spPr>
      </p:pic>
      <p:pic>
        <p:nvPicPr>
          <p:cNvPr id="77828" name="Picture 2" descr="C:\Documents and Settings\1\Мои документы\загрузки\Oneg03.gi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786313" y="214313"/>
            <a:ext cx="4071937" cy="63579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Евгений Онегин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1\Мои документы\загрузки\341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28625" y="285750"/>
            <a:ext cx="4071938" cy="623411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8852" name="Содержимое 3"/>
          <p:cNvSpPr>
            <a:spLocks noGrp="1"/>
          </p:cNvSpPr>
          <p:nvPr>
            <p:ph sz="quarter" idx="2"/>
          </p:nvPr>
        </p:nvSpPr>
        <p:spPr>
          <a:xfrm>
            <a:off x="4643438" y="1447800"/>
            <a:ext cx="4214812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С душою, полной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                      сожалений,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И опершися на гранит,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Стоял задумчиво Евгений,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Как описал себя пиит.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Татьяна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75" name="Содержимое 2"/>
          <p:cNvSpPr>
            <a:spLocks noGrp="1"/>
          </p:cNvSpPr>
          <p:nvPr>
            <p:ph sz="quarter" idx="1"/>
          </p:nvPr>
        </p:nvSpPr>
        <p:spPr>
          <a:xfrm>
            <a:off x="214313" y="1447800"/>
            <a:ext cx="4449762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i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Конечно, вы не раз видали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Уездной барышни альбом,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все подружки измарали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конца, с начала и кругом.</a:t>
            </a:r>
          </a:p>
          <a:p>
            <a:pPr eaLnBrk="1" hangingPunct="1">
              <a:buFont typeface="Wingdings 2" pitchFamily="18" charset="2"/>
              <a:buNone/>
            </a:pPr>
            <a:endParaRPr lang="ru-RU" b="1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1\Мои документы\загрузки\1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857750" y="214313"/>
            <a:ext cx="4071938" cy="62865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0" name="Picture 2" descr="C:\Documents and Settings\1\Мои документы\загрузки\61b6b9cacc6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85750" y="285750"/>
            <a:ext cx="8501063" cy="62865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0900" name="Содержимое 3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2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14313" y="214313"/>
            <a:ext cx="4233862" cy="6429375"/>
          </a:xfrm>
        </p:spPr>
      </p:pic>
      <p:pic>
        <p:nvPicPr>
          <p:cNvPr id="8196" name="Picture 4" descr="C:\Documents and Settings\1\Мои документы\загрузки\1572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638675" y="207963"/>
            <a:ext cx="4224338" cy="6369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58175" cy="52149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 № 2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Перед нами две истории любви: счастливой и несчастной, чувство одно, а проявления его различные, они отличаются силой, окраской, направленностью.</a:t>
            </a:r>
            <a:r>
              <a:rPr lang="ru-RU" sz="3200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Взаимоотношения героев напоминают  притяжение и отталкивание магнитов.</a:t>
            </a:r>
            <a:r>
              <a:rPr lang="ru-RU" sz="3200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947" name="Содержимое 2"/>
          <p:cNvSpPr>
            <a:spLocks noGrp="1"/>
          </p:cNvSpPr>
          <p:nvPr>
            <p:ph sz="quarter" idx="1"/>
          </p:nvPr>
        </p:nvSpPr>
        <p:spPr>
          <a:xfrm>
            <a:off x="5786438" y="1428750"/>
            <a:ext cx="3071812" cy="4662488"/>
          </a:xfrm>
        </p:spPr>
        <p:txBody>
          <a:bodyPr/>
          <a:lstStyle/>
          <a:p>
            <a:pPr eaLnBrk="1" hangingPunct="1"/>
            <a:endParaRPr lang="ru-RU" sz="2800" smtClean="0"/>
          </a:p>
        </p:txBody>
      </p:sp>
      <p:sp>
        <p:nvSpPr>
          <p:cNvPr id="82948" name="Содержимое 3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226175"/>
          </a:xfrm>
        </p:spPr>
        <p:txBody>
          <a:bodyPr/>
          <a:lstStyle/>
          <a:p>
            <a:pPr eaLnBrk="1" hangingPunct="1"/>
            <a:r>
              <a:rPr lang="ru-RU" sz="3200" b="1" i="1" u="sng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Вопросы :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Что такое  постоянные магниты?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Какие виды  постоянных магнитов вы знаете?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 чем заключается основное свойство магнитов?  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Что такое полюса магнитов и как они взаимодействуют?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Как взаимодействуют различные тела с магнитами?</a:t>
            </a:r>
            <a:r>
              <a:rPr lang="ru-RU" sz="3200" smtClean="0"/>
              <a:t/>
            </a:r>
            <a:br>
              <a:rPr lang="ru-RU" sz="3200" smtClean="0"/>
            </a:br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971" name="Содержимое 2"/>
          <p:cNvSpPr>
            <a:spLocks noGrp="1"/>
          </p:cNvSpPr>
          <p:nvPr>
            <p:ph sz="quarter" idx="1"/>
          </p:nvPr>
        </p:nvSpPr>
        <p:spPr>
          <a:xfrm flipH="1">
            <a:off x="4664075" y="1447800"/>
            <a:ext cx="1336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3972" name="Содержимое 3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Documents and Settings\1\Мои документы\загрузки\8_m4_files\40_00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19075" y="-6350"/>
            <a:ext cx="2236788" cy="18653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Взаимодействие магнитов</a:t>
            </a:r>
            <a:endParaRPr lang="ru-RU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996" name="Picture 2" descr="C:\Documents and Settings\1\Рабочий стол\магнетизм\картинки м\magnetism_5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643688" y="2000250"/>
            <a:ext cx="2286000" cy="2071688"/>
          </a:xfrm>
        </p:spPr>
      </p:pic>
      <p:pic>
        <p:nvPicPr>
          <p:cNvPr id="84997" name="Рисунок 6" descr="Magnets.gif"/>
          <p:cNvPicPr>
            <a:picLocks noGrp="1" noChangeAspect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857750" y="4929188"/>
            <a:ext cx="1643063" cy="1571625"/>
          </a:xfrm>
        </p:spPr>
      </p:pic>
      <p:pic>
        <p:nvPicPr>
          <p:cNvPr id="7" name="Рисунок 4" descr="Рисунок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66988" y="993775"/>
            <a:ext cx="3937000" cy="1395413"/>
          </a:xfrm>
          <a:prstGeom prst="rect">
            <a:avLst/>
          </a:prstGeom>
          <a:noFill/>
        </p:spPr>
      </p:pic>
      <p:pic>
        <p:nvPicPr>
          <p:cNvPr id="10" name="Рисунок 5" descr="96554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05350" y="2279650"/>
            <a:ext cx="2517775" cy="2438400"/>
          </a:xfrm>
          <a:prstGeom prst="rect">
            <a:avLst/>
          </a:prstGeom>
          <a:noFill/>
        </p:spPr>
      </p:pic>
      <p:pic>
        <p:nvPicPr>
          <p:cNvPr id="11" name="Picture 5" descr="http://www.rapides.k12.la.us/VI/alyellow/magnet-comparison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28588" y="4627563"/>
            <a:ext cx="2193925" cy="1974850"/>
          </a:xfrm>
          <a:prstGeom prst="rect">
            <a:avLst/>
          </a:prstGeom>
          <a:noFill/>
        </p:spPr>
      </p:pic>
      <p:pic>
        <p:nvPicPr>
          <p:cNvPr id="85001" name="Рисунок 6" descr="52.gif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-979541">
            <a:off x="498475" y="2017713"/>
            <a:ext cx="1908175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C:\Documents and Settings\1\Мои документы\загрузки\1-3-4-12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352675" y="4492625"/>
            <a:ext cx="2536825" cy="1804988"/>
          </a:xfrm>
          <a:prstGeom prst="rect">
            <a:avLst/>
          </a:prstGeom>
          <a:noFill/>
        </p:spPr>
      </p:pic>
      <p:pic>
        <p:nvPicPr>
          <p:cNvPr id="17" name="Picture 9" descr="Магнитное поле постоянного магнита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86525" y="4986338"/>
            <a:ext cx="2481263" cy="1712912"/>
          </a:xfrm>
          <a:prstGeom prst="rect">
            <a:avLst/>
          </a:prstGeom>
          <a:noFill/>
        </p:spPr>
      </p:pic>
      <p:pic>
        <p:nvPicPr>
          <p:cNvPr id="19" name="Picture 4" descr="Магнитное поле Земли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993900" y="2279650"/>
            <a:ext cx="2876550" cy="2316163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5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572000" cy="1011237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  <a:r>
              <a:rPr lang="ru-RU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Онегин и Ленский</a:t>
            </a:r>
          </a:p>
        </p:txBody>
      </p:sp>
      <p:pic>
        <p:nvPicPr>
          <p:cNvPr id="1546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-6350" y="-6350"/>
            <a:ext cx="4657725" cy="6656388"/>
          </a:xfrm>
        </p:spPr>
      </p:pic>
      <p:sp>
        <p:nvSpPr>
          <p:cNvPr id="86020" name="Содержимое 6"/>
          <p:cNvSpPr>
            <a:spLocks noGrp="1"/>
          </p:cNvSpPr>
          <p:nvPr>
            <p:ph sz="quarter" idx="2"/>
          </p:nvPr>
        </p:nvSpPr>
        <p:spPr>
          <a:xfrm>
            <a:off x="4572000" y="1447800"/>
            <a:ext cx="4572000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Они сошлись. Вода и камень,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Стихи и проза, лед и пламень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Не столь различны меж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                                        собой.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Сперва взаимной разнотой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Они друг другу были скучны;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Потом понравились;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                                     потом…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7043" name="Содержимое 5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7044" name="Содержимое 3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3" name="Picture 3" descr="C:\Documents and Settings\1\Рабочий стол\магнетизм\картинки м\Новая папка\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50" y="214313"/>
            <a:ext cx="8501063" cy="635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1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2" name="Picture 2" descr="C:\Documents and Settings\1\Мои документы\загрузки\4c46fd1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58175" cy="60007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/>
              <a:t> </a:t>
            </a:r>
            <a:r>
              <a:rPr lang="ru-RU" sz="31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 № 3 </a:t>
            </a:r>
            <a:br>
              <a:rPr lang="ru-RU" sz="31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Таким образом, вокруг человека создается определенное поле, на него влияет все окружающее. Онегин, как бездушное тело, попавшее в магнитное поле,  не может противостоять «мнению глупцов», ему не хватает мужества, и он против своей воли  убивает друга.</a:t>
            </a:r>
            <a:r>
              <a:rPr lang="ru-RU" sz="3600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Содержимое 2"/>
          <p:cNvSpPr>
            <a:spLocks noGrp="1"/>
          </p:cNvSpPr>
          <p:nvPr>
            <p:ph sz="quarter" idx="1"/>
          </p:nvPr>
        </p:nvSpPr>
        <p:spPr>
          <a:xfrm>
            <a:off x="5786438" y="1428750"/>
            <a:ext cx="3071812" cy="4662488"/>
          </a:xfrm>
        </p:spPr>
        <p:txBody>
          <a:bodyPr/>
          <a:lstStyle/>
          <a:p>
            <a:pPr eaLnBrk="1" hangingPunct="1"/>
            <a:endParaRPr lang="ru-RU" sz="2800" smtClean="0"/>
          </a:p>
        </p:txBody>
      </p:sp>
      <p:sp>
        <p:nvSpPr>
          <p:cNvPr id="88068" name="Содержимое 3"/>
          <p:cNvSpPr>
            <a:spLocks noGrp="1"/>
          </p:cNvSpPr>
          <p:nvPr>
            <p:ph sz="quarter" idx="2"/>
          </p:nvPr>
        </p:nvSpPr>
        <p:spPr>
          <a:xfrm>
            <a:off x="4933950" y="357188"/>
            <a:ext cx="3749675" cy="55006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72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Documents and Settings\1\Рабочий стол\магнетизм\картинки м\image_science0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66738" y="280988"/>
            <a:ext cx="8156575" cy="6083300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226175"/>
          </a:xfrm>
        </p:spPr>
        <p:txBody>
          <a:bodyPr/>
          <a:lstStyle/>
          <a:p>
            <a:pPr eaLnBrk="1" hangingPunct="1"/>
            <a:r>
              <a:rPr lang="ru-RU" sz="3200" b="1" i="1" u="sng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Вопросы :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i="1" smtClean="0"/>
              <a:t> </a:t>
            </a:r>
            <a:r>
              <a:rPr lang="ru-RU" sz="32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Что такое магнитное поле? Свойства его? Характеристики?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Как выглядит линии магнитного поля постоянных магнитов?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Как определить направление магнитного поля?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Одинакова ли сила взаимодействия различных магнитов? 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От чего зависит сила магнитного взаимодействия? </a:t>
            </a:r>
            <a:endParaRPr lang="ru-RU" sz="32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Содержимое 2"/>
          <p:cNvSpPr>
            <a:spLocks noGrp="1"/>
          </p:cNvSpPr>
          <p:nvPr>
            <p:ph sz="quarter" idx="1"/>
          </p:nvPr>
        </p:nvSpPr>
        <p:spPr>
          <a:xfrm flipH="1">
            <a:off x="4664075" y="1447800"/>
            <a:ext cx="1336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0116" name="Содержимое 3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58175" cy="59293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/>
              <a:t> </a:t>
            </a:r>
            <a:r>
              <a:rPr lang="ru-RU" sz="31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 № 4 </a:t>
            </a:r>
            <a:br>
              <a:rPr lang="ru-RU" sz="31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/>
              <a:t> </a:t>
            </a:r>
            <a:r>
              <a:rPr lang="ru-RU" sz="3100" b="1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Взаимодействие магнитов происходит посредством магнитного поля, которое создается циркуляцией токов в веществе. Характеристики магнитного поля, густота линий и величина вектора индукции  зависят от  силы  внутренних токов. Электричество и магнетизм взаимосвязаны.</a:t>
            </a:r>
            <a:r>
              <a:rPr lang="ru-RU" sz="3100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39" name="Содержимое 2"/>
          <p:cNvSpPr>
            <a:spLocks noGrp="1"/>
          </p:cNvSpPr>
          <p:nvPr>
            <p:ph sz="quarter" idx="1"/>
          </p:nvPr>
        </p:nvSpPr>
        <p:spPr>
          <a:xfrm>
            <a:off x="5786438" y="1428750"/>
            <a:ext cx="3071812" cy="4662488"/>
          </a:xfrm>
        </p:spPr>
        <p:txBody>
          <a:bodyPr/>
          <a:lstStyle/>
          <a:p>
            <a:pPr eaLnBrk="1" hangingPunct="1"/>
            <a:endParaRPr lang="ru-RU" sz="2800" smtClean="0"/>
          </a:p>
        </p:txBody>
      </p:sp>
      <p:sp>
        <p:nvSpPr>
          <p:cNvPr id="91140" name="Содержимое 3"/>
          <p:cNvSpPr>
            <a:spLocks noGrp="1"/>
          </p:cNvSpPr>
          <p:nvPr>
            <p:ph sz="quarter" idx="2"/>
          </p:nvPr>
        </p:nvSpPr>
        <p:spPr>
          <a:xfrm>
            <a:off x="4933950" y="357188"/>
            <a:ext cx="3749675" cy="55006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3666" name="Picture 2" descr="F:\скачать\Линии индукции поля полосовых магнитов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07963" y="420688"/>
            <a:ext cx="5156200" cy="6156325"/>
          </a:xfrm>
        </p:spPr>
      </p:pic>
      <p:pic>
        <p:nvPicPr>
          <p:cNvPr id="6" name="Picture 2" descr="C:\Documents and Settings\12\Мои документы\моя\физика\Преловская\4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353050" y="420688"/>
            <a:ext cx="3509963" cy="6083300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2291" name="Picture 3" descr="C:\Documents and Settings\1\Мои документы\загрузки\5541_12753873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80988" y="280988"/>
            <a:ext cx="4797425" cy="6369050"/>
          </a:xfrm>
        </p:spPr>
      </p:pic>
      <p:sp>
        <p:nvSpPr>
          <p:cNvPr id="93188" name="Содержимое 8"/>
          <p:cNvSpPr>
            <a:spLocks noGrp="1"/>
          </p:cNvSpPr>
          <p:nvPr>
            <p:ph sz="half" idx="2"/>
          </p:nvPr>
        </p:nvSpPr>
        <p:spPr>
          <a:xfrm>
            <a:off x="4756150" y="530225"/>
            <a:ext cx="3930650" cy="4389438"/>
          </a:xfrm>
        </p:spPr>
        <p:txBody>
          <a:bodyPr/>
          <a:lstStyle/>
          <a:p>
            <a:pPr eaLnBrk="1" hangingPunct="1"/>
            <a:r>
              <a:rPr lang="ru-RU" sz="3200" u="sng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Письмо Татьяны</a:t>
            </a:r>
            <a:endParaRPr lang="ru-RU" sz="3200" u="sng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1\Рабочий стол\магнетизм\картинки м\Новая папка\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640013" y="280988"/>
            <a:ext cx="4797425" cy="6369050"/>
          </a:xfrm>
        </p:spPr>
      </p:pic>
      <p:sp>
        <p:nvSpPr>
          <p:cNvPr id="94211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2571750"/>
            <a:ext cx="2928938" cy="3429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u="sng" smtClean="0">
                <a:solidFill>
                  <a:srgbClr val="2D07B9"/>
                </a:solidFill>
                <a:effectLst/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Жестокий романс</a:t>
            </a:r>
            <a:endParaRPr lang="ru-RU" u="sng" smtClean="0">
              <a:solidFill>
                <a:srgbClr val="2D07B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2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530225"/>
            <a:ext cx="3930650" cy="438943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56674" name="Picture 2" descr="C:\Documents and Settings\1\Мои документы\загрузки\son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565650" y="207963"/>
            <a:ext cx="4297363" cy="6016625"/>
          </a:xfrm>
        </p:spPr>
      </p:pic>
      <p:pic>
        <p:nvPicPr>
          <p:cNvPr id="6" name="Picture 2" descr="C:\Documents and Settings\1\Мои документы\загрузки\0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-6350" y="-6350"/>
            <a:ext cx="4870450" cy="6870700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6" name="Picture 2" descr="C:\Documents and Settings\1\Мои документы\загрузки\coming-aitken-watson-mesmeric-co-will-commence-a-series-of-entertainments-in-mesmerism-to-be-held-hi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81050" y="207963"/>
            <a:ext cx="7656513" cy="6156325"/>
          </a:xfrm>
        </p:spPr>
      </p:pic>
      <p:sp>
        <p:nvSpPr>
          <p:cNvPr id="96260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38788" y="533400"/>
            <a:ext cx="29718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7283" name="Текст 7"/>
          <p:cNvSpPr>
            <a:spLocks noGrp="1"/>
          </p:cNvSpPr>
          <p:nvPr>
            <p:ph type="body" idx="2"/>
          </p:nvPr>
        </p:nvSpPr>
        <p:spPr>
          <a:xfrm>
            <a:off x="714375" y="857250"/>
            <a:ext cx="3857625" cy="5149850"/>
          </a:xfrm>
        </p:spPr>
        <p:txBody>
          <a:bodyPr/>
          <a:lstStyle/>
          <a:p>
            <a:pPr marL="17463" marR="0" eaLnBrk="1" hangingPunct="1">
              <a:spcBef>
                <a:spcPct val="0"/>
              </a:spcBef>
            </a:pP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На египетских памятниках сохранились рисунки, изображающие приемы лечения магнетизмом. Остракон. XII в. д. н. э.</a:t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endParaRPr lang="ru-RU" sz="28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926013" y="354013"/>
            <a:ext cx="3821112" cy="3949700"/>
          </a:xfrm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572000" y="3357563"/>
            <a:ext cx="2714625" cy="2928937"/>
          </a:xfrm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5" name="Picture 3" descr="C:\Documents and Settings\1\Мои документы\загрузки\56327216_1268340028_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4757738" cy="2133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Французский врач </a:t>
            </a:r>
            <a:b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Антон </a:t>
            </a:r>
            <a:r>
              <a:rPr lang="ru-RU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Месмер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XVIII 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68288" y="1627188"/>
            <a:ext cx="4102100" cy="4956175"/>
          </a:xfrm>
        </p:spPr>
      </p:pic>
      <p:pic>
        <p:nvPicPr>
          <p:cNvPr id="2051" name="Picture 3" descr="C:\Documents and Settings\1\Рабочий стол\магнетизм\картинки м\mesmtub.gi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432300" y="146050"/>
            <a:ext cx="4827588" cy="6754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858250" cy="21431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Английский врач Джеймс </a:t>
            </a:r>
            <a:r>
              <a:rPr lang="ru-RU" sz="31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Брэд</a:t>
            </a:r>
            <a:r>
              <a:rPr lang="ru-RU" sz="3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  ввел  термин «гипноз» и выдвинул теорию внушения. </a:t>
            </a:r>
            <a:br>
              <a:rPr lang="ru-RU" sz="3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99331" name="Содержимое 5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59238" cy="376237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748463" y="3663950"/>
            <a:ext cx="115887" cy="139700"/>
          </a:xfrm>
        </p:spPr>
      </p:pic>
      <p:pic>
        <p:nvPicPr>
          <p:cNvPr id="6148" name="Picture 4" descr="C:\Documents and Settings\1\Мои документы\загрузки\pict_e212d16e102d4bcc99c8db66ed6bd33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8450" y="1298575"/>
            <a:ext cx="8815388" cy="5595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2" name="Picture 2" descr="C:\Documents and Settings\1\Рабочий стол\магнетизм\картинки м\0008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133475" y="280988"/>
            <a:ext cx="3871913" cy="5656262"/>
          </a:xfrm>
        </p:spPr>
      </p:pic>
      <p:pic>
        <p:nvPicPr>
          <p:cNvPr id="5123" name="Picture 3" descr="C:\Documents and Settings\1\Мои документы\загрузки\al_book_339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492625" y="-6350"/>
            <a:ext cx="4230688" cy="6443663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0" name="Picture 2" descr="C:\Documents and Settings\1\Мои документы\загрузки\al_book_plakatchit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-6350" y="-6350"/>
            <a:ext cx="9156700" cy="6870700"/>
          </a:xfrm>
        </p:spPr>
      </p:pic>
      <p:sp>
        <p:nvSpPr>
          <p:cNvPr id="101380" name="Содержимое 3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4098" name="Picture 2" descr="C:\Documents and Settings\1\Рабочий стол\магнетизм\картинки м\magnit_histor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80988" y="354013"/>
            <a:ext cx="8509000" cy="6083300"/>
          </a:xfrm>
        </p:spPr>
      </p:pic>
      <p:sp>
        <p:nvSpPr>
          <p:cNvPr id="102404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530225"/>
            <a:ext cx="3930650" cy="438943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4" name="Picture 2" descr="C:\Documents and Settings\1\Мои документы\загрузки\magnet1.g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279900" y="280988"/>
            <a:ext cx="4656138" cy="6583362"/>
          </a:xfrm>
        </p:spPr>
      </p:pic>
      <p:pic>
        <p:nvPicPr>
          <p:cNvPr id="8195" name="Picture 3" descr="C:\Documents and Settings\1\Мои документы\загрузки\47219-pomoschivedmyiirinyilyubovnayaimagiyaiprivorotyi6867.jpe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-6350" y="-6350"/>
            <a:ext cx="4657725" cy="6870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104451" name="Текст 6"/>
          <p:cNvSpPr>
            <a:spLocks noGrp="1"/>
          </p:cNvSpPr>
          <p:nvPr>
            <p:ph type="body" idx="1"/>
          </p:nvPr>
        </p:nvSpPr>
        <p:spPr>
          <a:xfrm>
            <a:off x="608013" y="579438"/>
            <a:ext cx="3930650" cy="79216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4452" name="Текст 7"/>
          <p:cNvSpPr>
            <a:spLocks noGrp="1"/>
          </p:cNvSpPr>
          <p:nvPr>
            <p:ph type="body" sz="half" idx="3"/>
          </p:nvPr>
        </p:nvSpPr>
        <p:spPr>
          <a:xfrm>
            <a:off x="4652963" y="579438"/>
            <a:ext cx="3930650" cy="792162"/>
          </a:xfrm>
        </p:spPr>
        <p:txBody>
          <a:bodyPr/>
          <a:lstStyle/>
          <a:p>
            <a:pPr eaLnBrk="1" hangingPunct="1"/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Митрополит Филарет </a:t>
            </a:r>
          </a:p>
          <a:p>
            <a:pPr eaLnBrk="1" hangingPunct="1"/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и А.С. Пушкин.</a:t>
            </a:r>
          </a:p>
        </p:txBody>
      </p:sp>
      <p:pic>
        <p:nvPicPr>
          <p:cNvPr id="153602" name="Picture 2" descr="C:\Documents and Settings\1\Мои документы\загрузки\71460.jpe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07963" y="280988"/>
            <a:ext cx="4443412" cy="6156325"/>
          </a:xfrm>
        </p:spPr>
      </p:pic>
      <p:sp>
        <p:nvSpPr>
          <p:cNvPr id="104454" name="Содержимое 3"/>
          <p:cNvSpPr>
            <a:spLocks noGrp="1"/>
          </p:cNvSpPr>
          <p:nvPr>
            <p:ph sz="quarter" idx="4"/>
          </p:nvPr>
        </p:nvSpPr>
        <p:spPr>
          <a:xfrm>
            <a:off x="4652963" y="1857375"/>
            <a:ext cx="3930650" cy="38576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Я лил потоки слез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                       нежданных,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 И ранам совести моей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Твоих речей благоуханных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Отраден чистый был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                                    елей.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871663" y="12700"/>
            <a:ext cx="5595937" cy="7027863"/>
          </a:xfrm>
        </p:spPr>
      </p:pic>
      <p:sp>
        <p:nvSpPr>
          <p:cNvPr id="105476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639888" y="207963"/>
            <a:ext cx="5797550" cy="6442075"/>
          </a:xfrm>
        </p:spPr>
      </p:pic>
      <p:sp>
        <p:nvSpPr>
          <p:cNvPr id="106500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011737"/>
          </a:xfrm>
        </p:spPr>
        <p:txBody>
          <a:bodyPr/>
          <a:lstStyle/>
          <a:p>
            <a:pPr eaLnBrk="1" hangingPunct="1"/>
            <a:r>
              <a:rPr lang="ru-RU" sz="2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 № 5 </a:t>
            </a:r>
            <a:br>
              <a:rPr lang="ru-RU" sz="2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/>
              <a:t> </a:t>
            </a:r>
            <a:r>
              <a:rPr lang="ru-RU" sz="2800" b="1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Под воздействием внешних обстоятельств и внутренних причин человек  изменяется сам, меняется его место в мире, отношение к  любви. Почему так происходит? Пушкин не дает ответа. Это загадка любви.</a:t>
            </a:r>
            <a:r>
              <a:rPr lang="ru-RU" sz="280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smtClean="0"/>
              <a:t/>
            </a:r>
            <a:br>
              <a:rPr lang="ru-RU" sz="2800" smtClean="0"/>
            </a:br>
            <a:endParaRPr lang="ru-RU" sz="28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3" name="Содержимое 2"/>
          <p:cNvSpPr>
            <a:spLocks noGrp="1"/>
          </p:cNvSpPr>
          <p:nvPr>
            <p:ph sz="quarter" idx="1"/>
          </p:nvPr>
        </p:nvSpPr>
        <p:spPr>
          <a:xfrm flipH="1">
            <a:off x="4664075" y="1447800"/>
            <a:ext cx="336550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7524" name="Содержимое 3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19" name="Picture 3" descr="C:\Documents and Settings\1\Мои документы\загрузки\1236265487_1235919475_spring_0003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7072313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98A">
            <a:alpha val="2705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6" name="Picture 2" descr="C:\Documents and Settings\1\Рабочий стол\магнетизм\картинки м\magnetism_5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371600" y="85725"/>
            <a:ext cx="6742113" cy="6954838"/>
          </a:xfrm>
        </p:spPr>
      </p:pic>
      <p:sp>
        <p:nvSpPr>
          <p:cNvPr id="108548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152400"/>
            <a:ext cx="8929687" cy="22050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Магнитные полюсы</a:t>
            </a:r>
            <a:r>
              <a:rPr lang="ru-RU" sz="28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Земли за последний миллион лет изменились  7 раз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.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570 лет назад магнитные полюса Земли были расположены в районе экватора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09571" name="Содержимое 6"/>
          <p:cNvSpPr>
            <a:spLocks noGrp="1"/>
          </p:cNvSpPr>
          <p:nvPr>
            <p:ph sz="quarter" idx="1"/>
          </p:nvPr>
        </p:nvSpPr>
        <p:spPr>
          <a:xfrm>
            <a:off x="457200" y="2000250"/>
            <a:ext cx="4059238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9572" name="Picture 14" descr="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42938" y="1857375"/>
            <a:ext cx="4059237" cy="3992563"/>
          </a:xfrm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65650" y="1852613"/>
            <a:ext cx="4230688" cy="4803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011737"/>
          </a:xfrm>
        </p:spPr>
        <p:txBody>
          <a:bodyPr/>
          <a:lstStyle/>
          <a:p>
            <a:pPr eaLnBrk="1" hangingPunct="1"/>
            <a:r>
              <a:rPr lang="ru-RU" sz="2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 № 5 </a:t>
            </a:r>
            <a:br>
              <a:rPr lang="ru-RU" sz="2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> Земля, как и все магниты,  может перемагничиваться , то есть изменять полюса и силу магнитного поля. </a:t>
            </a:r>
            <a:r>
              <a:rPr lang="ru-RU" sz="280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solidFill>
                  <a:srgbClr val="2D07B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/>
              <a:t/>
            </a:r>
            <a:br>
              <a:rPr lang="ru-RU" sz="2800" smtClean="0"/>
            </a:br>
            <a:endParaRPr lang="ru-RU" sz="28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Содержимое 2"/>
          <p:cNvSpPr>
            <a:spLocks noGrp="1"/>
          </p:cNvSpPr>
          <p:nvPr>
            <p:ph sz="quarter" idx="1"/>
          </p:nvPr>
        </p:nvSpPr>
        <p:spPr>
          <a:xfrm flipH="1">
            <a:off x="4664075" y="1447800"/>
            <a:ext cx="336550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10596" name="Содержимое 3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675" cy="4572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4" name="Picture 2" descr="C:\Documents and Settings\1\Мои документы\загрузки\94d035bc91a8e7ac1b12823nc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-6350" y="-6350"/>
            <a:ext cx="8942388" cy="3889375"/>
          </a:xfrm>
        </p:spPr>
      </p:pic>
      <p:pic>
        <p:nvPicPr>
          <p:cNvPr id="3076" name="Picture 4" descr="C:\Documents and Settings\1\Рабочий стол\магнетизм\картинки м\OppositePoles-larg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6350" y="3206750"/>
            <a:ext cx="91567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u="sng" smtClean="0">
                <a:hlinkClick r:id="rId2" action="ppaction://hlinkfile"/>
              </a:rPr>
              <a:t>!!!!!</a:t>
            </a:r>
            <a:endParaRPr lang="ru-RU" u="sng" smtClean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781050" y="1066800"/>
            <a:ext cx="7369175" cy="5157788"/>
          </a:xfrm>
        </p:spPr>
      </p:pic>
      <p:sp>
        <p:nvSpPr>
          <p:cNvPr id="11264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3" name="Picture 3" descr="C:\Documents and Settings\1\Мои документы\загрузки\0_26649_6c4dc929_XL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Справедливость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спек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спек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3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2547</TotalTime>
  <Words>419</Words>
  <Application>Microsoft Office PowerPoint</Application>
  <PresentationFormat>Экран (4:3)</PresentationFormat>
  <Paragraphs>89</Paragraphs>
  <Slides>84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84</vt:i4>
      </vt:variant>
    </vt:vector>
  </HeadingPairs>
  <TitlesOfParts>
    <vt:vector size="92" baseType="lpstr">
      <vt:lpstr>Справедливость</vt:lpstr>
      <vt:lpstr>Аспект</vt:lpstr>
      <vt:lpstr>1_Аспект</vt:lpstr>
      <vt:lpstr>1_Тема Office</vt:lpstr>
      <vt:lpstr>Бумажная</vt:lpstr>
      <vt:lpstr>1_Бумажная</vt:lpstr>
      <vt:lpstr>Тема Office</vt:lpstr>
      <vt:lpstr>2_Тема Office</vt:lpstr>
      <vt:lpstr>Интегрированный урок литературы и физики Подготовили:  учитель физики  Ильина С.А. учитель литературы Пожалова И.К.  МОУ СОШ № 70 г.Воронеж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МАГНЕТИЗМ                ЛЮБВИ</vt:lpstr>
      <vt:lpstr>Слайд 23</vt:lpstr>
      <vt:lpstr>  Цели урока:</vt:lpstr>
      <vt:lpstr>Слайд 25</vt:lpstr>
      <vt:lpstr>Слайд 26</vt:lpstr>
      <vt:lpstr>Слайд 27</vt:lpstr>
      <vt:lpstr>Н.Н.Гончарова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Вопросы : -  В чем заключается опыт Эрстеда? -  Как  и почему взаимодействуют проводники с током? - Как определить направление вектора магнитной индукции  проводника с током? - Как определить направление  вектора магнитной индукции катушки с током? -  Как действует магнитное поле на проводник с током?  </vt:lpstr>
      <vt:lpstr>Опыт Эрстеда.</vt:lpstr>
      <vt:lpstr>Опыт Ампера.</vt:lpstr>
      <vt:lpstr>Слайд 47</vt:lpstr>
      <vt:lpstr>Правило левой руки.</vt:lpstr>
      <vt:lpstr>ВЫВОД № 1 Бурное развитие физики началось в XIX в.  и привело к созданию учения об электромагнетизме. Были сформулированы основные законы электромагнетизма, установившие глубокую  связь электрических и магнитных явлений.   </vt:lpstr>
      <vt:lpstr>Слайд 50</vt:lpstr>
      <vt:lpstr>                                      Евгений Онегин </vt:lpstr>
      <vt:lpstr>Татьяна </vt:lpstr>
      <vt:lpstr>Слайд 53</vt:lpstr>
      <vt:lpstr>Слайд 54</vt:lpstr>
      <vt:lpstr>ВЫВОД № 2 Перед нами две истории любви: счастливой и несчастной, чувство одно, а проявления его различные, они отличаются силой, окраской, направленностью. Взаимоотношения героев напоминают  притяжение и отталкивание магнитов.    </vt:lpstr>
      <vt:lpstr>Вопросы : - Что такое  постоянные магниты? - Какие виды  постоянных магнитов вы знаете? - В чем заключается основное свойство магнитов?   - Что такое полюса магнитов и как они взаимодействуют? - Как взаимодействуют различные тела с магнитами? </vt:lpstr>
      <vt:lpstr>        Взаимодействие магнитов</vt:lpstr>
      <vt:lpstr> Онегин и Ленский</vt:lpstr>
      <vt:lpstr>Слайд 59</vt:lpstr>
      <vt:lpstr>                               ВЫВОД № 3  Таким образом, вокруг человека создается определенное поле, на него влияет все окружающее. Онегин, как бездушное тело, попавшее в магнитное поле,  не может противостоять «мнению глупцов», ему не хватает мужества, и он против своей воли  убивает друга.     </vt:lpstr>
      <vt:lpstr>Слайд 61</vt:lpstr>
      <vt:lpstr>Вопросы :  - Что такое магнитное поле? Свойства его? Характеристики? - Как выглядит линии магнитного поля постоянных магнитов? - Как определить направление магнитного поля? - Одинакова ли сила взаимодействия различных магнитов?  - От чего зависит сила магнитного взаимодействия? </vt:lpstr>
      <vt:lpstr>                             ВЫВОД № 4   Взаимодействие магнитов происходит посредством магнитного поля, которое создается циркуляцией токов в веществе. Характеристики магнитного поля, густота линий и величина вектора индукции  зависят от  силы  внутренних токов. Электричество и магнетизм взаимосвязаны.    </vt:lpstr>
      <vt:lpstr>Слайд 64</vt:lpstr>
      <vt:lpstr>Слайд 65</vt:lpstr>
      <vt:lpstr>Жестокий романс</vt:lpstr>
      <vt:lpstr>Слайд 67</vt:lpstr>
      <vt:lpstr>Слайд 68</vt:lpstr>
      <vt:lpstr>Слайд 69</vt:lpstr>
      <vt:lpstr>  Французский врач  Антон Месмер.  XVIII в. </vt:lpstr>
      <vt:lpstr>  Английский врач Джеймс Брэд,   ввел  термин «гипноз» и выдвинул теорию внушения.  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ВЫВОД № 5   Под воздействием внешних обстоятельств и внутренних причин человек  изменяется сам, меняется его место в мире, отношение к  любви. Почему так происходит? Пушкин не дает ответа. Это загадка любви.   </vt:lpstr>
      <vt:lpstr>Слайд 80</vt:lpstr>
      <vt:lpstr>Магнитные полюсы Земли за последний миллион лет изменились  7 раз. 570 лет назад магнитные полюса Земли были расположены в районе экватора </vt:lpstr>
      <vt:lpstr>ВЫВОД № 5   Земля, как и все магниты,  может перемагничиваться , то есть изменять полюса и силу магнитного поля.   </vt:lpstr>
      <vt:lpstr>Слайд 83</vt:lpstr>
      <vt:lpstr>!!!!!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Магнетизм любви</dc:title>
  <cp:lastModifiedBy>Roman</cp:lastModifiedBy>
  <cp:revision>273</cp:revision>
  <dcterms:modified xsi:type="dcterms:W3CDTF">2012-05-30T14:03:56Z</dcterms:modified>
</cp:coreProperties>
</file>