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AC"/>
    <a:srgbClr val="4BB34B"/>
    <a:srgbClr val="FF6600"/>
    <a:srgbClr val="7FB63C"/>
    <a:srgbClr val="CAE4A0"/>
    <a:srgbClr val="3C903C"/>
    <a:srgbClr val="8ACC66"/>
    <a:srgbClr val="4CC4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A1C171-B966-419F-8E2A-9D461971D033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322E02-12A4-4AE4-9F4A-719513F9E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Круглые горошины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Были в землю брошены.</a:t>
            </a: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FB70D6-A11E-4854-A1F8-AACA3F5725E7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 ребята лейки брали,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Землю дружно поливали.</a:t>
            </a: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0D4EE6-68C1-4858-BAED-48E92BA89C25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Землю грело солнышко,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Прорастало зернышко.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80CC7C-CD98-4AF2-BA2A-7B8E11B860E0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Появился корешок,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А потом и стебелек.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0AAD2E-A9F9-4768-AAE6-FB2B81F6DCCA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Ты скорей его сорви и внутрь створок загляни –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Тебя приветствует отряд горошин выстроенных в ряд. 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EB6694-12F1-4D6E-A305-F10E33D594F1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227BB-011F-408E-8AED-037337C0F731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8E2E3-C76D-4E9C-8D77-B530BC688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B3B2-C324-4396-863F-E53E0918EAAB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8185-4351-4667-A3AF-9FE56AC99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B04D3-D6EE-4F13-9600-9B2DC0A534C1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BDD6E-2CC3-402B-A379-CD9F9FB80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8CBBF-20DE-4022-9DF1-5E13B37263C1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39088-7177-4C61-9460-E632AE276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E0C70-F958-4794-853B-875FBEC4D86D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C5636-AC30-4C8D-A69A-529088829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E14D1-6E63-45C5-A474-087C9BE7E645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362E-7D4F-4AC6-866F-08F1C69C4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8ECCF-EF7F-4B11-9B98-5823B1E9A7E9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6FADF-F786-47E3-BAE0-ECDC7F923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C3599-57D3-4196-B790-6578C932E4D3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96E78-181D-417C-AF0A-CC17AF907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7016B-F317-4421-9CCF-56563945C91D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37EA6-7019-4F3A-9EFE-A7540144B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246EF-2975-472F-A2A4-82BF60F0FD11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E3D12-2603-4DD0-A8E8-E32DE550F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F5D48-4A1C-42C1-BC0A-E8B732D21675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38A5-3B38-4B6A-AB71-CD1AA5C84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FDF71C-C3ED-42B2-8A90-BE0C38BD3DEF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017B38-D45E-4638-B1D7-01416869F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Documents%20and%20Settings\Zver\&#1056;&#1072;&#1073;&#1086;&#1095;&#1080;&#1081;%20&#1089;&#1090;&#1086;&#1083;\&#1092;&#1086;&#1090;&#1086;\&#1089;&#1077;&#1084;&#1077;&#1085;&#1072;\&#1087;&#1088;&#1077;&#1079;&#1077;&#1085;&#1090;&#1072;&#1094;&#1080;&#1103;\&#1090;&#1077;&#1087;&#1083;&#1086;.png" TargetMode="External"/><Relationship Id="rId5" Type="http://schemas.openxmlformats.org/officeDocument/2006/relationships/hyperlink" Target="file:///C:\Documents%20and%20Settings\Zver\&#1056;&#1072;&#1073;&#1086;&#1095;&#1080;&#1081;%20&#1089;&#1090;&#1086;&#1083;\&#1092;&#1086;&#1090;&#1086;\&#1089;&#1077;&#1084;&#1077;&#1085;&#1072;\&#1087;&#1088;&#1077;&#1079;&#1077;&#1085;&#1090;&#1072;&#1094;&#1080;&#1103;\&#1089;&#1074;&#1077;&#1090;.png" TargetMode="External"/><Relationship Id="rId4" Type="http://schemas.openxmlformats.org/officeDocument/2006/relationships/hyperlink" Target="file:///C:\Documents%20and%20Settings\Zver\&#1056;&#1072;&#1073;&#1086;&#1095;&#1080;&#1081;%20&#1089;&#1090;&#1086;&#1083;\&#1092;&#1086;&#1090;&#1086;\&#1089;&#1077;&#1084;&#1077;&#1085;&#1072;\&#1087;&#1088;&#1077;&#1079;&#1077;&#1085;&#1090;&#1072;&#1094;&#1080;&#1103;\&#1079;&#1077;&#1084;&#1083;&#1103;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list47а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94055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990600" y="1447800"/>
            <a:ext cx="5410200" cy="1470025"/>
          </a:xfrm>
        </p:spPr>
        <p:txBody>
          <a:bodyPr/>
          <a:lstStyle/>
          <a:p>
            <a:pPr algn="l" eaLnBrk="1" hangingPunct="1"/>
            <a:r>
              <a:rPr 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400" b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Как мы горох </a:t>
            </a:r>
            <a:br>
              <a:rPr lang="ru-RU" sz="5400" b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5400" b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  растили…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91200"/>
            <a:ext cx="5105400" cy="1066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Подготовила: Рогова Татьяна Петровна, воспитатель МБДОУ «Детский сад № 10 «Гнездышко», г. Рубцовска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Рисунок 3" descr="Рисунок5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64" b="15247"/>
          <a:stretch>
            <a:fillRect/>
          </a:stretch>
        </p:blipFill>
        <p:spPr bwMode="auto">
          <a:xfrm>
            <a:off x="3286125" y="762000"/>
            <a:ext cx="58578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388" y="179388"/>
            <a:ext cx="3455987" cy="6445250"/>
          </a:xfrm>
          <a:prstGeom prst="rect">
            <a:avLst/>
          </a:prstGeom>
          <a:solidFill>
            <a:srgbClr val="4BB34B"/>
          </a:solidFill>
          <a:ln>
            <a:solidFill>
              <a:srgbClr val="4BB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Копия (4) bb.jpg"/>
          <p:cNvPicPr>
            <a:picLocks/>
          </p:cNvPicPr>
          <p:nvPr/>
        </p:nvPicPr>
        <p:blipFill>
          <a:blip r:embed="rId3" cstate="print">
            <a:lum bright="-10000" contrast="20000"/>
          </a:blip>
          <a:srcRect t="2433"/>
          <a:stretch>
            <a:fillRect/>
          </a:stretch>
        </p:blipFill>
        <p:spPr>
          <a:xfrm>
            <a:off x="304800" y="304800"/>
            <a:ext cx="3207585" cy="6228000"/>
          </a:xfrm>
          <a:prstGeom prst="rect">
            <a:avLst/>
          </a:prstGeom>
          <a:ln w="76200">
            <a:noFill/>
          </a:ln>
          <a:effectLst>
            <a:softEdge rad="63500"/>
          </a:effectLst>
        </p:spPr>
      </p:pic>
      <p:pic>
        <p:nvPicPr>
          <p:cNvPr id="3076" name="Рисунок 3" descr="GH8.jpg"/>
          <p:cNvPicPr>
            <a:picLocks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71" t="11111" r="14449"/>
          <a:stretch>
            <a:fillRect/>
          </a:stretch>
        </p:blipFill>
        <p:spPr bwMode="auto">
          <a:xfrm>
            <a:off x="2438400" y="1143000"/>
            <a:ext cx="6705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4038600" y="228600"/>
            <a:ext cx="487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52AC"/>
                </a:solidFill>
              </a:rPr>
              <a:t>Круглые горошины</a:t>
            </a:r>
          </a:p>
          <a:p>
            <a:r>
              <a:rPr lang="ru-RU" sz="2800" b="1">
                <a:solidFill>
                  <a:srgbClr val="0052AC"/>
                </a:solidFill>
              </a:rPr>
              <a:t>Были в землю брошены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j0233040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43000"/>
            <a:ext cx="53578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9" name="Группа 4"/>
          <p:cNvGrpSpPr>
            <a:grpSpLocks/>
          </p:cNvGrpSpPr>
          <p:nvPr/>
        </p:nvGrpSpPr>
        <p:grpSpPr bwMode="auto">
          <a:xfrm>
            <a:off x="5410200" y="5029200"/>
            <a:ext cx="2286000" cy="1828800"/>
            <a:chOff x="4038600" y="5029200"/>
            <a:chExt cx="2286000" cy="1828800"/>
          </a:xfrm>
        </p:grpSpPr>
        <p:sp>
          <p:nvSpPr>
            <p:cNvPr id="3" name="Блок-схема: ручное управление 2"/>
            <p:cNvSpPr/>
            <p:nvPr/>
          </p:nvSpPr>
          <p:spPr>
            <a:xfrm>
              <a:off x="4038600" y="5257800"/>
              <a:ext cx="2286000" cy="1600200"/>
            </a:xfrm>
            <a:prstGeom prst="flowChartManualOperation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38600" y="5029200"/>
              <a:ext cx="2286000" cy="533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3962400" y="152400"/>
            <a:ext cx="487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52AC"/>
                </a:solidFill>
              </a:rPr>
              <a:t>А ребята лейки брали,</a:t>
            </a:r>
          </a:p>
          <a:p>
            <a:r>
              <a:rPr lang="ru-RU" sz="2800" b="1">
                <a:solidFill>
                  <a:srgbClr val="0052AC"/>
                </a:solidFill>
              </a:rPr>
              <a:t>Землю дружно поливали.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spect="1"/>
          </p:cNvSpPr>
          <p:nvPr/>
        </p:nvSpPr>
        <p:spPr>
          <a:xfrm>
            <a:off x="4895850" y="2016125"/>
            <a:ext cx="3900488" cy="3492500"/>
          </a:xfrm>
          <a:prstGeom prst="rect">
            <a:avLst/>
          </a:prstGeom>
          <a:solidFill>
            <a:srgbClr val="4BB34B"/>
          </a:solidFill>
          <a:ln>
            <a:solidFill>
              <a:srgbClr val="4BB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 descr="Sun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14290"/>
            <a:ext cx="3857652" cy="385155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горох 002.jpg"/>
          <p:cNvPicPr>
            <a:picLocks noChangeAspect="1"/>
          </p:cNvPicPr>
          <p:nvPr/>
        </p:nvPicPr>
        <p:blipFill>
          <a:blip r:embed="rId4" cstate="print"/>
          <a:srcRect l="30469" t="48885" r="4929" b="13617"/>
          <a:stretch>
            <a:fillRect/>
          </a:stretch>
        </p:blipFill>
        <p:spPr bwMode="auto">
          <a:xfrm>
            <a:off x="5095875" y="2209800"/>
            <a:ext cx="3535363" cy="3124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4495800" y="228600"/>
            <a:ext cx="464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52AC"/>
                </a:solidFill>
              </a:rPr>
              <a:t>Землю грело солнышко,</a:t>
            </a:r>
          </a:p>
          <a:p>
            <a:r>
              <a:rPr lang="ru-RU" sz="2800" b="1">
                <a:solidFill>
                  <a:srgbClr val="0052AC"/>
                </a:solidFill>
              </a:rPr>
              <a:t>Прорастало зернышко.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5292725" y="228600"/>
            <a:ext cx="3563938" cy="2286000"/>
          </a:xfrm>
          <a:prstGeom prst="rect">
            <a:avLst/>
          </a:prstGeom>
          <a:solidFill>
            <a:srgbClr val="4BB34B"/>
          </a:solidFill>
          <a:ln w="76200">
            <a:solidFill>
              <a:srgbClr val="4BB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5292725" y="2438400"/>
            <a:ext cx="3563938" cy="4221163"/>
          </a:xfrm>
          <a:prstGeom prst="rect">
            <a:avLst/>
          </a:prstGeom>
          <a:solidFill>
            <a:srgbClr val="4BB34B"/>
          </a:solidFill>
          <a:ln w="76200">
            <a:solidFill>
              <a:srgbClr val="4BB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 descr="FFF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 l="15237" b="12742"/>
          <a:stretch>
            <a:fillRect/>
          </a:stretch>
        </p:blipFill>
        <p:spPr bwMode="auto">
          <a:xfrm>
            <a:off x="0" y="2357438"/>
            <a:ext cx="59610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5" name="Рисунок 4" descr="горох 003.jpg"/>
          <p:cNvPicPr>
            <a:picLocks noChangeAspect="1"/>
          </p:cNvPicPr>
          <p:nvPr/>
        </p:nvPicPr>
        <p:blipFill>
          <a:blip r:embed="rId4" cstate="print"/>
          <a:srcRect l="11307" t="6761" r="6848"/>
          <a:stretch>
            <a:fillRect/>
          </a:stretch>
        </p:blipFill>
        <p:spPr bwMode="auto">
          <a:xfrm>
            <a:off x="5400675" y="2590800"/>
            <a:ext cx="3352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горох 004.jpg"/>
          <p:cNvPicPr>
            <a:picLocks noChangeAspect="1"/>
          </p:cNvPicPr>
          <p:nvPr/>
        </p:nvPicPr>
        <p:blipFill>
          <a:blip r:embed="rId5" cstate="print"/>
          <a:srcRect l="6239" r="11916" b="59943"/>
          <a:stretch>
            <a:fillRect/>
          </a:stretch>
        </p:blipFill>
        <p:spPr bwMode="auto">
          <a:xfrm>
            <a:off x="5410200" y="360363"/>
            <a:ext cx="3352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Прямоугольник 8"/>
          <p:cNvSpPr>
            <a:spLocks noChangeArrowheads="1"/>
          </p:cNvSpPr>
          <p:nvPr/>
        </p:nvSpPr>
        <p:spPr bwMode="auto">
          <a:xfrm>
            <a:off x="228600" y="304800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52AC"/>
                </a:solidFill>
              </a:rPr>
              <a:t>Появился корешок,</a:t>
            </a:r>
          </a:p>
          <a:p>
            <a:r>
              <a:rPr lang="ru-RU" sz="2800" b="1">
                <a:solidFill>
                  <a:srgbClr val="0052AC"/>
                </a:solidFill>
              </a:rPr>
              <a:t>А потом и стебелек.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538" y="179388"/>
            <a:ext cx="4392612" cy="6516687"/>
          </a:xfrm>
          <a:prstGeom prst="rect">
            <a:avLst/>
          </a:prstGeom>
          <a:solidFill>
            <a:srgbClr val="4BB34B"/>
          </a:solidFill>
          <a:ln>
            <a:solidFill>
              <a:srgbClr val="4BB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 descr="горох 005.jpg"/>
          <p:cNvPicPr>
            <a:picLocks noChangeAspect="1"/>
          </p:cNvPicPr>
          <p:nvPr/>
        </p:nvPicPr>
        <p:blipFill>
          <a:blip r:embed="rId2" cstate="print"/>
          <a:srcRect r="2538"/>
          <a:stretch>
            <a:fillRect/>
          </a:stretch>
        </p:blipFill>
        <p:spPr bwMode="auto">
          <a:xfrm>
            <a:off x="4572000" y="304800"/>
            <a:ext cx="4114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горох 00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"/>
            <a:ext cx="4103688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37338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52AC"/>
                </a:solidFill>
                <a:latin typeface="+mn-lt"/>
                <a:cs typeface="Times New Roman" pitchFamily="18" charset="0"/>
              </a:rPr>
              <a:t>Вьется,</a:t>
            </a:r>
          </a:p>
          <a:p>
            <a:pPr>
              <a:defRPr/>
            </a:pPr>
            <a:r>
              <a:rPr lang="ru-RU" sz="3200" b="1" dirty="0">
                <a:solidFill>
                  <a:srgbClr val="0052AC"/>
                </a:solidFill>
                <a:latin typeface="+mn-lt"/>
                <a:cs typeface="Times New Roman" pitchFamily="18" charset="0"/>
              </a:rPr>
              <a:t>      вьется </a:t>
            </a:r>
          </a:p>
          <a:p>
            <a:pPr>
              <a:defRPr/>
            </a:pPr>
            <a:r>
              <a:rPr lang="ru-RU" sz="3200" b="1" dirty="0">
                <a:solidFill>
                  <a:srgbClr val="0052AC"/>
                </a:solidFill>
                <a:latin typeface="+mn-lt"/>
                <a:cs typeface="Times New Roman" pitchFamily="18" charset="0"/>
              </a:rPr>
              <a:t>          стебелек, </a:t>
            </a:r>
          </a:p>
          <a:p>
            <a:pPr>
              <a:defRPr/>
            </a:pPr>
            <a:r>
              <a:rPr lang="ru-RU" sz="3200" b="1" dirty="0">
                <a:solidFill>
                  <a:srgbClr val="0052AC"/>
                </a:solidFill>
                <a:latin typeface="+mn-lt"/>
                <a:cs typeface="Times New Roman" pitchFamily="18" charset="0"/>
              </a:rPr>
              <a:t>на нем </a:t>
            </a:r>
          </a:p>
          <a:p>
            <a:pPr>
              <a:defRPr/>
            </a:pPr>
            <a:r>
              <a:rPr lang="ru-RU" sz="3200" b="1" dirty="0">
                <a:solidFill>
                  <a:srgbClr val="0052AC"/>
                </a:solidFill>
                <a:latin typeface="+mn-lt"/>
                <a:cs typeface="Times New Roman" pitchFamily="18" charset="0"/>
              </a:rPr>
              <a:t>      качается </a:t>
            </a:r>
          </a:p>
          <a:p>
            <a:pPr>
              <a:defRPr/>
            </a:pPr>
            <a:r>
              <a:rPr lang="ru-RU" sz="3200" b="1" dirty="0">
                <a:solidFill>
                  <a:srgbClr val="0052AC"/>
                </a:solidFill>
                <a:latin typeface="+mn-lt"/>
                <a:cs typeface="Times New Roman" pitchFamily="18" charset="0"/>
              </a:rPr>
              <a:t>              цветок.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581400"/>
            <a:ext cx="35052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Вдруг</a:t>
            </a:r>
          </a:p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превращается</a:t>
            </a:r>
          </a:p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         цветок</a:t>
            </a:r>
          </a:p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в зеленый</a:t>
            </a:r>
          </a:p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толстенький</a:t>
            </a:r>
          </a:p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      стручок.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2775" y="609600"/>
            <a:ext cx="8027988" cy="5791200"/>
          </a:xfrm>
          <a:prstGeom prst="rect">
            <a:avLst/>
          </a:prstGeom>
          <a:solidFill>
            <a:srgbClr val="4BB34B"/>
          </a:solidFill>
          <a:ln>
            <a:solidFill>
              <a:srgbClr val="4BB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5" name="Рисунок 1" descr="00011563.jpg"/>
          <p:cNvPicPr>
            <a:picLocks noChangeAspect="1"/>
          </p:cNvPicPr>
          <p:nvPr/>
        </p:nvPicPr>
        <p:blipFill>
          <a:blip r:embed="rId3" cstate="print"/>
          <a:srcRect t="4051" r="2203" b="13576"/>
          <a:stretch>
            <a:fillRect/>
          </a:stretch>
        </p:blipFill>
        <p:spPr bwMode="auto">
          <a:xfrm>
            <a:off x="762000" y="762000"/>
            <a:ext cx="771683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0"/>
          <p:cNvGrpSpPr>
            <a:grpSpLocks noChangeAspect="1"/>
          </p:cNvGrpSpPr>
          <p:nvPr/>
        </p:nvGrpSpPr>
        <p:grpSpPr bwMode="auto">
          <a:xfrm>
            <a:off x="3276600" y="2057400"/>
            <a:ext cx="2914650" cy="3095625"/>
            <a:chOff x="928662" y="1142984"/>
            <a:chExt cx="7500990" cy="7965313"/>
          </a:xfrm>
        </p:grpSpPr>
        <p:pic>
          <p:nvPicPr>
            <p:cNvPr id="3" name="Рисунок 2" descr="9k9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18188" r="11083"/>
            <a:stretch>
              <a:fillRect/>
            </a:stretch>
          </p:blipFill>
          <p:spPr>
            <a:xfrm>
              <a:off x="928662" y="1142984"/>
              <a:ext cx="7500990" cy="7777146"/>
            </a:xfrm>
            <a:prstGeom prst="rect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  <a:effectLst>
              <a:softEdge rad="31750"/>
            </a:effectLst>
          </p:spPr>
        </p:pic>
        <p:pic>
          <p:nvPicPr>
            <p:cNvPr id="9233" name="Рисунок 19" descr="k89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/>
            <a:stretch>
              <a:fillRect/>
            </a:stretch>
          </p:blipFill>
          <p:spPr bwMode="auto">
            <a:xfrm>
              <a:off x="1357290" y="5714992"/>
              <a:ext cx="6286544" cy="3393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Овал 4">
            <a:hlinkHover r:id="rId4" action="ppaction://hlinkfile"/>
          </p:cNvPr>
          <p:cNvSpPr>
            <a:spLocks noChangeAspect="1"/>
          </p:cNvSpPr>
          <p:nvPr/>
        </p:nvSpPr>
        <p:spPr>
          <a:xfrm>
            <a:off x="3571875" y="214313"/>
            <a:ext cx="1979613" cy="19796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Земля</a:t>
            </a:r>
          </a:p>
        </p:txBody>
      </p:sp>
      <p:sp>
        <p:nvSpPr>
          <p:cNvPr id="6" name="Овал 5"/>
          <p:cNvSpPr>
            <a:spLocks noChangeAspect="1"/>
          </p:cNvSpPr>
          <p:nvPr/>
        </p:nvSpPr>
        <p:spPr>
          <a:xfrm>
            <a:off x="6143625" y="2071688"/>
            <a:ext cx="1979613" cy="19796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Воздух</a:t>
            </a:r>
          </a:p>
        </p:txBody>
      </p:sp>
      <p:grpSp>
        <p:nvGrpSpPr>
          <p:cNvPr id="4" name="Группа 13"/>
          <p:cNvGrpSpPr>
            <a:grpSpLocks/>
          </p:cNvGrpSpPr>
          <p:nvPr/>
        </p:nvGrpSpPr>
        <p:grpSpPr bwMode="auto">
          <a:xfrm>
            <a:off x="5072063" y="4572000"/>
            <a:ext cx="1979612" cy="1979613"/>
            <a:chOff x="6072198" y="3929066"/>
            <a:chExt cx="1928826" cy="1928826"/>
          </a:xfrm>
        </p:grpSpPr>
        <p:sp>
          <p:nvSpPr>
            <p:cNvPr id="8" name="Овал 7"/>
            <p:cNvSpPr/>
            <p:nvPr/>
          </p:nvSpPr>
          <p:spPr>
            <a:xfrm>
              <a:off x="6072198" y="3929066"/>
              <a:ext cx="1928826" cy="19288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16-конечная звезда 8">
              <a:hlinkClick r:id="rId5" action="ppaction://hlinkfile"/>
              <a:hlinkHover r:id="" action="ppaction://noaction"/>
            </p:cNvPr>
            <p:cNvSpPr>
              <a:spLocks/>
            </p:cNvSpPr>
            <p:nvPr/>
          </p:nvSpPr>
          <p:spPr>
            <a:xfrm>
              <a:off x="6259357" y="4120866"/>
              <a:ext cx="1617925" cy="1543679"/>
            </a:xfrm>
            <a:prstGeom prst="star16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FF0000"/>
                  </a:solidFill>
                </a:rPr>
                <a:t>Свет</a:t>
              </a:r>
            </a:p>
          </p:txBody>
        </p:sp>
      </p:grpSp>
      <p:grpSp>
        <p:nvGrpSpPr>
          <p:cNvPr id="7" name="Группа 10"/>
          <p:cNvGrpSpPr>
            <a:grpSpLocks/>
          </p:cNvGrpSpPr>
          <p:nvPr/>
        </p:nvGrpSpPr>
        <p:grpSpPr bwMode="auto">
          <a:xfrm>
            <a:off x="2214563" y="4500563"/>
            <a:ext cx="1979612" cy="1979612"/>
            <a:chOff x="3500430" y="4643446"/>
            <a:chExt cx="2000264" cy="2000264"/>
          </a:xfrm>
        </p:grpSpPr>
        <p:sp>
          <p:nvSpPr>
            <p:cNvPr id="11" name="Овал 10">
              <a:hlinkHover r:id="rId6" action="ppaction://hlinkfile"/>
            </p:cNvPr>
            <p:cNvSpPr/>
            <p:nvPr/>
          </p:nvSpPr>
          <p:spPr>
            <a:xfrm>
              <a:off x="3500430" y="4643446"/>
              <a:ext cx="2000264" cy="20002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16-конечная звезда 11"/>
            <p:cNvSpPr/>
            <p:nvPr/>
          </p:nvSpPr>
          <p:spPr>
            <a:xfrm>
              <a:off x="3620734" y="4835933"/>
              <a:ext cx="1759656" cy="1679452"/>
            </a:xfrm>
            <a:prstGeom prst="star16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200" b="1" dirty="0"/>
                <a:t>Тепло</a:t>
              </a:r>
            </a:p>
          </p:txBody>
        </p:sp>
      </p:grpSp>
      <p:grpSp>
        <p:nvGrpSpPr>
          <p:cNvPr id="10" name="Группа 21"/>
          <p:cNvGrpSpPr>
            <a:grpSpLocks/>
          </p:cNvGrpSpPr>
          <p:nvPr/>
        </p:nvGrpSpPr>
        <p:grpSpPr bwMode="auto">
          <a:xfrm>
            <a:off x="1143000" y="2071688"/>
            <a:ext cx="1979613" cy="1979612"/>
            <a:chOff x="1714480" y="1857364"/>
            <a:chExt cx="2071687" cy="2000250"/>
          </a:xfrm>
        </p:grpSpPr>
        <p:grpSp>
          <p:nvGrpSpPr>
            <p:cNvPr id="9224" name="Группа 7"/>
            <p:cNvGrpSpPr>
              <a:grpSpLocks/>
            </p:cNvGrpSpPr>
            <p:nvPr/>
          </p:nvGrpSpPr>
          <p:grpSpPr bwMode="auto">
            <a:xfrm>
              <a:off x="1714480" y="1857364"/>
              <a:ext cx="2071687" cy="2000250"/>
              <a:chOff x="1928794" y="5143512"/>
              <a:chExt cx="1357322" cy="1285884"/>
            </a:xfrm>
          </p:grpSpPr>
          <p:sp>
            <p:nvSpPr>
              <p:cNvPr id="16" name="Овал 15">
                <a:hlinkHover r:id="" action="ppaction://noaction"/>
              </p:cNvPr>
              <p:cNvSpPr/>
              <p:nvPr/>
            </p:nvSpPr>
            <p:spPr>
              <a:xfrm>
                <a:off x="1928794" y="5143512"/>
                <a:ext cx="1357322" cy="12858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dirty="0"/>
                  <a:t>Вода </a:t>
                </a:r>
              </a:p>
            </p:txBody>
          </p:sp>
          <p:sp>
            <p:nvSpPr>
              <p:cNvPr id="17" name="Капля 16"/>
              <p:cNvSpPr/>
              <p:nvPr/>
            </p:nvSpPr>
            <p:spPr>
              <a:xfrm rot="18913053">
                <a:off x="2213973" y="5573515"/>
                <a:ext cx="742336" cy="703266"/>
              </a:xfrm>
              <a:prstGeom prst="teardrop">
                <a:avLst>
                  <a:gd name="adj" fmla="val 1445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sp>
          <p:nvSpPr>
            <p:cNvPr id="9225" name="TextBox 17"/>
            <p:cNvSpPr txBox="1">
              <a:spLocks noChangeArrowheads="1"/>
            </p:cNvSpPr>
            <p:nvPr/>
          </p:nvSpPr>
          <p:spPr bwMode="auto">
            <a:xfrm>
              <a:off x="2232406" y="2790814"/>
              <a:ext cx="1029045" cy="47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</a:rPr>
                <a:t>Вода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138</Words>
  <Application>Microsoft Office PowerPoint</Application>
  <PresentationFormat>Экран (4:3)</PresentationFormat>
  <Paragraphs>43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Comic Sans MS</vt:lpstr>
      <vt:lpstr>Office Theme</vt:lpstr>
      <vt:lpstr>   Как мы горох     растили…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Дарёна</cp:lastModifiedBy>
  <cp:revision>21</cp:revision>
  <dcterms:created xsi:type="dcterms:W3CDTF">2012-01-19T14:34:40Z</dcterms:created>
  <dcterms:modified xsi:type="dcterms:W3CDTF">2012-05-20T05:07:23Z</dcterms:modified>
</cp:coreProperties>
</file>