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8036A5D-B8E9-4B98-97BA-F0142CBC51AD}" type="datetimeFigureOut">
              <a:rPr lang="ru-RU" smtClean="0"/>
              <a:pPr/>
              <a:t>20.05.2012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C84B8E2-B543-4E78-B651-0B1F43952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image" Target="../media/image30.jpeg"/><Relationship Id="rId7" Type="http://schemas.openxmlformats.org/officeDocument/2006/relationships/image" Target="../media/image34.jpeg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Relationship Id="rId9" Type="http://schemas.openxmlformats.org/officeDocument/2006/relationships/image" Target="../media/image3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liveinternet.ru/app/fotograf/index.php?s=photo_viewer&amp;ev=photo_view&amp;uid=3917072&amp;bid=3917072&amp;pid=804266&amp;id=2555774&amp;mode=thi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285860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/>
              <a:t>Фразеологизмы – мудрость народа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3857628"/>
            <a:ext cx="8062912" cy="1752600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accent4"/>
                </a:solidFill>
                <a:latin typeface="Arial Black" pitchFamily="34" charset="0"/>
              </a:rPr>
              <a:t>«Такой великий язык </a:t>
            </a:r>
          </a:p>
          <a:p>
            <a:r>
              <a:rPr lang="ru-RU" b="1" dirty="0" smtClean="0">
                <a:solidFill>
                  <a:schemeClr val="accent4"/>
                </a:solidFill>
                <a:latin typeface="Arial Black" pitchFamily="34" charset="0"/>
              </a:rPr>
              <a:t>мог быть дан только</a:t>
            </a:r>
          </a:p>
          <a:p>
            <a:r>
              <a:rPr lang="ru-RU" b="1" dirty="0" smtClean="0">
                <a:solidFill>
                  <a:schemeClr val="accent4"/>
                </a:solidFill>
                <a:latin typeface="Arial Black" pitchFamily="34" charset="0"/>
              </a:rPr>
              <a:t> великому народу». </a:t>
            </a:r>
          </a:p>
          <a:p>
            <a:r>
              <a:rPr lang="ru-RU" b="1" i="1" dirty="0" smtClean="0">
                <a:solidFill>
                  <a:schemeClr val="accent4"/>
                </a:solidFill>
                <a:latin typeface="Arial Black" pitchFamily="34" charset="0"/>
              </a:rPr>
              <a:t> (И.С.Тургенев)</a:t>
            </a:r>
            <a:endParaRPr lang="ru-RU" b="1" i="1" dirty="0">
              <a:solidFill>
                <a:schemeClr val="accent4"/>
              </a:solidFill>
              <a:latin typeface="Arial Black" pitchFamily="34" charset="0"/>
            </a:endParaRPr>
          </a:p>
        </p:txBody>
      </p:sp>
      <p:pic>
        <p:nvPicPr>
          <p:cNvPr id="1027" name="Picture 3" descr="D:\сохранение\рабстол\мои документы\С рабочего стола\Литература\ОБЩЕЕ по поэтам и писателям\И.С.Тургенв\фотографии И.С.Тургенева\глб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249" y="3286124"/>
            <a:ext cx="2397529" cy="307183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Домашнее задание.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Выпишите из 3-5 фразеологизмов и объясните их значение. </a:t>
            </a:r>
          </a:p>
          <a:p>
            <a:r>
              <a:rPr lang="ru-RU" dirty="0" smtClean="0"/>
              <a:t> Придумайте своё устойчивое сочетание слов, объясните его значение, нарисуйте к нему иллюстрацию.</a:t>
            </a:r>
          </a:p>
          <a:p>
            <a:endParaRPr lang="ru-RU" dirty="0"/>
          </a:p>
        </p:txBody>
      </p:sp>
      <p:pic>
        <p:nvPicPr>
          <p:cNvPr id="4098" name="Picture 2" descr="C:\Documents and Settings\Администратор.MICROSOF-3655FA\Рабочий стол\7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14290"/>
            <a:ext cx="1331951" cy="1357322"/>
          </a:xfrm>
          <a:prstGeom prst="rect">
            <a:avLst/>
          </a:prstGeom>
          <a:noFill/>
        </p:spPr>
      </p:pic>
      <p:pic>
        <p:nvPicPr>
          <p:cNvPr id="5" name="Picture 10" descr="C:\Documents and Settings\Администратор\Рабочий стол\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4214818"/>
            <a:ext cx="1228729" cy="220815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</a:rPr>
              <a:t>Спасибо за работу!</a:t>
            </a:r>
          </a:p>
          <a:p>
            <a:pPr algn="ctr">
              <a:buNone/>
            </a:pPr>
            <a:endParaRPr lang="ru-RU" sz="6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8" descr="pe0274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1761483" cy="1643050"/>
          </a:xfrm>
          <a:prstGeom prst="rect">
            <a:avLst/>
          </a:prstGeom>
          <a:noFill/>
        </p:spPr>
      </p:pic>
      <p:pic>
        <p:nvPicPr>
          <p:cNvPr id="1026" name="Picture 2" descr="C:\Documents and Settings\Администратор\Рабочий стол\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034784">
            <a:off x="695302" y="3109862"/>
            <a:ext cx="939055" cy="1502488"/>
          </a:xfrm>
          <a:prstGeom prst="rect">
            <a:avLst/>
          </a:prstGeom>
          <a:noFill/>
        </p:spPr>
      </p:pic>
      <p:pic>
        <p:nvPicPr>
          <p:cNvPr id="1027" name="Picture 3" descr="C:\Documents and Settings\Администратор\Рабочий стол\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3042" y="2857496"/>
            <a:ext cx="1638872" cy="1285884"/>
          </a:xfrm>
          <a:prstGeom prst="rect">
            <a:avLst/>
          </a:prstGeom>
          <a:noFill/>
        </p:spPr>
      </p:pic>
      <p:pic>
        <p:nvPicPr>
          <p:cNvPr id="1028" name="Picture 4" descr="C:\Documents and Settings\Администратор\Рабочий стол\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459931">
            <a:off x="2643174" y="3857628"/>
            <a:ext cx="1257300" cy="1190625"/>
          </a:xfrm>
          <a:prstGeom prst="rect">
            <a:avLst/>
          </a:prstGeom>
          <a:noFill/>
        </p:spPr>
      </p:pic>
      <p:pic>
        <p:nvPicPr>
          <p:cNvPr id="1029" name="Picture 5" descr="C:\Documents and Settings\Администратор\Рабочий стол\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9929139">
            <a:off x="4996901" y="3587203"/>
            <a:ext cx="1211697" cy="1366129"/>
          </a:xfrm>
          <a:prstGeom prst="rect">
            <a:avLst/>
          </a:prstGeom>
          <a:noFill/>
        </p:spPr>
      </p:pic>
      <p:pic>
        <p:nvPicPr>
          <p:cNvPr id="1031" name="Picture 7" descr="C:\Documents and Settings\Администратор\Рабочий стол\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2928934"/>
            <a:ext cx="1366088" cy="1190627"/>
          </a:xfrm>
          <a:prstGeom prst="rect">
            <a:avLst/>
          </a:prstGeom>
          <a:noFill/>
        </p:spPr>
      </p:pic>
      <p:pic>
        <p:nvPicPr>
          <p:cNvPr id="1032" name="Picture 8" descr="C:\Documents and Settings\Администратор\Рабочий стол\6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15074" y="4236584"/>
            <a:ext cx="1285884" cy="1187912"/>
          </a:xfrm>
          <a:prstGeom prst="rect">
            <a:avLst/>
          </a:prstGeom>
          <a:noFill/>
        </p:spPr>
      </p:pic>
      <p:pic>
        <p:nvPicPr>
          <p:cNvPr id="1033" name="Picture 9" descr="C:\Documents and Settings\Администратор\Рабочий стол\9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71868" y="285727"/>
            <a:ext cx="1143008" cy="170794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Отправляемся в увлекательное путешествие!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4580" name="Picture 4" descr="http://img0.liveinternet.ru/images/foto/c/9/apps/2/555/2555774_parovoz_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r="1274" b="7273"/>
          <a:stretch>
            <a:fillRect/>
          </a:stretch>
        </p:blipFill>
        <p:spPr bwMode="auto">
          <a:xfrm>
            <a:off x="1643042" y="2071678"/>
            <a:ext cx="5535620" cy="388459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Получаем билеты в обмен на правильные вопросы!</a:t>
            </a:r>
            <a:endParaRPr lang="ru-RU" sz="3600" b="1" dirty="0"/>
          </a:p>
        </p:txBody>
      </p:sp>
      <p:pic>
        <p:nvPicPr>
          <p:cNvPr id="4" name="Рисунок 3" descr="5555555.jpg"/>
          <p:cNvPicPr>
            <a:picLocks noChangeAspect="1"/>
          </p:cNvPicPr>
          <p:nvPr/>
        </p:nvPicPr>
        <p:blipFill>
          <a:blip r:embed="rId2" cstate="print"/>
          <a:srcRect l="588" t="11290" r="2353" b="6451"/>
          <a:stretch>
            <a:fillRect/>
          </a:stretch>
        </p:blipFill>
        <p:spPr>
          <a:xfrm>
            <a:off x="1762806" y="1575509"/>
            <a:ext cx="5309524" cy="3282251"/>
          </a:xfrm>
          <a:prstGeom prst="rect">
            <a:avLst/>
          </a:prstGeom>
        </p:spPr>
      </p:pic>
      <p:pic>
        <p:nvPicPr>
          <p:cNvPr id="23553" name="Picture 1" descr="C:\Documents and Settings\Администратор.MICROSOF-3655FA\Рабочий стол\1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5054552"/>
            <a:ext cx="2357454" cy="1027176"/>
          </a:xfrm>
          <a:prstGeom prst="rect">
            <a:avLst/>
          </a:prstGeom>
          <a:noFill/>
        </p:spPr>
      </p:pic>
      <p:pic>
        <p:nvPicPr>
          <p:cNvPr id="23554" name="Picture 2" descr="C:\Documents and Settings\Администратор.MICROSOF-3655FA\Рабочий стол\1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357694"/>
            <a:ext cx="1825368" cy="795339"/>
          </a:xfrm>
          <a:prstGeom prst="rect">
            <a:avLst/>
          </a:prstGeom>
          <a:noFill/>
        </p:spPr>
      </p:pic>
      <p:pic>
        <p:nvPicPr>
          <p:cNvPr id="23555" name="Picture 3" descr="C:\Documents and Settings\Администратор.MICROSOF-3655FA\Рабочий стол\1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4676" y="3214686"/>
            <a:ext cx="1989324" cy="866777"/>
          </a:xfrm>
          <a:prstGeom prst="rect">
            <a:avLst/>
          </a:prstGeom>
          <a:noFill/>
        </p:spPr>
      </p:pic>
      <p:pic>
        <p:nvPicPr>
          <p:cNvPr id="23556" name="Picture 4" descr="C:\Documents and Settings\Администратор.MICROSOF-3655FA\Рабочий стол\1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4000504"/>
            <a:ext cx="1825368" cy="795339"/>
          </a:xfrm>
          <a:prstGeom prst="rect">
            <a:avLst/>
          </a:prstGeom>
          <a:noFill/>
        </p:spPr>
      </p:pic>
      <p:pic>
        <p:nvPicPr>
          <p:cNvPr id="23557" name="Picture 5" descr="C:\Documents and Settings\Администратор.MICROSOF-3655FA\Рабочий стол\1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5558190"/>
            <a:ext cx="1857388" cy="809290"/>
          </a:xfrm>
          <a:prstGeom prst="rect">
            <a:avLst/>
          </a:prstGeom>
          <a:noFill/>
        </p:spPr>
      </p:pic>
      <p:pic>
        <p:nvPicPr>
          <p:cNvPr id="23558" name="Picture 6" descr="C:\Documents and Settings\Администратор.MICROSOF-3655FA\Рабочий стол\1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4929198"/>
            <a:ext cx="2153280" cy="938215"/>
          </a:xfrm>
          <a:prstGeom prst="rect">
            <a:avLst/>
          </a:prstGeom>
          <a:noFill/>
        </p:spPr>
      </p:pic>
      <p:pic>
        <p:nvPicPr>
          <p:cNvPr id="23559" name="Picture 7" descr="C:\Documents and Settings\Администратор.MICROSOF-3655FA\Рабочий стол\1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5640006"/>
            <a:ext cx="1833566" cy="79891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Станция </a:t>
            </a:r>
            <a:br>
              <a:rPr lang="ru-RU" sz="3200" b="1" dirty="0" smtClean="0"/>
            </a:br>
            <a:r>
              <a:rPr lang="ru-RU" sz="3200" b="1" dirty="0" smtClean="0"/>
              <a:t>«Фразеологическая разминка».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72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Как говорят о человеке, который совершенно лишён музыкального слуха?</a:t>
            </a:r>
          </a:p>
          <a:p>
            <a:pPr lvl="0"/>
            <a:r>
              <a:rPr lang="ru-RU" dirty="0" smtClean="0"/>
              <a:t>Выполняется быстро, ловко, хорошо.</a:t>
            </a:r>
          </a:p>
          <a:p>
            <a:pPr lvl="0"/>
            <a:r>
              <a:rPr lang="ru-RU" dirty="0" smtClean="0"/>
              <a:t>Так говорят о человеке, который легко меняет свои решения, намерения.</a:t>
            </a:r>
          </a:p>
          <a:p>
            <a:pPr lvl="0"/>
            <a:r>
              <a:rPr lang="ru-RU" dirty="0" smtClean="0"/>
              <a:t>Оказаться в неловком, глупом положении.</a:t>
            </a:r>
          </a:p>
          <a:p>
            <a:pPr lvl="0"/>
            <a:r>
              <a:rPr lang="ru-RU" dirty="0" smtClean="0"/>
              <a:t>Молчать, не говорить лишнего.</a:t>
            </a:r>
          </a:p>
          <a:p>
            <a:pPr lvl="0"/>
            <a:r>
              <a:rPr lang="ru-RU" dirty="0" smtClean="0"/>
              <a:t>Выполнять обещание.</a:t>
            </a:r>
          </a:p>
          <a:p>
            <a:pPr lvl="0"/>
            <a:r>
              <a:rPr lang="ru-RU" dirty="0" smtClean="0"/>
              <a:t>Изобретать то или сообщать о том, что уже давно изобретено или известно.</a:t>
            </a:r>
          </a:p>
          <a:p>
            <a:pPr lvl="0"/>
            <a:r>
              <a:rPr lang="ru-RU" dirty="0" smtClean="0"/>
              <a:t>Как говорят о человеке очень скромном, тихом, кротком.</a:t>
            </a:r>
          </a:p>
          <a:p>
            <a:pPr lvl="0"/>
            <a:r>
              <a:rPr lang="ru-RU" dirty="0" smtClean="0"/>
              <a:t>Его вешают, приходя в уныние. </a:t>
            </a:r>
          </a:p>
          <a:p>
            <a:pPr lvl="0"/>
            <a:r>
              <a:rPr lang="ru-RU" dirty="0" smtClean="0"/>
              <a:t>Не цветы, а вянут.</a:t>
            </a:r>
          </a:p>
          <a:p>
            <a:endParaRPr lang="ru-RU" dirty="0"/>
          </a:p>
        </p:txBody>
      </p:sp>
      <p:pic>
        <p:nvPicPr>
          <p:cNvPr id="4" name="Picture 6" descr="an0079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1415618" cy="147636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/>
              <a:t>Станция </a:t>
            </a:r>
            <a:br>
              <a:rPr lang="ru-RU" sz="3600" b="1" dirty="0" smtClean="0"/>
            </a:br>
            <a:r>
              <a:rPr lang="ru-RU" sz="3600" b="1" dirty="0" smtClean="0"/>
              <a:t>«Загадочный мир фразеологии». </a:t>
            </a:r>
            <a:r>
              <a:rPr lang="ru-RU" sz="3600" b="1" i="1" dirty="0" smtClean="0"/>
              <a:t/>
            </a:r>
            <a:br>
              <a:rPr lang="ru-RU" sz="3600" b="1" i="1" dirty="0" smtClean="0"/>
            </a:b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Рог изобилия. </a:t>
            </a:r>
          </a:p>
          <a:p>
            <a:r>
              <a:rPr lang="ru-RU" dirty="0" smtClean="0"/>
              <a:t>Бить баклуши. </a:t>
            </a:r>
          </a:p>
          <a:p>
            <a:r>
              <a:rPr lang="ru-RU" dirty="0" smtClean="0"/>
              <a:t>Крокодиловы слёзы. </a:t>
            </a:r>
          </a:p>
          <a:p>
            <a:r>
              <a:rPr lang="ru-RU" dirty="0" smtClean="0"/>
              <a:t>Заварить кашу.</a:t>
            </a:r>
          </a:p>
          <a:p>
            <a:endParaRPr lang="ru-RU" i="1" dirty="0" smtClean="0"/>
          </a:p>
          <a:p>
            <a:pPr>
              <a:buNone/>
            </a:pPr>
            <a:r>
              <a:rPr lang="ru-RU" b="1" dirty="0" smtClean="0"/>
              <a:t> </a:t>
            </a:r>
            <a:endParaRPr lang="ru-RU" dirty="0"/>
          </a:p>
        </p:txBody>
      </p:sp>
      <p:pic>
        <p:nvPicPr>
          <p:cNvPr id="4" name="Picture 14" descr="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1785926"/>
            <a:ext cx="1571636" cy="114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 descr="C:\Documents and Settings\Администратор.MICROSOF-3655FA\Рабочий стол\66666666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1571612"/>
            <a:ext cx="1428760" cy="1641554"/>
          </a:xfrm>
          <a:prstGeom prst="rect">
            <a:avLst/>
          </a:prstGeom>
          <a:noFill/>
        </p:spPr>
      </p:pic>
      <p:pic>
        <p:nvPicPr>
          <p:cNvPr id="21508" name="Picture 4" descr="C:\Documents and Settings\Администратор.MICROSOF-3655FA\Рабочий стол\7777777777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26" y="2786058"/>
            <a:ext cx="1346606" cy="1381135"/>
          </a:xfrm>
          <a:prstGeom prst="rect">
            <a:avLst/>
          </a:prstGeom>
          <a:noFill/>
        </p:spPr>
      </p:pic>
      <p:pic>
        <p:nvPicPr>
          <p:cNvPr id="21510" name="Picture 6" descr="C:\Documents and Settings\Администратор.MICROSOF-3655FA\Рабочий стол\888888888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4429132"/>
            <a:ext cx="1768881" cy="1723134"/>
          </a:xfrm>
          <a:prstGeom prst="rect">
            <a:avLst/>
          </a:prstGeom>
          <a:noFill/>
        </p:spPr>
      </p:pic>
      <p:pic>
        <p:nvPicPr>
          <p:cNvPr id="21511" name="Picture 7" descr="C:\Documents and Settings\Администратор.MICROSOF-3655FA\Рабочий стол\111111111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81897" y="5429264"/>
            <a:ext cx="1562103" cy="1171577"/>
          </a:xfrm>
          <a:prstGeom prst="rect">
            <a:avLst/>
          </a:prstGeom>
          <a:noFill/>
        </p:spPr>
      </p:pic>
      <p:pic>
        <p:nvPicPr>
          <p:cNvPr id="21514" name="Picture 10" descr="C:\Documents and Settings\Администратор.MICROSOF-3655FA\Рабочий стол\22222222222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71670" y="4786322"/>
            <a:ext cx="2532803" cy="1285884"/>
          </a:xfrm>
          <a:prstGeom prst="rect">
            <a:avLst/>
          </a:prstGeom>
          <a:noFill/>
        </p:spPr>
      </p:pic>
      <p:pic>
        <p:nvPicPr>
          <p:cNvPr id="21518" name="Picture 14" descr="C:\Documents and Settings\Администратор.MICROSOF-3655FA\Рабочий стол\3333333333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034" y="4286256"/>
            <a:ext cx="1987740" cy="1247778"/>
          </a:xfrm>
          <a:prstGeom prst="rect">
            <a:avLst/>
          </a:prstGeom>
          <a:noFill/>
        </p:spPr>
      </p:pic>
      <p:pic>
        <p:nvPicPr>
          <p:cNvPr id="21519" name="Picture 15" descr="C:\Documents and Settings\Администратор.MICROSOF-3655FA\Рабочий стол\55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61514" y="2714620"/>
            <a:ext cx="1125148" cy="15716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/>
              <a:t>Станция</a:t>
            </a:r>
            <a:br>
              <a:rPr lang="ru-RU" sz="3600" b="1" dirty="0" smtClean="0"/>
            </a:br>
            <a:r>
              <a:rPr lang="ru-RU" sz="3600" b="1" dirty="0" smtClean="0"/>
              <a:t> «Фразеологический зверинец».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600" b="1" dirty="0" smtClean="0"/>
              <a:t>Вставьте названия животных.       </a:t>
            </a:r>
          </a:p>
          <a:p>
            <a:pPr lvl="0"/>
            <a:r>
              <a:rPr lang="ru-RU" dirty="0" smtClean="0"/>
              <a:t>Голоден как…</a:t>
            </a:r>
          </a:p>
          <a:p>
            <a:pPr lvl="0"/>
            <a:r>
              <a:rPr lang="ru-RU" dirty="0" smtClean="0"/>
              <a:t>Хитёр как…</a:t>
            </a:r>
          </a:p>
          <a:p>
            <a:pPr lvl="0"/>
            <a:r>
              <a:rPr lang="ru-RU" dirty="0" smtClean="0"/>
              <a:t>Труслив как…</a:t>
            </a:r>
          </a:p>
          <a:p>
            <a:pPr lvl="0"/>
            <a:r>
              <a:rPr lang="ru-RU" dirty="0" smtClean="0"/>
              <a:t>Изворотлив как…</a:t>
            </a:r>
          </a:p>
          <a:p>
            <a:pPr lvl="0"/>
            <a:r>
              <a:rPr lang="ru-RU" dirty="0" smtClean="0"/>
              <a:t>Надут как…</a:t>
            </a:r>
          </a:p>
          <a:p>
            <a:pPr lvl="0"/>
            <a:r>
              <a:rPr lang="ru-RU" dirty="0" smtClean="0"/>
              <a:t>Нем как…</a:t>
            </a:r>
          </a:p>
          <a:p>
            <a:pPr lvl="0"/>
            <a:r>
              <a:rPr lang="ru-RU" dirty="0" smtClean="0"/>
              <a:t>Грязный как…</a:t>
            </a:r>
          </a:p>
          <a:p>
            <a:pPr lvl="0"/>
            <a:r>
              <a:rPr lang="ru-RU" dirty="0" smtClean="0"/>
              <a:t>Упрям как…</a:t>
            </a:r>
          </a:p>
          <a:p>
            <a:pPr lvl="0"/>
            <a:r>
              <a:rPr lang="ru-RU" dirty="0" smtClean="0"/>
              <a:t>Болтлив как…</a:t>
            </a:r>
          </a:p>
          <a:p>
            <a:pPr lvl="0"/>
            <a:r>
              <a:rPr lang="ru-RU" dirty="0" smtClean="0"/>
              <a:t>Колючий как…</a:t>
            </a:r>
          </a:p>
          <a:p>
            <a:pPr>
              <a:buNone/>
            </a:pPr>
            <a:r>
              <a:rPr lang="ru-RU" i="1" dirty="0" smtClean="0"/>
              <a:t>(Волк, осёл, сорока, индюк, лиса, свинья, заяц, ёж, рыба, бык.)</a:t>
            </a:r>
          </a:p>
          <a:p>
            <a:endParaRPr lang="ru-RU" dirty="0"/>
          </a:p>
        </p:txBody>
      </p:sp>
      <p:pic>
        <p:nvPicPr>
          <p:cNvPr id="20485" name="Picture 5" descr="C:\Documents and Settings\Администратор.MICROSOF-3655FA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5" y="3500438"/>
            <a:ext cx="1588174" cy="2286016"/>
          </a:xfrm>
          <a:prstGeom prst="rect">
            <a:avLst/>
          </a:prstGeom>
          <a:noFill/>
        </p:spPr>
      </p:pic>
      <p:pic>
        <p:nvPicPr>
          <p:cNvPr id="20488" name="Picture 8" descr="C:\Documents and Settings\Администратор.MICROSOF-3655FA\Рабочий стол\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430" y="2357430"/>
            <a:ext cx="1643074" cy="2303160"/>
          </a:xfrm>
          <a:prstGeom prst="rect">
            <a:avLst/>
          </a:prstGeom>
          <a:noFill/>
        </p:spPr>
      </p:pic>
      <p:pic>
        <p:nvPicPr>
          <p:cNvPr id="2052" name="Picture 4" descr="C:\Documents and Settings\Администратор\Рабочий стол\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3000372"/>
            <a:ext cx="1367598" cy="190024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Проверка. 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720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Голоден как волк.</a:t>
            </a:r>
          </a:p>
          <a:p>
            <a:pPr lvl="0"/>
            <a:r>
              <a:rPr lang="ru-RU" dirty="0" smtClean="0"/>
              <a:t>Хитёр как лиса.</a:t>
            </a:r>
          </a:p>
          <a:p>
            <a:pPr lvl="0"/>
            <a:r>
              <a:rPr lang="ru-RU" dirty="0" smtClean="0"/>
              <a:t>Труслив как заяц.</a:t>
            </a:r>
          </a:p>
          <a:p>
            <a:pPr lvl="0"/>
            <a:r>
              <a:rPr lang="ru-RU" dirty="0" smtClean="0"/>
              <a:t>Изворотлив как уж.</a:t>
            </a:r>
          </a:p>
          <a:p>
            <a:pPr lvl="0"/>
            <a:r>
              <a:rPr lang="ru-RU" dirty="0" smtClean="0"/>
              <a:t>Надут как индюк.</a:t>
            </a:r>
          </a:p>
          <a:p>
            <a:pPr lvl="0"/>
            <a:r>
              <a:rPr lang="ru-RU" dirty="0" smtClean="0"/>
              <a:t>Нем как рыба.</a:t>
            </a:r>
          </a:p>
          <a:p>
            <a:pPr lvl="0"/>
            <a:r>
              <a:rPr lang="ru-RU" dirty="0" smtClean="0"/>
              <a:t>Грязный как свинья.</a:t>
            </a:r>
          </a:p>
          <a:p>
            <a:pPr lvl="0"/>
            <a:r>
              <a:rPr lang="ru-RU" dirty="0" smtClean="0"/>
              <a:t>Упрям как бык.</a:t>
            </a:r>
          </a:p>
          <a:p>
            <a:pPr lvl="0"/>
            <a:r>
              <a:rPr lang="ru-RU" dirty="0" smtClean="0"/>
              <a:t>Болтлив как сорока.</a:t>
            </a:r>
          </a:p>
          <a:p>
            <a:pPr lvl="0"/>
            <a:r>
              <a:rPr lang="ru-RU" dirty="0" smtClean="0"/>
              <a:t>Колючий как ёж. </a:t>
            </a:r>
          </a:p>
          <a:p>
            <a:pPr lvl="0"/>
            <a:r>
              <a:rPr lang="ru-RU" dirty="0" smtClean="0"/>
              <a:t>Медвежья услуга.</a:t>
            </a:r>
          </a:p>
          <a:p>
            <a:pPr lvl="0"/>
            <a:r>
              <a:rPr lang="ru-RU" dirty="0" smtClean="0"/>
              <a:t>Вертеться как белка в колесе.</a:t>
            </a:r>
          </a:p>
          <a:p>
            <a:pPr lvl="0"/>
            <a:r>
              <a:rPr lang="ru-RU" dirty="0" smtClean="0"/>
              <a:t> Ворон считать.</a:t>
            </a:r>
          </a:p>
          <a:p>
            <a:pPr lvl="0"/>
            <a:r>
              <a:rPr lang="ru-RU" dirty="0" smtClean="0"/>
              <a:t>Свинья везде грязь найдёт.</a:t>
            </a:r>
          </a:p>
          <a:p>
            <a:endParaRPr lang="ru-RU" dirty="0"/>
          </a:p>
        </p:txBody>
      </p:sp>
      <p:pic>
        <p:nvPicPr>
          <p:cNvPr id="19457" name="Picture 1" descr="C:\Documents and Settings\Администратор.MICROSOF-3655FA\Рабочий стол\99999999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1643050"/>
            <a:ext cx="2722582" cy="250033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Станция</a:t>
            </a:r>
            <a:br>
              <a:rPr lang="ru-RU" b="1" dirty="0" smtClean="0"/>
            </a:br>
            <a:r>
              <a:rPr lang="ru-RU" b="1" dirty="0" smtClean="0"/>
              <a:t>«Обобщаем, делаем выводы».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2"/>
            <a:endParaRPr lang="ru-RU" dirty="0" smtClean="0"/>
          </a:p>
          <a:p>
            <a:pPr lvl="0"/>
            <a:r>
              <a:rPr lang="ru-RU" dirty="0" smtClean="0"/>
              <a:t>Назовите основные  термины урока. Дайте  их определение. </a:t>
            </a:r>
          </a:p>
          <a:p>
            <a:pPr lvl="0"/>
            <a:r>
              <a:rPr lang="ru-RU" dirty="0" smtClean="0"/>
              <a:t>Как фразеологизмы помогают изучать прошлое нашего народа?</a:t>
            </a:r>
          </a:p>
          <a:p>
            <a:pPr lvl="0"/>
            <a:r>
              <a:rPr lang="ru-RU" dirty="0" smtClean="0"/>
              <a:t>Чем могут различаться фразеологизмы-синонимы?</a:t>
            </a:r>
          </a:p>
          <a:p>
            <a:pPr lvl="0"/>
            <a:r>
              <a:rPr lang="ru-RU" dirty="0" smtClean="0"/>
              <a:t>Что необходимо учитывать при употреблении фразеологизмов в речи?</a:t>
            </a:r>
          </a:p>
          <a:p>
            <a:pPr lvl="0"/>
            <a:r>
              <a:rPr lang="ru-RU" dirty="0" smtClean="0"/>
              <a:t>С какой целью используются фразеологизмы в художественной литературе</a:t>
            </a:r>
          </a:p>
          <a:p>
            <a:pPr lvl="0"/>
            <a:r>
              <a:rPr lang="ru-RU" dirty="0" smtClean="0"/>
              <a:t>Какова роль фразеологизмов в языке?</a:t>
            </a:r>
          </a:p>
          <a:p>
            <a:endParaRPr lang="ru-RU" dirty="0"/>
          </a:p>
        </p:txBody>
      </p:sp>
      <p:pic>
        <p:nvPicPr>
          <p:cNvPr id="4" name="Picture 15" descr="bd00146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1857388" cy="189364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….Наш язык – это великое сокровище народа, созданное на протяжении многих веков его истории. Берегите его, не портите, не искажайте, не заостряйте грубыми  словами, штампами. </a:t>
            </a:r>
            <a:endParaRPr lang="ru-RU" dirty="0"/>
          </a:p>
        </p:txBody>
      </p:sp>
      <p:pic>
        <p:nvPicPr>
          <p:cNvPr id="5122" name="Picture 2" descr="C:\Documents and Settings\Администратор.MICROSOF-3655FA\Рабочий стол\9YOR8CAT66P1YCA2LUQDUCAEBRBFWCAXDU9KJCAL9GZRLCA7XQHT7CARUMXIQCAUWH46FCA5312VCCAPPEKE7CAACT7O6CATR30DWCA84ATGOCALYYLQECAPBDHQTCA5BRRQ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47534">
            <a:off x="6643702" y="4286256"/>
            <a:ext cx="1500198" cy="2303876"/>
          </a:xfrm>
          <a:prstGeom prst="rect">
            <a:avLst/>
          </a:prstGeom>
          <a:noFill/>
        </p:spPr>
      </p:pic>
      <p:pic>
        <p:nvPicPr>
          <p:cNvPr id="5123" name="Picture 3" descr="C:\Documents and Settings\Администратор.MICROSOF-3655FA\Рабочий стол\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746988">
            <a:off x="1005882" y="4735903"/>
            <a:ext cx="1114291" cy="1722086"/>
          </a:xfrm>
          <a:prstGeom prst="rect">
            <a:avLst/>
          </a:prstGeom>
          <a:noFill/>
        </p:spPr>
      </p:pic>
      <p:pic>
        <p:nvPicPr>
          <p:cNvPr id="5124" name="Picture 4" descr="C:\Documents and Settings\Администратор.MICROSOF-3655FA\Рабочий стол\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129252">
            <a:off x="285720" y="285728"/>
            <a:ext cx="1214446" cy="1640794"/>
          </a:xfrm>
          <a:prstGeom prst="rect">
            <a:avLst/>
          </a:prstGeom>
          <a:noFill/>
        </p:spPr>
      </p:pic>
      <p:pic>
        <p:nvPicPr>
          <p:cNvPr id="5125" name="Picture 5" descr="C:\Documents and Settings\Администратор.MICROSOF-3655FA\Рабочий стол\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285728"/>
            <a:ext cx="1086285" cy="1457212"/>
          </a:xfrm>
          <a:prstGeom prst="rect">
            <a:avLst/>
          </a:prstGeom>
          <a:noFill/>
        </p:spPr>
      </p:pic>
      <p:pic>
        <p:nvPicPr>
          <p:cNvPr id="5126" name="Picture 6" descr="C:\Documents and Settings\Администратор.MICROSOF-3655FA\Рабочий стол\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29058" y="4714884"/>
            <a:ext cx="1285884" cy="1651192"/>
          </a:xfrm>
          <a:prstGeom prst="rect">
            <a:avLst/>
          </a:prstGeom>
          <a:noFill/>
        </p:spPr>
      </p:pic>
      <p:pic>
        <p:nvPicPr>
          <p:cNvPr id="5127" name="Picture 7" descr="C:\Documents and Settings\Администратор.MICROSOF-3655FA\Рабочий стол\9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444247">
            <a:off x="7358082" y="214290"/>
            <a:ext cx="1000132" cy="1616652"/>
          </a:xfrm>
          <a:prstGeom prst="rect">
            <a:avLst/>
          </a:prstGeom>
          <a:noFill/>
        </p:spPr>
      </p:pic>
      <p:pic>
        <p:nvPicPr>
          <p:cNvPr id="3074" name="Picture 2" descr="C:\Documents and Settings\Администратор\Рабочий стол\8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1071546"/>
            <a:ext cx="1133475" cy="9144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184</TotalTime>
  <Words>326</Words>
  <Application>Microsoft Office PowerPoint</Application>
  <PresentationFormat>Экран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Фразеологизмы – мудрость народа</vt:lpstr>
      <vt:lpstr>Отправляемся в увлекательное путешествие!</vt:lpstr>
      <vt:lpstr>Получаем билеты в обмен на правильные вопросы!</vt:lpstr>
      <vt:lpstr>Станция  «Фразеологическая разминка».</vt:lpstr>
      <vt:lpstr> Станция  «Загадочный мир фразеологии».  </vt:lpstr>
      <vt:lpstr> Станция  «Фразеологический зверинец».  </vt:lpstr>
      <vt:lpstr>Проверка.  </vt:lpstr>
      <vt:lpstr>  Станция «Обобщаем, делаем выводы».  </vt:lpstr>
      <vt:lpstr>Слайд 9</vt:lpstr>
      <vt:lpstr>Домашнее задание.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Фразеологизмы – мудрость народа</dc:title>
  <dc:creator>Admin</dc:creator>
  <cp:lastModifiedBy>Дарёна</cp:lastModifiedBy>
  <cp:revision>30</cp:revision>
  <dcterms:created xsi:type="dcterms:W3CDTF">2011-09-19T09:49:42Z</dcterms:created>
  <dcterms:modified xsi:type="dcterms:W3CDTF">2012-05-20T05:05:06Z</dcterms:modified>
</cp:coreProperties>
</file>