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83" r:id="rId6"/>
    <p:sldId id="284" r:id="rId7"/>
    <p:sldId id="270" r:id="rId8"/>
    <p:sldId id="269" r:id="rId9"/>
    <p:sldId id="273" r:id="rId10"/>
    <p:sldId id="274" r:id="rId11"/>
    <p:sldId id="286" r:id="rId12"/>
    <p:sldId id="272" r:id="rId13"/>
    <p:sldId id="290" r:id="rId14"/>
    <p:sldId id="257" r:id="rId15"/>
    <p:sldId id="258" r:id="rId16"/>
    <p:sldId id="260" r:id="rId17"/>
    <p:sldId id="261" r:id="rId18"/>
    <p:sldId id="262" r:id="rId19"/>
    <p:sldId id="287" r:id="rId20"/>
    <p:sldId id="280" r:id="rId21"/>
    <p:sldId id="275" r:id="rId22"/>
    <p:sldId id="291" r:id="rId23"/>
    <p:sldId id="288" r:id="rId24"/>
    <p:sldId id="276" r:id="rId25"/>
    <p:sldId id="281" r:id="rId26"/>
    <p:sldId id="289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336600"/>
    <a:srgbClr val="006600"/>
    <a:srgbClr val="CCFF33"/>
    <a:srgbClr val="99CC00"/>
    <a:srgbClr val="33CC33"/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660"/>
  </p:normalViewPr>
  <p:slideViewPr>
    <p:cSldViewPr>
      <p:cViewPr>
        <p:scale>
          <a:sx n="75" d="100"/>
          <a:sy n="75" d="100"/>
        </p:scale>
        <p:origin x="-2260" y="-6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C460-1D11-4742-A33D-CEE172ECB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4071-A3B8-4FC0-90B6-E5EAE7866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A607-1330-4C37-B90E-7440E469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A3D4-3AAA-4D42-AC11-D3CF3BB9C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D521-46C6-47BA-830A-F3BB292BD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A546-C96F-4B32-9564-63C09F5F9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D5F74-CA41-4EBD-A45A-79F80EDDA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4CE-1002-44E0-A72E-FD8DA2956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2FBB-E63F-48E6-B5DD-621D15281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F160-66A0-4D89-BB0A-AC3AD9B9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D6F2-4FEC-4264-A05D-D4C901D03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DD35-62C3-42DD-904A-4509395A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7E9B4B6-C6AF-4AE1-9F71-D70429938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slide" Target="slide11.xml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slide" Target="slide12.xml"/><Relationship Id="rId10" Type="http://schemas.openxmlformats.org/officeDocument/2006/relationships/image" Target="../media/image51.png"/><Relationship Id="rId4" Type="http://schemas.openxmlformats.org/officeDocument/2006/relationships/slide" Target="slide10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slide" Target="slide5.xml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8100"/>
            <a:ext cx="97536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9144000" cy="5762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336600"/>
                </a:solidFill>
                <a:latin typeface="Georgia" pitchFamily="18" charset="0"/>
              </a:rPr>
              <a:t>МБОУ «Средняя общеобразовательная школа №2»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429000" y="5857875"/>
            <a:ext cx="231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336600"/>
                </a:solidFill>
                <a:latin typeface="Georgia" pitchFamily="18" charset="0"/>
              </a:rPr>
              <a:t>Колпашево, 2012</a:t>
            </a:r>
            <a:endParaRPr lang="ru-RU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429000" y="3286125"/>
            <a:ext cx="3429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Биология</a:t>
            </a:r>
          </a:p>
          <a:p>
            <a:pPr algn="ctr"/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6 класс</a:t>
            </a:r>
          </a:p>
          <a:p>
            <a:pPr algn="ctr" eaLnBrk="0" hangingPunct="0"/>
            <a:endParaRPr lang="ru-RU" sz="36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43250" y="4714875"/>
            <a:ext cx="4598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336600"/>
                </a:solidFill>
                <a:latin typeface="Georgia" pitchFamily="18" charset="0"/>
              </a:rPr>
              <a:t>Новикова Галина Кирилловна, </a:t>
            </a:r>
          </a:p>
          <a:p>
            <a:pPr algn="ctr"/>
            <a:r>
              <a:rPr lang="ru-RU" sz="2000" b="1" i="1">
                <a:solidFill>
                  <a:srgbClr val="336600"/>
                </a:solidFill>
                <a:latin typeface="Georgia" pitchFamily="18" charset="0"/>
              </a:rPr>
              <a:t> учитель биологии</a:t>
            </a:r>
          </a:p>
          <a:p>
            <a:pPr algn="ctr" eaLnBrk="0" hangingPunct="0"/>
            <a:endParaRPr lang="ru-RU" sz="24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 rot="-592195">
            <a:off x="812800" y="1409700"/>
            <a:ext cx="73009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200" b="1" i="1">
                <a:solidFill>
                  <a:srgbClr val="336600"/>
                </a:solidFill>
                <a:latin typeface="Georgia" pitchFamily="18" charset="0"/>
              </a:rPr>
              <a:t>Основы </a:t>
            </a:r>
          </a:p>
          <a:p>
            <a:pPr algn="ctr"/>
            <a:r>
              <a:rPr lang="ru-RU" sz="4200" b="1" i="1">
                <a:solidFill>
                  <a:srgbClr val="336600"/>
                </a:solidFill>
                <a:latin typeface="Georgia" pitchFamily="18" charset="0"/>
              </a:rPr>
              <a:t>систематики растений</a:t>
            </a:r>
          </a:p>
        </p:txBody>
      </p:sp>
      <p:pic>
        <p:nvPicPr>
          <p:cNvPr id="8" name="Скругленный 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085850"/>
            <a:ext cx="7753350" cy="2468563"/>
          </a:xfrm>
          <a:prstGeom prst="rect">
            <a:avLst/>
          </a:prstGeom>
          <a:noFill/>
        </p:spPr>
      </p:pic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988" y="3267075"/>
            <a:ext cx="5035550" cy="1030288"/>
          </a:xfrm>
          <a:prstGeom prst="rect">
            <a:avLst/>
          </a:prstGeom>
          <a:noFill/>
        </p:spPr>
      </p:pic>
      <p:pic>
        <p:nvPicPr>
          <p:cNvPr id="10" name="Скругленный 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0038" y="5767388"/>
            <a:ext cx="3670300" cy="530225"/>
          </a:xfrm>
          <a:prstGeom prst="rect">
            <a:avLst/>
          </a:prstGeom>
          <a:noFill/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325" y="4627563"/>
            <a:ext cx="4887913" cy="815975"/>
          </a:xfrm>
          <a:prstGeom prst="rect">
            <a:avLst/>
          </a:prstGeom>
          <a:noFill/>
        </p:spPr>
      </p:pic>
      <p:pic>
        <p:nvPicPr>
          <p:cNvPr id="12" name="Скругленный 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5388" y="481013"/>
            <a:ext cx="6961187" cy="60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 descr="C:\Documents and Settings\User\Мои документы\Основы систематики\Копия 00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28625"/>
            <a:ext cx="58578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85813" y="6000750"/>
            <a:ext cx="8208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Укажите отделы царства Растения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5143500" y="285750"/>
            <a:ext cx="428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6215063" y="285750"/>
            <a:ext cx="571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643063" y="500063"/>
            <a:ext cx="571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5</a:t>
            </a: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2214563" y="2214563"/>
            <a:ext cx="603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4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6858000" y="4214813"/>
            <a:ext cx="571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2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28938" y="4572000"/>
            <a:ext cx="571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</a:t>
            </a:r>
          </a:p>
        </p:txBody>
      </p:sp>
      <p:sp>
        <p:nvSpPr>
          <p:cNvPr id="13324" name="Rectangle 8"/>
          <p:cNvSpPr>
            <a:spLocks noChangeArrowheads="1"/>
          </p:cNvSpPr>
          <p:nvPr/>
        </p:nvSpPr>
        <p:spPr bwMode="auto">
          <a:xfrm>
            <a:off x="6858000" y="2928938"/>
            <a:ext cx="549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3</a:t>
            </a:r>
          </a:p>
        </p:txBody>
      </p:sp>
      <p:sp>
        <p:nvSpPr>
          <p:cNvPr id="2356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625" y="6000750"/>
            <a:ext cx="531813" cy="430213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Скругленный прямоугольник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388" y="5980113"/>
            <a:ext cx="7319962" cy="530225"/>
          </a:xfrm>
          <a:prstGeom prst="rect">
            <a:avLst/>
          </a:prstGeom>
          <a:noFill/>
        </p:spPr>
      </p:pic>
      <p:pic>
        <p:nvPicPr>
          <p:cNvPr id="15" name="Скругленный прямоугольник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5450" y="481013"/>
            <a:ext cx="388938" cy="390525"/>
          </a:xfrm>
          <a:prstGeom prst="rect">
            <a:avLst/>
          </a:prstGeom>
          <a:noFill/>
        </p:spPr>
      </p:pic>
      <p:pic>
        <p:nvPicPr>
          <p:cNvPr id="16" name="Скругленный прямоугольник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6038" y="268288"/>
            <a:ext cx="384175" cy="384175"/>
          </a:xfrm>
          <a:prstGeom prst="rect">
            <a:avLst/>
          </a:prstGeom>
          <a:noFill/>
        </p:spPr>
      </p:pic>
      <p:pic>
        <p:nvPicPr>
          <p:cNvPr id="17" name="Скругленный прямоугольник 1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7450" y="268288"/>
            <a:ext cx="388938" cy="384175"/>
          </a:xfrm>
          <a:prstGeom prst="rect">
            <a:avLst/>
          </a:prstGeom>
          <a:noFill/>
        </p:spPr>
      </p:pic>
      <p:pic>
        <p:nvPicPr>
          <p:cNvPr id="18" name="Скругленный прямоугольник 1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4350" y="4552950"/>
            <a:ext cx="384175" cy="390525"/>
          </a:xfrm>
          <a:prstGeom prst="rect">
            <a:avLst/>
          </a:prstGeom>
          <a:noFill/>
        </p:spPr>
      </p:pic>
      <p:pic>
        <p:nvPicPr>
          <p:cNvPr id="19" name="Скругленный прямоугольник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80238" y="4194175"/>
            <a:ext cx="390525" cy="390525"/>
          </a:xfrm>
          <a:prstGeom prst="rect">
            <a:avLst/>
          </a:prstGeom>
          <a:noFill/>
        </p:spPr>
      </p:pic>
      <p:pic>
        <p:nvPicPr>
          <p:cNvPr id="21" name="Скругленный прямоугольник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1563" y="2193925"/>
            <a:ext cx="382587" cy="390525"/>
          </a:xfrm>
          <a:prstGeom prst="rect">
            <a:avLst/>
          </a:prstGeom>
          <a:noFill/>
        </p:spPr>
      </p:pic>
      <p:pic>
        <p:nvPicPr>
          <p:cNvPr id="22" name="Скругленный прямоугольник 2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13563" y="2908300"/>
            <a:ext cx="382587" cy="388938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357158" y="5929330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  <p:bldP spid="13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2" descr="C:\Documents and Settings\User\Мои документы\Основы систематики\Копия 00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714375"/>
            <a:ext cx="58578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6572250" y="500063"/>
            <a:ext cx="1582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Цветковые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86188" y="285750"/>
            <a:ext cx="2160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Покрытосеменные</a:t>
            </a: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7358063" y="3071813"/>
            <a:ext cx="15827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Мхи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767513" y="5286375"/>
            <a:ext cx="23764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Зелёные водоросли</a:t>
            </a: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1428750" y="471487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Бурые водоросли</a:t>
            </a:r>
          </a:p>
        </p:txBody>
      </p:sp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0" y="2786063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Папоротники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928688" y="571500"/>
            <a:ext cx="1727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Голосеменные</a:t>
            </a:r>
          </a:p>
        </p:txBody>
      </p:sp>
      <p:sp>
        <p:nvSpPr>
          <p:cNvPr id="2458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72438" y="5929313"/>
            <a:ext cx="574675" cy="430212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625" y="5929313"/>
            <a:ext cx="531813" cy="430212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Скругленный прямоугольник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" y="554038"/>
            <a:ext cx="2103438" cy="384175"/>
          </a:xfrm>
          <a:prstGeom prst="rect">
            <a:avLst/>
          </a:prstGeom>
          <a:noFill/>
        </p:spPr>
      </p:pic>
      <p:pic>
        <p:nvPicPr>
          <p:cNvPr id="16" name="Скругленный прямоугольник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4113" y="268288"/>
            <a:ext cx="2316162" cy="384175"/>
          </a:xfrm>
          <a:prstGeom prst="rect">
            <a:avLst/>
          </a:prstGeom>
          <a:noFill/>
        </p:spPr>
      </p:pic>
      <p:pic>
        <p:nvPicPr>
          <p:cNvPr id="17" name="Скругленный прямоугольник 1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2767013"/>
            <a:ext cx="1889125" cy="390525"/>
          </a:xfrm>
          <a:prstGeom prst="rect">
            <a:avLst/>
          </a:prstGeom>
          <a:noFill/>
        </p:spPr>
      </p:pic>
      <p:pic>
        <p:nvPicPr>
          <p:cNvPr id="18" name="Скругленный прямоугольник 1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8113" y="4694238"/>
            <a:ext cx="2176462" cy="390525"/>
          </a:xfrm>
          <a:prstGeom prst="rect">
            <a:avLst/>
          </a:prstGeom>
          <a:noFill/>
        </p:spPr>
      </p:pic>
      <p:pic>
        <p:nvPicPr>
          <p:cNvPr id="19" name="Скругленный прямоугольник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6225" y="481013"/>
            <a:ext cx="1530350" cy="390525"/>
          </a:xfrm>
          <a:prstGeom prst="rect">
            <a:avLst/>
          </a:prstGeom>
          <a:noFill/>
        </p:spPr>
      </p:pic>
      <p:pic>
        <p:nvPicPr>
          <p:cNvPr id="20" name="Скругленный прямоугольник 19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9013" y="3054350"/>
            <a:ext cx="1603375" cy="384175"/>
          </a:xfrm>
          <a:prstGeom prst="rect">
            <a:avLst/>
          </a:prstGeom>
          <a:noFill/>
        </p:spPr>
      </p:pic>
      <p:pic>
        <p:nvPicPr>
          <p:cNvPr id="21" name="Скругленный прямоугольник 20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5925" y="5267325"/>
            <a:ext cx="2390775" cy="390525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8001024" y="5857892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5857892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сканирование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687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867400" y="4581525"/>
            <a:ext cx="230505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i="1"/>
              <a:t>Травянистые цветковые </a:t>
            </a:r>
          </a:p>
          <a:p>
            <a:pPr>
              <a:defRPr/>
            </a:pPr>
            <a:r>
              <a:rPr lang="ru-RU" sz="1200" b="1" i="1"/>
              <a:t>растения</a:t>
            </a:r>
            <a:r>
              <a:rPr lang="ru-RU" b="1" i="1"/>
              <a:t> </a:t>
            </a:r>
            <a:r>
              <a:rPr lang="ru-RU" sz="1200" b="1" i="1"/>
              <a:t>(вейник, герань)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156325" y="2492375"/>
            <a:ext cx="2017713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i="1"/>
              <a:t>Цветковые растения</a:t>
            </a:r>
          </a:p>
          <a:p>
            <a:pPr algn="ctr">
              <a:defRPr/>
            </a:pPr>
            <a:r>
              <a:rPr lang="ru-RU" b="1" i="1"/>
              <a:t> </a:t>
            </a:r>
            <a:r>
              <a:rPr lang="ru-RU" sz="1200" b="1" i="1"/>
              <a:t>(берёза, бересклет)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700338" y="1844675"/>
            <a:ext cx="2303462" cy="6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i="1"/>
              <a:t>Голосеменные растения</a:t>
            </a:r>
          </a:p>
          <a:p>
            <a:pPr>
              <a:defRPr/>
            </a:pPr>
            <a:r>
              <a:rPr lang="ru-RU" sz="1200" b="1" i="1"/>
              <a:t>(сосна, ель, можжевельник)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76600" y="3789363"/>
            <a:ext cx="20177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i="1"/>
              <a:t>Папоротник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435600" y="908050"/>
            <a:ext cx="165576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i="1" dirty="0"/>
              <a:t>Молодые шишки </a:t>
            </a:r>
          </a:p>
          <a:p>
            <a:pPr algn="ctr">
              <a:defRPr/>
            </a:pPr>
            <a:r>
              <a:rPr lang="ru-RU" sz="1200" b="1" i="1" dirty="0"/>
              <a:t>ели</a:t>
            </a:r>
          </a:p>
        </p:txBody>
      </p:sp>
      <p:pic>
        <p:nvPicPr>
          <p:cNvPr id="19464" name="Picture 8" descr="сканирование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853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сканирование0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9363"/>
            <a:ext cx="22685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9388" y="2997200"/>
            <a:ext cx="1944687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i="1" dirty="0"/>
              <a:t>Водоросли (ламинария)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50825" y="6237288"/>
            <a:ext cx="1584325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i="1"/>
              <a:t>Мхи (сфагнум)</a:t>
            </a:r>
          </a:p>
        </p:txBody>
      </p:sp>
      <p:sp>
        <p:nvSpPr>
          <p:cNvPr id="25613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15313" y="6143625"/>
            <a:ext cx="574675" cy="430213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43900" y="6072206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6" grpId="0" animBg="1"/>
      <p:bldP spid="194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User\Мои документы\Основы систематики\fig03-arpfelupi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92100"/>
            <a:ext cx="8143875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01000" y="5929313"/>
            <a:ext cx="574675" cy="430212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Скругленный 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50" y="268288"/>
            <a:ext cx="7108825" cy="884237"/>
          </a:xfrm>
          <a:prstGeom prst="rect">
            <a:avLst/>
          </a:prstGeom>
          <a:noFill/>
        </p:spPr>
      </p:pic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100" y="5840413"/>
            <a:ext cx="744538" cy="60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28625" y="1643063"/>
            <a:ext cx="8358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2000" b="1">
                <a:solidFill>
                  <a:srgbClr val="336600"/>
                </a:solidFill>
                <a:latin typeface="Georgia" pitchFamily="18" charset="0"/>
              </a:rPr>
              <a:t>Покрытосеменные растения появились на Земле 125-150 тысяч </a:t>
            </a:r>
          </a:p>
          <a:p>
            <a:pPr algn="just"/>
            <a:r>
              <a:rPr lang="ru-RU" sz="2000" b="1">
                <a:solidFill>
                  <a:srgbClr val="336600"/>
                </a:solidFill>
                <a:latin typeface="Georgia" pitchFamily="18" charset="0"/>
              </a:rPr>
              <a:t>лет назад, что соответствует юрскому и меловому периодам</a:t>
            </a:r>
          </a:p>
          <a:p>
            <a:pPr algn="just"/>
            <a:r>
              <a:rPr lang="ru-RU" sz="2000" b="1">
                <a:solidFill>
                  <a:srgbClr val="336600"/>
                </a:solidFill>
                <a:latin typeface="Georgia" pitchFamily="18" charset="0"/>
              </a:rPr>
              <a:t> мезозойской эры.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00063" y="571500"/>
            <a:ext cx="8358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Когда появились первые покрытосеменные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растения и кто был их предками?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14563" y="5429250"/>
            <a:ext cx="628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6600"/>
                </a:solidFill>
                <a:latin typeface="Georgia" pitchFamily="18" charset="0"/>
              </a:rPr>
              <a:t>Предками их были вымершие голосеменные растения.</a:t>
            </a:r>
          </a:p>
        </p:txBody>
      </p:sp>
      <p:pic>
        <p:nvPicPr>
          <p:cNvPr id="17414" name="Picture 6" descr="F:\Новикова Г.К. - Основы систематики 2011-2012 уч. год\04030103.gif"/>
          <p:cNvPicPr>
            <a:picLocks noChangeAspect="1" noChangeArrowheads="1"/>
          </p:cNvPicPr>
          <p:nvPr/>
        </p:nvPicPr>
        <p:blipFill>
          <a:blip r:embed="rId3"/>
          <a:srcRect l="23460"/>
          <a:stretch>
            <a:fillRect/>
          </a:stretch>
        </p:blipFill>
        <p:spPr bwMode="auto">
          <a:xfrm>
            <a:off x="357188" y="2857500"/>
            <a:ext cx="47386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:\Новикова Г.К. - Основы систематики 2011-2012 уч. год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714625"/>
            <a:ext cx="237331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верх стрелка 7"/>
          <p:cNvSpPr/>
          <p:nvPr/>
        </p:nvSpPr>
        <p:spPr>
          <a:xfrm rot="12689977">
            <a:off x="4394200" y="4090988"/>
            <a:ext cx="2579688" cy="114300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13" y="695325"/>
            <a:ext cx="8815387" cy="1030288"/>
          </a:xfrm>
          <a:prstGeom prst="rect">
            <a:avLst/>
          </a:prstGeom>
          <a:noFill/>
        </p:spPr>
      </p:pic>
      <p:pic>
        <p:nvPicPr>
          <p:cNvPr id="13" name="Скругленный прямоугольник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4225" y="5413375"/>
            <a:ext cx="6602413" cy="88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214563"/>
            <a:ext cx="3857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8625" y="571500"/>
            <a:ext cx="857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Georgia" pitchFamily="18" charset="0"/>
              </a:rPr>
              <a:t>Какая общая черта характерна для голосеменных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Georgia" pitchFamily="18" charset="0"/>
              </a:rPr>
              <a:t>и покрытосеменных растений?</a:t>
            </a:r>
          </a:p>
        </p:txBody>
      </p:sp>
      <p:pic>
        <p:nvPicPr>
          <p:cNvPr id="28676" name="Picture 7" descr="сканирование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643063"/>
            <a:ext cx="3276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кругленный 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554038"/>
            <a:ext cx="8961437" cy="103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38100"/>
            <a:ext cx="97536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00063" y="642938"/>
            <a:ext cx="8501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Georgia" pitchFamily="18" charset="0"/>
              </a:rPr>
              <a:t>Назовите отличительные признаки </a:t>
            </a:r>
          </a:p>
          <a:p>
            <a:pPr algn="ctr"/>
            <a:r>
              <a:rPr lang="ru-RU" sz="3200" b="1" i="1">
                <a:solidFill>
                  <a:srgbClr val="C00000"/>
                </a:solidFill>
                <a:latin typeface="Georgia" pitchFamily="18" charset="0"/>
              </a:rPr>
              <a:t>покрытосеменных растений</a:t>
            </a:r>
          </a:p>
        </p:txBody>
      </p:sp>
      <p:pic>
        <p:nvPicPr>
          <p:cNvPr id="19461" name="Picture 5" descr="C:\Documents and Settings\User\Мои документы\семя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571750"/>
            <a:ext cx="26479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Documents and Settings\User\Мои документы\image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214563"/>
            <a:ext cx="2543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Documents and Settings\User\Мои документы\1134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786188"/>
            <a:ext cx="333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928813" y="2714625"/>
            <a:ext cx="357187" cy="428625"/>
          </a:xfrm>
          <a:prstGeom prst="ellipse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00938" y="2643188"/>
            <a:ext cx="928687" cy="1357312"/>
          </a:xfrm>
          <a:prstGeom prst="ellipse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3375" y="4714875"/>
            <a:ext cx="928688" cy="1357313"/>
          </a:xfrm>
          <a:prstGeom prst="ellipse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71625" y="2786063"/>
            <a:ext cx="357188" cy="428625"/>
          </a:xfrm>
          <a:prstGeom prst="ellipse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7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5786438"/>
            <a:ext cx="531812" cy="430212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Скругленный 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88" y="554038"/>
            <a:ext cx="8748712" cy="1030287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8001024" y="5715016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6257925" cy="1582737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Georgia" pitchFamily="18" charset="0"/>
              </a:rPr>
              <a:t>Признаки покрытосеменных растений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2143125"/>
            <a:ext cx="6675437" cy="44640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Наличие цветка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Семязачатки заключены в завязь пестика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Образование плодов и семян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Наличие специфического органа, улавливающего пыльцу (рыльце пестика)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Двойное оплодотворение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Образование эндосперма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Наличие развитой проводящей ткани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b="1" i="1" smtClean="0">
              <a:solidFill>
                <a:srgbClr val="336600"/>
              </a:solidFill>
              <a:latin typeface="Georgia" pitchFamily="18" charset="0"/>
            </a:endParaRPr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407988"/>
            <a:ext cx="7747000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11188" y="2636838"/>
            <a:ext cx="748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 i="1"/>
          </a:p>
        </p:txBody>
      </p:sp>
      <p:pic>
        <p:nvPicPr>
          <p:cNvPr id="5" name="Picture 9" descr="E:\Картинки\PHOTOHM\J0145257.JPG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500063" y="500063"/>
            <a:ext cx="39290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:\Low\Part1\09_01_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00063"/>
            <a:ext cx="39290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827088" y="1773238"/>
            <a:ext cx="7439025" cy="3343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250000 видов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592263" y="520700"/>
          <a:ext cx="7173912" cy="5649913"/>
        </p:xfrm>
        <a:graphic>
          <a:graphicData uri="http://schemas.openxmlformats.org/presentationml/2006/ole">
            <p:oleObj spid="_x0000_s32770" r:id="rId4" imgW="7175614" imgH="565148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680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680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187450" y="2498725"/>
            <a:ext cx="6192838" cy="18637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500000 видов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1449388" y="877888"/>
          <a:ext cx="7245350" cy="4816475"/>
        </p:xfrm>
        <a:graphic>
          <a:graphicData uri="http://schemas.openxmlformats.org/presentationml/2006/ole">
            <p:oleObj spid="_x0000_s33794" r:id="rId4" imgW="7242676" imgH="481625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0826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Georgia" pitchFamily="18" charset="0"/>
              </a:rPr>
              <a:t>Признаки классов</a:t>
            </a:r>
            <a:br>
              <a:rPr lang="ru-RU" sz="32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i="1" smtClean="0">
                <a:solidFill>
                  <a:srgbClr val="FF0000"/>
                </a:solidFill>
                <a:latin typeface="Georgia" pitchFamily="18" charset="0"/>
              </a:rPr>
              <a:t>покрытосеменных растений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143875" cy="78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336600"/>
                </a:solidFill>
                <a:latin typeface="Georgia" pitchFamily="18" charset="0"/>
              </a:rPr>
              <a:t>Строение семени</a:t>
            </a:r>
          </a:p>
          <a:p>
            <a:pPr eaLnBrk="1" hangingPunct="1">
              <a:buFontTx/>
              <a:buNone/>
            </a:pPr>
            <a:endParaRPr lang="ru-RU" b="1" i="1" smtClean="0">
              <a:solidFill>
                <a:srgbClr val="336600"/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ru-RU" b="1" i="1" smtClean="0">
              <a:solidFill>
                <a:srgbClr val="336600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b="1" i="1" smtClean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22533" name="Picture 5" descr="F:\Новикова Г.К. - Основы систематики 2011-2012 уч. год\tmp55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28750"/>
            <a:ext cx="24907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3929063"/>
            <a:ext cx="503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Жилкование листьев</a:t>
            </a:r>
          </a:p>
        </p:txBody>
      </p:sp>
      <p:pic>
        <p:nvPicPr>
          <p:cNvPr id="22534" name="Picture 6" descr="F:\Новикова Г.К. - Основы систематики 2011-2012 уч. год\0007-007-Tipy-kornevykh-sistem.png"/>
          <p:cNvPicPr>
            <a:picLocks noChangeAspect="1" noChangeArrowheads="1"/>
          </p:cNvPicPr>
          <p:nvPr/>
        </p:nvPicPr>
        <p:blipFill>
          <a:blip r:embed="rId4"/>
          <a:srcRect t="1981" b="20274"/>
          <a:stretch>
            <a:fillRect/>
          </a:stretch>
        </p:blipFill>
        <p:spPr bwMode="auto">
          <a:xfrm>
            <a:off x="5572125" y="2643188"/>
            <a:ext cx="2857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2643188"/>
            <a:ext cx="543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Тип корневой системы</a:t>
            </a:r>
          </a:p>
        </p:txBody>
      </p:sp>
      <p:pic>
        <p:nvPicPr>
          <p:cNvPr id="22535" name="Picture 7" descr="F:\Новикова Г.К. - Основы систематики 2011-2012 уч. год\ris._5_1_11.jpg"/>
          <p:cNvPicPr>
            <a:picLocks noChangeAspect="1" noChangeArrowheads="1"/>
          </p:cNvPicPr>
          <p:nvPr/>
        </p:nvPicPr>
        <p:blipFill>
          <a:blip r:embed="rId5"/>
          <a:srcRect l="-2734" r="-2734"/>
          <a:stretch>
            <a:fillRect/>
          </a:stretch>
        </p:blipFill>
        <p:spPr bwMode="auto">
          <a:xfrm>
            <a:off x="4714875" y="4500563"/>
            <a:ext cx="38576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кругленный 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375" y="341313"/>
            <a:ext cx="7454900" cy="1030287"/>
          </a:xfrm>
          <a:prstGeom prst="rect">
            <a:avLst/>
          </a:prstGeom>
          <a:noFill/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313" y="1408113"/>
            <a:ext cx="4243387" cy="676275"/>
          </a:xfrm>
          <a:prstGeom prst="rect">
            <a:avLst/>
          </a:prstGeom>
          <a:noFill/>
        </p:spPr>
      </p:pic>
      <p:pic>
        <p:nvPicPr>
          <p:cNvPr id="12" name="Скругленный 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2627313"/>
            <a:ext cx="5535612" cy="669925"/>
          </a:xfrm>
          <a:prstGeom prst="rect">
            <a:avLst/>
          </a:prstGeom>
          <a:noFill/>
        </p:spPr>
      </p:pic>
      <p:pic>
        <p:nvPicPr>
          <p:cNvPr id="13" name="Скругленный 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313" y="3981450"/>
            <a:ext cx="4956175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59" descr="C:\Documents and Settings\User\Мои документы\Фоны\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9937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  <a:t>Сравнительная характеристика растений класса двудольные и класса однодольные</a:t>
            </a:r>
            <a:b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400" b="1" i="1" smtClean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428750"/>
          <a:ext cx="8229600" cy="45561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Класс Двудольные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Класс Однодольные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Две семядоли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Одна семядоля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Стержневая корневая система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Мочковатая корневая система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Листья простые или сложные; жилкование сетчатое или пальчатое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Листья простые; жилкование дуговое или параллельное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Стебель травянистый или деревянистый. Есть камбий. Проводящие пучки расположены по кругу или в центре цилиндра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Стебель травянистый. Нет камбия. Проводящие пучки расположены беспорядочно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Число частей цветка обычно кратно 4 или 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Число частей цветка обычно кратно 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Семейства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: Розоцветные, Бобовые, Крестоцветные, Паслёновые, Сложноцветные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Семейства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: Лилейные, Злаковые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4242" marR="3424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341313"/>
            <a:ext cx="7961313" cy="1030287"/>
          </a:xfrm>
          <a:prstGeom prst="rect">
            <a:avLst/>
          </a:prstGeom>
          <a:noFill/>
        </p:spPr>
      </p:pic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1438" y="1408113"/>
            <a:ext cx="2601912" cy="390525"/>
          </a:xfrm>
          <a:prstGeom prst="rect">
            <a:avLst/>
          </a:prstGeom>
          <a:noFill/>
        </p:spPr>
      </p:pic>
      <p:pic>
        <p:nvPicPr>
          <p:cNvPr id="8" name="Скругленный 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325" y="1408113"/>
            <a:ext cx="2676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 descr="C:\Documents and Settings\User\Мои документы\Фоны\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сканирование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3714750" cy="5059362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50825" y="5734050"/>
            <a:ext cx="3889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Класс Двудольные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4859338" y="5734050"/>
            <a:ext cx="3889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Класс Однодольные</a:t>
            </a:r>
          </a:p>
        </p:txBody>
      </p:sp>
      <p:pic>
        <p:nvPicPr>
          <p:cNvPr id="36869" name="Picture 8" descr="сканирование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00063"/>
            <a:ext cx="3714750" cy="5072062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3" y="5767388"/>
            <a:ext cx="3462337" cy="461962"/>
          </a:xfrm>
          <a:prstGeom prst="rect">
            <a:avLst/>
          </a:prstGeom>
          <a:noFill/>
        </p:spPr>
      </p:pic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9988" y="5767388"/>
            <a:ext cx="3676650" cy="46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1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8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5500" b="1" i="1" smtClean="0">
                <a:solidFill>
                  <a:srgbClr val="C00000"/>
                </a:solidFill>
                <a:latin typeface="Georgia" pitchFamily="18" charset="0"/>
              </a:rPr>
              <a:t>Признаки семейств</a:t>
            </a:r>
          </a:p>
        </p:txBody>
      </p:sp>
      <p:sp>
        <p:nvSpPr>
          <p:cNvPr id="25604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29600" cy="714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336600"/>
                </a:solidFill>
                <a:latin typeface="Georgia" pitchFamily="18" charset="0"/>
              </a:rPr>
              <a:t>Строение цветка</a:t>
            </a:r>
          </a:p>
        </p:txBody>
      </p:sp>
      <p:pic>
        <p:nvPicPr>
          <p:cNvPr id="25605" name="Picture 5" descr="F:\Новикова Г.К. - Основы систематики 2011-2012 уч. год\flower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714625"/>
            <a:ext cx="22621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F:\Новикова Г.К. - Основы систематики 2011-2012 уч. год\300px-Azalea_fl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357688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43250" y="2786063"/>
            <a:ext cx="480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336600"/>
                </a:solidFill>
                <a:latin typeface="Georgia" pitchFamily="18" charset="0"/>
              </a:rPr>
              <a:t>Строение плода</a:t>
            </a:r>
          </a:p>
        </p:txBody>
      </p:sp>
      <p:pic>
        <p:nvPicPr>
          <p:cNvPr id="25607" name="Picture 7" descr="F:\Новикова Г.К. - Основы систематики 2011-2012 уч. год\samye_poleznye_fruk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786188"/>
            <a:ext cx="2714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38" y="695325"/>
            <a:ext cx="8102600" cy="962025"/>
          </a:xfrm>
          <a:prstGeom prst="rect">
            <a:avLst/>
          </a:prstGeom>
          <a:noFill/>
        </p:spPr>
      </p:pic>
      <p:pic>
        <p:nvPicPr>
          <p:cNvPr id="10" name="Скругленный 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013" y="1841500"/>
            <a:ext cx="5316537" cy="669925"/>
          </a:xfrm>
          <a:prstGeom prst="rect">
            <a:avLst/>
          </a:prstGeom>
          <a:noFill/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7375" y="2840038"/>
            <a:ext cx="5168900" cy="67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" descr="C:\Documents and Settings\User\Мои документы\Фоны\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Georgia" pitchFamily="18" charset="0"/>
              </a:rPr>
              <a:t>Подумаем вместе!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i="1" smtClean="0">
                <a:solidFill>
                  <a:srgbClr val="336600"/>
                </a:solidFill>
                <a:latin typeface="Georgia" pitchFamily="18" charset="0"/>
              </a:rPr>
              <a:t>А)</a:t>
            </a:r>
            <a:r>
              <a:rPr lang="ru-RU" sz="2200" b="1" i="1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200" b="1" i="1" smtClean="0">
                <a:solidFill>
                  <a:srgbClr val="336600"/>
                </a:solidFill>
                <a:latin typeface="Georgia" pitchFamily="18" charset="0"/>
              </a:rPr>
              <a:t>Вы летом заготовили гербарий сорных растений без корней с красивыми листьями. Можно ли ваш гербарий использовать для того, чтобы определить, к какому классу это растение относится?                                       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r>
              <a:rPr lang="ru-RU" sz="2200" b="1" i="1" smtClean="0">
                <a:solidFill>
                  <a:srgbClr val="336600"/>
                </a:solidFill>
                <a:latin typeface="Georgia" pitchFamily="18" charset="0"/>
              </a:rPr>
              <a:t>	 Б) Можно определить к какому семейству относится данное растение, если оно ещё не цветёт и не образовало плодов?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i="1" smtClean="0">
                <a:solidFill>
                  <a:srgbClr val="336600"/>
                </a:solidFill>
                <a:latin typeface="Georgia" pitchFamily="18" charset="0"/>
              </a:rPr>
              <a:t>В лабораторию принесли: паслён чёрный, клевер красный, горчицу белую, редьку дикую, горчицу полевую, клевер белый, горчицу сарептскую. Во сколько родов, видов можно объединить эти растения?</a:t>
            </a:r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341313"/>
            <a:ext cx="6821487" cy="9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4"/>
          <p:cNvSpPr>
            <a:spLocks noGrp="1"/>
          </p:cNvSpPr>
          <p:nvPr>
            <p:ph type="title"/>
          </p:nvPr>
        </p:nvSpPr>
        <p:spPr>
          <a:xfrm>
            <a:off x="285750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Выскажи своё мнение по данному уроку</a:t>
            </a:r>
          </a:p>
        </p:txBody>
      </p:sp>
      <p:sp>
        <p:nvSpPr>
          <p:cNvPr id="39939" name="Содержимое 5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Что узнали нового на уроке?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Что расскажите дома об уроке?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smtClean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На какой вопрос хотели бы получить больше информации?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ru-RU" b="1" smtClean="0">
              <a:cs typeface="Arial" charset="0"/>
            </a:endParaRPr>
          </a:p>
          <a:p>
            <a:pPr eaLnBrk="1" hangingPunct="1">
              <a:buClr>
                <a:srgbClr val="FF0000"/>
              </a:buClr>
            </a:pPr>
            <a:endParaRPr lang="ru-RU" smtClean="0"/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481013"/>
            <a:ext cx="7534275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6"/>
          <p:cNvSpPr>
            <a:spLocks noChangeArrowheads="1"/>
          </p:cNvSpPr>
          <p:nvPr/>
        </p:nvSpPr>
        <p:spPr bwMode="auto">
          <a:xfrm rot="-313117">
            <a:off x="1663700" y="474663"/>
            <a:ext cx="57610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Домашнее задание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857250" y="1714500"/>
            <a:ext cx="71294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Изучите </a:t>
            </a:r>
            <a:r>
              <a:rPr lang="en-US" sz="3200" b="1" i="1">
                <a:solidFill>
                  <a:srgbClr val="336600"/>
                </a:solidFill>
                <a:latin typeface="Georgia" pitchFamily="18" charset="0"/>
              </a:rPr>
              <a:t>§</a:t>
            </a:r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 45, 46 и ответьте</a:t>
            </a:r>
          </a:p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 на вопросы к нему</a:t>
            </a:r>
            <a:endParaRPr lang="en-US" sz="3200" b="1" i="1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357313" y="3143250"/>
            <a:ext cx="7358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Выучите признаки классов </a:t>
            </a:r>
          </a:p>
          <a:p>
            <a:r>
              <a:rPr lang="ru-RU" sz="3200" b="1" i="1">
                <a:solidFill>
                  <a:srgbClr val="336600"/>
                </a:solidFill>
                <a:latin typeface="Georgia" pitchFamily="18" charset="0"/>
              </a:rPr>
              <a:t>двудольные и однодольные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-456158">
            <a:off x="2071688" y="4500563"/>
            <a:ext cx="6286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Соберите информацию о </a:t>
            </a:r>
          </a:p>
          <a:p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необычных покрытосеменных </a:t>
            </a:r>
          </a:p>
          <a:p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растениях</a:t>
            </a:r>
          </a:p>
        </p:txBody>
      </p:sp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39700"/>
            <a:ext cx="5548312" cy="1457325"/>
          </a:xfrm>
          <a:prstGeom prst="rect">
            <a:avLst/>
          </a:prstGeom>
          <a:noFill/>
        </p:spPr>
      </p:pic>
      <p:pic>
        <p:nvPicPr>
          <p:cNvPr id="8" name="Скругленный 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1627188"/>
            <a:ext cx="7248525" cy="1030287"/>
          </a:xfrm>
          <a:prstGeom prst="rect">
            <a:avLst/>
          </a:prstGeom>
          <a:noFill/>
        </p:spPr>
      </p:pic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100" y="3127375"/>
            <a:ext cx="7029450" cy="1030288"/>
          </a:xfrm>
          <a:prstGeom prst="rect">
            <a:avLst/>
          </a:prstGeom>
          <a:noFill/>
        </p:spPr>
      </p:pic>
      <p:pic>
        <p:nvPicPr>
          <p:cNvPr id="10" name="Скругленный 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63" y="3943350"/>
            <a:ext cx="6613525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2938" y="314325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Классификация – </a:t>
            </a:r>
            <a:r>
              <a:rPr lang="ru-RU" sz="2800" b="1" i="1">
                <a:solidFill>
                  <a:srgbClr val="336600"/>
                </a:solidFill>
                <a:latin typeface="Georgia" pitchFamily="18" charset="0"/>
              </a:rPr>
              <a:t>это объединение организмов в группы по степени их родства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63" y="785813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cs typeface="+mn-cs"/>
              </a:rPr>
              <a:t>Систематика –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ru-RU" sz="2800" b="1" i="1" dirty="0">
                <a:solidFill>
                  <a:srgbClr val="336600"/>
                </a:solidFill>
                <a:latin typeface="Georgia" pitchFamily="18" charset="0"/>
                <a:cs typeface="+mn-cs"/>
              </a:rPr>
              <a:t>наука о многообразии организмов, их объединении в группы на основе родства</a:t>
            </a:r>
          </a:p>
        </p:txBody>
      </p:sp>
      <p:pic>
        <p:nvPicPr>
          <p:cNvPr id="6" name="Скругленный 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554038"/>
            <a:ext cx="8528050" cy="1817687"/>
          </a:xfrm>
          <a:prstGeom prst="rect">
            <a:avLst/>
          </a:prstGeom>
          <a:noFill/>
        </p:spPr>
      </p:pic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2908300"/>
            <a:ext cx="852805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28625" y="1071563"/>
            <a:ext cx="4787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400" b="1" i="1">
                <a:solidFill>
                  <a:srgbClr val="336600"/>
                </a:solidFill>
                <a:latin typeface="Georgia" pitchFamily="18" charset="0"/>
              </a:rPr>
              <a:t>Заслуги К. Линнея:</a:t>
            </a:r>
          </a:p>
          <a:p>
            <a:pPr marL="342900" indent="-342900"/>
            <a:endParaRPr lang="ru-RU" sz="2400" b="1" i="1">
              <a:solidFill>
                <a:srgbClr val="336600"/>
              </a:solidFill>
              <a:latin typeface="Georgia" pitchFamily="18" charset="0"/>
            </a:endParaRP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1. Упростил биологическую </a:t>
            </a: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терминологию.</a:t>
            </a:r>
          </a:p>
          <a:p>
            <a:pPr marL="342900" indent="-342900"/>
            <a:endParaRPr lang="ru-RU" b="1" i="1">
              <a:solidFill>
                <a:srgbClr val="336600"/>
              </a:solidFill>
              <a:latin typeface="Georgia" pitchFamily="18" charset="0"/>
            </a:endParaRP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2. Создал систему распределения </a:t>
            </a: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растений по группам.</a:t>
            </a:r>
          </a:p>
          <a:p>
            <a:pPr marL="342900" indent="-342900"/>
            <a:endParaRPr lang="ru-RU" b="1" i="1">
              <a:solidFill>
                <a:srgbClr val="336600"/>
              </a:solidFill>
              <a:latin typeface="Georgia" pitchFamily="18" charset="0"/>
            </a:endParaRP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3. Ввёл двойные названия (бинарную </a:t>
            </a: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номенклатуру).</a:t>
            </a:r>
          </a:p>
          <a:p>
            <a:pPr marL="342900" indent="-342900"/>
            <a:endParaRPr lang="ru-RU" b="1" i="1">
              <a:solidFill>
                <a:srgbClr val="336600"/>
              </a:solidFill>
              <a:latin typeface="Georgia" pitchFamily="18" charset="0"/>
            </a:endParaRPr>
          </a:p>
          <a:p>
            <a:pPr marL="342900" indent="-342900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4. Ввёл латинские названия.</a:t>
            </a:r>
          </a:p>
        </p:txBody>
      </p:sp>
      <p:pic>
        <p:nvPicPr>
          <p:cNvPr id="17411" name="Picture 6" descr="C:\Documents and Settings\User\Мои документы\Основы систематики\Карл Линн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000125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054100"/>
            <a:ext cx="3743325" cy="530225"/>
          </a:xfrm>
          <a:prstGeom prst="rect">
            <a:avLst/>
          </a:prstGeom>
          <a:noFill/>
        </p:spPr>
      </p:pic>
      <p:pic>
        <p:nvPicPr>
          <p:cNvPr id="6" name="Скругленный 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1841500"/>
            <a:ext cx="3749675" cy="669925"/>
          </a:xfrm>
          <a:prstGeom prst="rect">
            <a:avLst/>
          </a:prstGeom>
          <a:noFill/>
        </p:spPr>
      </p:pic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988" y="2627313"/>
            <a:ext cx="4535487" cy="669925"/>
          </a:xfrm>
          <a:prstGeom prst="rect">
            <a:avLst/>
          </a:prstGeom>
          <a:noFill/>
        </p:spPr>
      </p:pic>
      <p:pic>
        <p:nvPicPr>
          <p:cNvPr id="8" name="Скругленный 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88" y="3481388"/>
            <a:ext cx="4816475" cy="676275"/>
          </a:xfrm>
          <a:prstGeom prst="rect">
            <a:avLst/>
          </a:prstGeom>
          <a:noFill/>
        </p:spPr>
      </p:pic>
      <p:pic>
        <p:nvPicPr>
          <p:cNvPr id="9" name="Скругленный 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013" y="4194175"/>
            <a:ext cx="396240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1143000"/>
            <a:ext cx="8229600" cy="3095625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rgbClr val="FF0000"/>
                </a:solidFill>
                <a:latin typeface="Georgia" pitchFamily="18" charset="0"/>
              </a:rPr>
              <a:t>Вид –</a:t>
            </a:r>
            <a:r>
              <a:rPr lang="ru-RU" sz="3600" b="1" i="1" smtClean="0">
                <a:latin typeface="Georgia" pitchFamily="18" charset="0"/>
              </a:rPr>
              <a:t> </a:t>
            </a:r>
            <a:r>
              <a:rPr lang="ru-RU" sz="3600" b="1" i="1" smtClean="0">
                <a:solidFill>
                  <a:srgbClr val="336600"/>
                </a:solidFill>
                <a:latin typeface="Georgia" pitchFamily="18" charset="0"/>
              </a:rPr>
              <a:t>совокупность растений, сходных по внешнему строению, способных скрещиваться и давать жизнеспособное потомство</a:t>
            </a:r>
          </a:p>
        </p:txBody>
      </p:sp>
      <p:sp>
        <p:nvSpPr>
          <p:cNvPr id="1843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57875"/>
            <a:ext cx="531813" cy="430213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908050"/>
            <a:ext cx="8820150" cy="3603625"/>
          </a:xfrm>
          <a:prstGeom prst="rect">
            <a:avLst/>
          </a:prstGeom>
          <a:noFill/>
        </p:spPr>
      </p:pic>
      <p:pic>
        <p:nvPicPr>
          <p:cNvPr id="6" name="Скругленный 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5767388"/>
            <a:ext cx="744538" cy="60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1428750"/>
            <a:ext cx="8147050" cy="3009900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solidFill>
                  <a:srgbClr val="FF0000"/>
                </a:solidFill>
                <a:latin typeface="Georgia" pitchFamily="18" charset="0"/>
              </a:rPr>
              <a:t>Сорт –</a:t>
            </a:r>
            <a:r>
              <a:rPr lang="ru-RU" sz="3200" b="1" i="1" smtClean="0">
                <a:solidFill>
                  <a:srgbClr val="9933FF"/>
                </a:solidFill>
                <a:latin typeface="Georgia" pitchFamily="18" charset="0"/>
              </a:rPr>
              <a:t> </a:t>
            </a:r>
            <a:r>
              <a:rPr lang="ru-RU" sz="3200" b="1" i="1" smtClean="0">
                <a:solidFill>
                  <a:srgbClr val="336600"/>
                </a:solidFill>
                <a:latin typeface="Georgia" pitchFamily="18" charset="0"/>
              </a:rPr>
              <a:t>группа растений одного вида, созданных человеком и обладающих определёнными хозяйственными признаками и свойствами</a:t>
            </a:r>
          </a:p>
        </p:txBody>
      </p:sp>
      <p:sp>
        <p:nvSpPr>
          <p:cNvPr id="922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5857875"/>
            <a:ext cx="503237" cy="431800"/>
          </a:xfrm>
          <a:prstGeom prst="actionButtonBackPrevious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srgbClr val="FFFF00"/>
                </a:solidFill>
              </a:ln>
              <a:cs typeface="+mn-cs"/>
            </a:endParaRPr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627188"/>
            <a:ext cx="8528050" cy="281622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001024" y="5786454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1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сканирование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857250"/>
            <a:ext cx="2286000" cy="3097213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95288" y="115888"/>
            <a:ext cx="55451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Ландыш</a:t>
            </a:r>
            <a:r>
              <a:rPr lang="ru-RU" sz="2400" b="1" i="1">
                <a:latin typeface="Georgia" pitchFamily="18" charset="0"/>
              </a:rPr>
              <a:t> </a:t>
            </a:r>
            <a:r>
              <a:rPr lang="ru-RU" sz="2400" b="1" i="1">
                <a:solidFill>
                  <a:srgbClr val="336600"/>
                </a:solidFill>
                <a:latin typeface="Georgia" pitchFamily="18" charset="0"/>
              </a:rPr>
              <a:t>майский</a:t>
            </a:r>
            <a:r>
              <a:rPr lang="en-US" sz="2400" b="1" i="1">
                <a:solidFill>
                  <a:srgbClr val="336600"/>
                </a:solidFill>
                <a:latin typeface="Georgia" pitchFamily="18" charset="0"/>
              </a:rPr>
              <a:t> -</a:t>
            </a:r>
            <a:r>
              <a:rPr lang="ru-RU" sz="2400" b="1" i="1">
                <a:latin typeface="Georgia" pitchFamily="18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Georgia" pitchFamily="18" charset="0"/>
              </a:rPr>
              <a:t>Convallaria </a:t>
            </a:r>
            <a:r>
              <a:rPr lang="en-US" sz="2000" b="1" i="1">
                <a:solidFill>
                  <a:srgbClr val="336600"/>
                </a:solidFill>
                <a:latin typeface="Georgia" pitchFamily="18" charset="0"/>
              </a:rPr>
              <a:t>maialis</a:t>
            </a:r>
            <a:endParaRPr lang="ru-RU" sz="2000" b="1" i="1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611188" y="836613"/>
            <a:ext cx="720725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2339975" y="836613"/>
            <a:ext cx="792163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79388" y="1484313"/>
            <a:ext cx="1657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Название рода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484438" y="1484313"/>
            <a:ext cx="1944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Видовой эпитет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987675" y="3860800"/>
            <a:ext cx="56880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Ветреница </a:t>
            </a:r>
            <a:r>
              <a:rPr lang="ru-RU" sz="2400" b="1" i="1">
                <a:solidFill>
                  <a:srgbClr val="336600"/>
                </a:solidFill>
                <a:latin typeface="Georgia" pitchFamily="18" charset="0"/>
              </a:rPr>
              <a:t>лесная –</a:t>
            </a:r>
            <a:r>
              <a:rPr lang="ru-RU" sz="2400" b="1" i="1">
                <a:latin typeface="Georgia" pitchFamily="18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Georgia" pitchFamily="18" charset="0"/>
              </a:rPr>
              <a:t>Anemone </a:t>
            </a:r>
            <a:r>
              <a:rPr lang="en-US" sz="2000" b="1" i="1">
                <a:solidFill>
                  <a:srgbClr val="336600"/>
                </a:solidFill>
                <a:latin typeface="Georgia" pitchFamily="18" charset="0"/>
              </a:rPr>
              <a:t>silvestris</a:t>
            </a:r>
            <a:endParaRPr lang="ru-RU" sz="2000" b="1" i="1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6156325" y="4508500"/>
            <a:ext cx="792163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7956550" y="4508500"/>
            <a:ext cx="287338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468313" y="3573463"/>
            <a:ext cx="4608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 i="1"/>
          </a:p>
        </p:txBody>
      </p:sp>
      <p:pic>
        <p:nvPicPr>
          <p:cNvPr id="10253" name="Picture 17" descr="сканирование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565400"/>
            <a:ext cx="2374900" cy="3756025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4572000" y="5084763"/>
            <a:ext cx="1944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Название рода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6588125" y="5084763"/>
            <a:ext cx="22320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i="1">
                <a:solidFill>
                  <a:srgbClr val="336600"/>
                </a:solidFill>
                <a:latin typeface="Georgia" pitchFamily="18" charset="0"/>
              </a:rPr>
              <a:t>Видовой эпитет</a:t>
            </a:r>
          </a:p>
        </p:txBody>
      </p:sp>
      <p:sp>
        <p:nvSpPr>
          <p:cNvPr id="20495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72438" y="5929313"/>
            <a:ext cx="574675" cy="430212"/>
          </a:xfrm>
          <a:prstGeom prst="actionButtonForwardNex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Скругленный 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1554163"/>
            <a:ext cx="2390775" cy="384175"/>
          </a:xfrm>
          <a:prstGeom prst="rect">
            <a:avLst/>
          </a:prstGeom>
          <a:noFill/>
        </p:spPr>
      </p:pic>
      <p:pic>
        <p:nvPicPr>
          <p:cNvPr id="18" name="Скругленный прямоугольник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050" y="1554163"/>
            <a:ext cx="2176463" cy="384175"/>
          </a:xfrm>
          <a:prstGeom prst="rect">
            <a:avLst/>
          </a:prstGeom>
          <a:noFill/>
        </p:spPr>
      </p:pic>
      <p:pic>
        <p:nvPicPr>
          <p:cNvPr id="19" name="Скругленный прямоугольник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9925" y="5126038"/>
            <a:ext cx="2176463" cy="384175"/>
          </a:xfrm>
          <a:prstGeom prst="rect">
            <a:avLst/>
          </a:prstGeom>
          <a:noFill/>
        </p:spPr>
      </p:pic>
      <p:pic>
        <p:nvPicPr>
          <p:cNvPr id="20" name="Скругленный прямоугольник 1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6225" y="5126038"/>
            <a:ext cx="2170113" cy="384175"/>
          </a:xfrm>
          <a:prstGeom prst="rect">
            <a:avLst/>
          </a:prstGeom>
          <a:noFill/>
        </p:spPr>
      </p:pic>
      <p:pic>
        <p:nvPicPr>
          <p:cNvPr id="21" name="Скругленный прямоугольник 2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313" y="407988"/>
            <a:ext cx="6169025" cy="390525"/>
          </a:xfrm>
          <a:prstGeom prst="rect">
            <a:avLst/>
          </a:prstGeom>
          <a:noFill/>
        </p:spPr>
      </p:pic>
      <p:pic>
        <p:nvPicPr>
          <p:cNvPr id="22" name="Скругленный прямоугольник 2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0038" y="4054475"/>
            <a:ext cx="6316662" cy="388938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8001024" y="5857892"/>
            <a:ext cx="714380" cy="571504"/>
          </a:xfrm>
          <a:prstGeom prst="roundRect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/>
      <p:bldP spid="10248" grpId="0"/>
      <p:bldP spid="10249" grpId="0"/>
      <p:bldP spid="10250" grpId="0" animBg="1"/>
      <p:bldP spid="10251" grpId="0" animBg="1"/>
      <p:bldP spid="10254" grpId="0"/>
      <p:bldP spid="10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8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62950" cy="865187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  <a:t>Систематические единицы </a:t>
            </a:r>
            <a:b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  <a:t>(таксоны, категории)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57563" y="4857750"/>
            <a:ext cx="1944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СЕМЕЙСТВО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429000" y="5429250"/>
            <a:ext cx="194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РОД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357563" y="6072188"/>
            <a:ext cx="1944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ВИД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357563" y="4214813"/>
            <a:ext cx="1944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КЛАСС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357563" y="3571875"/>
            <a:ext cx="1944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ОТДЕЛ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57563" y="2928938"/>
            <a:ext cx="1944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ПОДЦАРСТВО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357563" y="1643063"/>
            <a:ext cx="1944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НАДЦАРСТВО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357563" y="2286000"/>
            <a:ext cx="1944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ЦАРСТВО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357563" y="1000125"/>
            <a:ext cx="1944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3300"/>
                </a:solidFill>
                <a:latin typeface="Georgia" pitchFamily="18" charset="0"/>
              </a:rPr>
              <a:t>ИМПЕРИЯ</a:t>
            </a:r>
          </a:p>
        </p:txBody>
      </p:sp>
      <p:sp>
        <p:nvSpPr>
          <p:cNvPr id="21516" name="Line 20"/>
          <p:cNvSpPr>
            <a:spLocks noChangeShapeType="1"/>
          </p:cNvSpPr>
          <p:nvPr/>
        </p:nvSpPr>
        <p:spPr bwMode="auto">
          <a:xfrm>
            <a:off x="900113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6572250" y="928688"/>
            <a:ext cx="485775" cy="5329237"/>
          </a:xfrm>
          <a:prstGeom prst="upArrow">
            <a:avLst>
              <a:gd name="adj1" fmla="val 50000"/>
              <a:gd name="adj2" fmla="val 274265"/>
            </a:avLst>
          </a:prstGeom>
          <a:solidFill>
            <a:srgbClr val="336600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714500" y="1000125"/>
            <a:ext cx="485775" cy="5357813"/>
          </a:xfrm>
          <a:prstGeom prst="downArrow">
            <a:avLst>
              <a:gd name="adj1" fmla="val 50000"/>
              <a:gd name="adj2" fmla="val 270527"/>
            </a:avLst>
          </a:prstGeom>
          <a:solidFill>
            <a:srgbClr val="336600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Скругленный прямоугольник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95263"/>
            <a:ext cx="5461000" cy="742950"/>
          </a:xfrm>
          <a:prstGeom prst="rect">
            <a:avLst/>
          </a:prstGeom>
          <a:noFill/>
        </p:spPr>
      </p:pic>
      <p:pic>
        <p:nvPicPr>
          <p:cNvPr id="19" name="Скругленный прямоугольник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988" y="969963"/>
            <a:ext cx="1981200" cy="554037"/>
          </a:xfrm>
          <a:prstGeom prst="rect">
            <a:avLst/>
          </a:prstGeom>
          <a:noFill/>
        </p:spPr>
      </p:pic>
      <p:pic>
        <p:nvPicPr>
          <p:cNvPr id="21" name="Скругленный прямоугольник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8988" y="1609725"/>
            <a:ext cx="1981200" cy="560388"/>
          </a:xfrm>
          <a:prstGeom prst="rect">
            <a:avLst/>
          </a:prstGeom>
          <a:noFill/>
        </p:spPr>
      </p:pic>
      <p:pic>
        <p:nvPicPr>
          <p:cNvPr id="22" name="Скругленный прямоугольник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88" y="2255838"/>
            <a:ext cx="1981200" cy="554037"/>
          </a:xfrm>
          <a:prstGeom prst="rect">
            <a:avLst/>
          </a:prstGeom>
          <a:noFill/>
        </p:spPr>
      </p:pic>
      <p:pic>
        <p:nvPicPr>
          <p:cNvPr id="23" name="Скругленный прямоугольник 2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8988" y="2895600"/>
            <a:ext cx="1981200" cy="560388"/>
          </a:xfrm>
          <a:prstGeom prst="rect">
            <a:avLst/>
          </a:prstGeom>
          <a:noFill/>
        </p:spPr>
      </p:pic>
      <p:pic>
        <p:nvPicPr>
          <p:cNvPr id="24" name="Скругленный прямоугольник 2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8988" y="3541713"/>
            <a:ext cx="1981200" cy="554037"/>
          </a:xfrm>
          <a:prstGeom prst="rect">
            <a:avLst/>
          </a:prstGeom>
          <a:noFill/>
        </p:spPr>
      </p:pic>
      <p:pic>
        <p:nvPicPr>
          <p:cNvPr id="25" name="Скругленный прямоугольник 2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8988" y="4181475"/>
            <a:ext cx="1981200" cy="561975"/>
          </a:xfrm>
          <a:prstGeom prst="rect">
            <a:avLst/>
          </a:prstGeom>
          <a:noFill/>
        </p:spPr>
      </p:pic>
      <p:pic>
        <p:nvPicPr>
          <p:cNvPr id="26" name="Скругленный прямоугольник 25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8988" y="4827588"/>
            <a:ext cx="1981200" cy="555625"/>
          </a:xfrm>
          <a:prstGeom prst="rect">
            <a:avLst/>
          </a:prstGeom>
          <a:noFill/>
        </p:spPr>
      </p:pic>
      <p:pic>
        <p:nvPicPr>
          <p:cNvPr id="27" name="Скругленный прямоугольник 2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8988" y="5400675"/>
            <a:ext cx="1981200" cy="555625"/>
          </a:xfrm>
          <a:prstGeom prst="rect">
            <a:avLst/>
          </a:prstGeom>
          <a:noFill/>
        </p:spPr>
      </p:pic>
      <p:pic>
        <p:nvPicPr>
          <p:cNvPr id="28" name="Скругленный прямоугольник 2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28988" y="6040438"/>
            <a:ext cx="1981200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9" grpId="0"/>
      <p:bldP spid="15370" grpId="0"/>
      <p:bldP spid="15371" grpId="0"/>
      <p:bldP spid="15372" grpId="0"/>
      <p:bldP spid="15373" grpId="0"/>
      <p:bldP spid="15374" grpId="0"/>
      <p:bldP spid="15384" grpId="0" animBg="1"/>
      <p:bldP spid="153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Documents and Settings\User\Мои документы\Фоны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Georgia" pitchFamily="18" charset="0"/>
              </a:rPr>
              <a:t>Ответьте на вопросы: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143000"/>
            <a:ext cx="7086600" cy="53578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Что такое систематика?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Что называется классификацией?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Кто является родоначальником систематики?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Что такое таксон?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Какая самая крупная единица систематики?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Какая самая мелкая единица систематики?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Что такое бинарная номенклатура?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Каково значение латинских названий?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336600"/>
                </a:solidFill>
                <a:latin typeface="Georgia" pitchFamily="18" charset="0"/>
              </a:rPr>
              <a:t>Что такое вид? Что такое сорт?</a:t>
            </a:r>
          </a:p>
          <a:p>
            <a:pPr eaLnBrk="1" hangingPunct="1">
              <a:buClr>
                <a:srgbClr val="FF0000"/>
              </a:buClr>
            </a:pPr>
            <a:endParaRPr lang="ru-RU" sz="2400" b="1" i="1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/>
            <a:endParaRPr lang="ru-RU" sz="2400" b="1" i="1" smtClean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" name="Скругленный 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407988"/>
            <a:ext cx="7747000" cy="74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500</Words>
  <Application>Microsoft Office PowerPoint</Application>
  <PresentationFormat>Экран (4:3)</PresentationFormat>
  <Paragraphs>135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Times New Roman</vt:lpstr>
      <vt:lpstr>Оформление по умолчанию</vt:lpstr>
      <vt:lpstr>Диаграмма Microsoft Excel</vt:lpstr>
      <vt:lpstr>МБОУ «Средняя общеобразовательная школа №2»</vt:lpstr>
      <vt:lpstr>Слайд 2</vt:lpstr>
      <vt:lpstr>Слайд 3</vt:lpstr>
      <vt:lpstr>Слайд 4</vt:lpstr>
      <vt:lpstr>Вид – совокупность растений, сходных по внешнему строению, способных скрещиваться и давать жизнеспособное потомство</vt:lpstr>
      <vt:lpstr>Сорт – группа растений одного вида, созданных человеком и обладающих определёнными хозяйственными признаками и свойствами</vt:lpstr>
      <vt:lpstr>Слайд 7</vt:lpstr>
      <vt:lpstr>Систематические единицы  (таксоны, категории)</vt:lpstr>
      <vt:lpstr>Ответьте на вопросы: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Признаки покрытосеменных растений</vt:lpstr>
      <vt:lpstr>Слайд 18</vt:lpstr>
      <vt:lpstr>Слайд 19</vt:lpstr>
      <vt:lpstr>Слайд 20</vt:lpstr>
      <vt:lpstr>Признаки классов покрытосеменных растений</vt:lpstr>
      <vt:lpstr>Сравнительная характеристика растений класса двудольные и класса однодольные </vt:lpstr>
      <vt:lpstr>Слайд 23</vt:lpstr>
      <vt:lpstr>Признаки семейств</vt:lpstr>
      <vt:lpstr>Подумаем вместе!</vt:lpstr>
      <vt:lpstr>Выскажи своё мнение по данному уроку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Adel</cp:lastModifiedBy>
  <cp:revision>111</cp:revision>
  <dcterms:created xsi:type="dcterms:W3CDTF">2009-03-30T10:40:23Z</dcterms:created>
  <dcterms:modified xsi:type="dcterms:W3CDTF">2012-05-30T15:21:05Z</dcterms:modified>
</cp:coreProperties>
</file>