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9" r:id="rId3"/>
    <p:sldId id="271" r:id="rId4"/>
    <p:sldId id="270" r:id="rId5"/>
    <p:sldId id="266" r:id="rId6"/>
    <p:sldId id="259" r:id="rId7"/>
    <p:sldId id="258" r:id="rId8"/>
    <p:sldId id="261" r:id="rId9"/>
    <p:sldId id="262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3300"/>
    <a:srgbClr val="CC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EE17591-1532-473B-B5F0-9C06998026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C2782-F2DF-4E0F-B4C9-814B6AEF8E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E081-00D2-4993-90F7-C964E1D6C3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BCC787C-E5C6-4D7F-85C9-F8D9843F54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50B24A-0582-4F61-8065-CE0A15FC3A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886D9-4C3F-4A52-91DD-748D8D89A4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3CED6-C76B-4D26-A656-B4CC794C46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37A42-85ED-4739-8750-AFA25D53D9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DD76D-22C8-43B7-AF96-5C1343A735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9BE48-58DB-4629-8F6E-070069EB07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F0238-88EF-40F4-8531-015DB85FBE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05513-592D-49F0-ACB1-0467A38353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C45C6-C997-48A1-A4D8-8F7D2DBEE7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7FD6781-C395-4911-96F0-D00F057AF85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b="1">
                <a:solidFill>
                  <a:schemeClr val="folHlink"/>
                </a:solidFill>
              </a:rPr>
              <a:t>Словообразование деепричастий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Кто быстрее?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362950" cy="48244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/>
              <a:t>  </a:t>
            </a:r>
            <a:r>
              <a:rPr lang="ru-RU" b="1">
                <a:solidFill>
                  <a:srgbClr val="CCFF33"/>
                </a:solidFill>
              </a:rPr>
              <a:t>О</a:t>
            </a:r>
            <a:r>
              <a:rPr lang="ru-RU">
                <a:solidFill>
                  <a:srgbClr val="CCFF33"/>
                </a:solidFill>
              </a:rPr>
              <a:t>бразуйте от глагола причастия и деепричастия с зависимыми словами, обозначьте суффиксы, определите вид</a:t>
            </a:r>
            <a:r>
              <a:rPr lang="ru-RU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539750" y="3141663"/>
            <a:ext cx="81359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 i="1">
                <a:solidFill>
                  <a:schemeClr val="folHlink"/>
                </a:solidFill>
              </a:rPr>
              <a:t>    несов.в.                      несов.в.</a:t>
            </a:r>
          </a:p>
          <a:p>
            <a:r>
              <a:rPr lang="ru-RU" sz="2400" i="1">
                <a:solidFill>
                  <a:schemeClr val="folHlink"/>
                </a:solidFill>
              </a:rPr>
              <a:t>Образец: верить (во что?) – вер-ящ-ий  в победу, вер-я в победу.</a:t>
            </a:r>
          </a:p>
          <a:p>
            <a:pPr eaLnBrk="0" hangingPunct="0"/>
            <a:endParaRPr lang="ru-RU" sz="2400" i="1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23850" y="4352925"/>
            <a:ext cx="84963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sz="3200" i="1">
                <a:solidFill>
                  <a:schemeClr val="folHlink"/>
                </a:solidFill>
              </a:rPr>
              <a:t>Беспокоиться (о чём?), тревожиться (за кого?), уверить (в чём?), управлять (чем?), победить (кого?), страдать (от чего?).</a:t>
            </a:r>
          </a:p>
        </p:txBody>
      </p:sp>
      <p:pic>
        <p:nvPicPr>
          <p:cNvPr id="31751" name="Picture 4" descr="77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260350"/>
            <a:ext cx="1890713" cy="18430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Работаем корректорами</a:t>
            </a:r>
            <a:r>
              <a:rPr lang="ru-RU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395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</a:rPr>
              <a:t>Проезжая мимо станции, у меня слетела шляпа.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</a:rPr>
              <a:t>Рассевшись по машинам, заревел мотор.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</a:rPr>
              <a:t>Подходя к воротам фабрики, прозвучал первый гудок.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</a:rPr>
              <a:t>Катаясь на лодке, луна навевала грусть.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</a:rPr>
              <a:t>Расчесав лошадям гривы, экипажи тронулись в путь.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chemeClr val="folHlink"/>
                </a:solidFill>
                <a:effectLst/>
              </a:rPr>
              <a:t>Закрыв книгу, герои надолго остаются в нашей памяти.</a:t>
            </a:r>
          </a:p>
        </p:txBody>
      </p:sp>
      <p:pic>
        <p:nvPicPr>
          <p:cNvPr id="32772" name="Picture 4" descr="201-20071006-21184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549275"/>
            <a:ext cx="1096963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  <a:effectLst/>
              </a:rPr>
              <a:t>Подведём итоги урока</a:t>
            </a:r>
            <a:r>
              <a:rPr lang="ru-RU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solidFill>
                  <a:schemeClr val="folHlink"/>
                </a:solidFill>
              </a:rPr>
              <a:t>Что вы сегодня узнали нового на уроке?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folHlink"/>
                </a:solidFill>
              </a:rPr>
              <a:t>От  каких глаголов можно образовать деепричастия несовершенного вида? Совершенного вида?</a:t>
            </a:r>
          </a:p>
          <a:p>
            <a:pPr>
              <a:lnSpc>
                <a:spcPct val="90000"/>
              </a:lnSpc>
            </a:pPr>
            <a:r>
              <a:rPr lang="ru-RU">
                <a:solidFill>
                  <a:schemeClr val="folHlink"/>
                </a:solidFill>
              </a:rPr>
              <a:t>При помощи каких суффиксов образуются деепричастия совершенного вида? Несовершенного вида?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folHlink"/>
                </a:solidFill>
              </a:rPr>
              <a:t/>
            </a:r>
            <a:br>
              <a:rPr lang="ru-RU" sz="4000">
                <a:solidFill>
                  <a:schemeClr val="folHlink"/>
                </a:solidFill>
              </a:rPr>
            </a:br>
            <a:r>
              <a:rPr lang="ru-RU" sz="4000">
                <a:solidFill>
                  <a:schemeClr val="folHlink"/>
                </a:solidFill>
              </a:rPr>
              <a:t/>
            </a:r>
            <a:br>
              <a:rPr lang="ru-RU" sz="4000">
                <a:solidFill>
                  <a:schemeClr val="folHlink"/>
                </a:solidFill>
              </a:rPr>
            </a:br>
            <a:r>
              <a:rPr lang="ru-RU">
                <a:solidFill>
                  <a:schemeClr val="folHlink"/>
                </a:solidFill>
              </a:rPr>
              <a:t>Домашнее задание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13100"/>
            <a:ext cx="8229600" cy="2882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  <a:r>
              <a:rPr lang="ru-RU">
                <a:solidFill>
                  <a:schemeClr val="folHlink"/>
                </a:solidFill>
              </a:rPr>
              <a:t>Т § 144, упр. 929 из книги «Русский язык: Сборник заданий. 6 – 7 классы»</a:t>
            </a:r>
            <a:r>
              <a:rPr lang="ru-RU"/>
              <a:t> </a:t>
            </a:r>
          </a:p>
        </p:txBody>
      </p:sp>
      <p:pic>
        <p:nvPicPr>
          <p:cNvPr id="38917" name="Picture 5" descr="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052513"/>
            <a:ext cx="1871663" cy="1720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692275" y="1844675"/>
            <a:ext cx="61198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 b="1">
                <a:solidFill>
                  <a:schemeClr val="folHlink"/>
                </a:solidFill>
              </a:rPr>
              <a:t>Закончи фразу</a:t>
            </a:r>
          </a:p>
        </p:txBody>
      </p:sp>
      <p:pic>
        <p:nvPicPr>
          <p:cNvPr id="41989" name="Picture 5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2997200"/>
            <a:ext cx="2765425" cy="2325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250825" y="260350"/>
            <a:ext cx="8137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Tx/>
              <a:buAutoNum type="arabicPeriod"/>
            </a:pPr>
            <a:r>
              <a:rPr lang="ru-RU" sz="2400" b="1">
                <a:solidFill>
                  <a:schemeClr val="folHlink"/>
                </a:solidFill>
              </a:rPr>
              <a:t>Деепричастие – это самостоятельная часть речи,</a:t>
            </a:r>
          </a:p>
          <a:p>
            <a:pPr marL="342900" indent="-342900" algn="l">
              <a:buFontTx/>
              <a:buAutoNum type="arabicPeriod"/>
            </a:pPr>
            <a:r>
              <a:rPr lang="ru-RU" sz="2400" b="1">
                <a:solidFill>
                  <a:schemeClr val="folHlink"/>
                </a:solidFill>
              </a:rPr>
              <a:t> которая обозначает …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211638" y="620713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добавочное действие.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1125538"/>
            <a:ext cx="6340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2. Деепричастие отвечает на вопросы…</a:t>
            </a: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512763" y="1552575"/>
            <a:ext cx="7075487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>
                <a:solidFill>
                  <a:srgbClr val="FFFF99"/>
                </a:solidFill>
              </a:rPr>
              <a:t>что делая? что сделав? как? каким образом?</a:t>
            </a:r>
          </a:p>
          <a:p>
            <a:pPr algn="l">
              <a:spcBef>
                <a:spcPct val="50000"/>
              </a:spcBef>
            </a:pPr>
            <a:r>
              <a:rPr lang="ru-RU" sz="2400" b="1">
                <a:solidFill>
                  <a:srgbClr val="FFFF99"/>
                </a:solidFill>
              </a:rPr>
              <a:t> почему? и др.</a:t>
            </a: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468313" y="2492375"/>
            <a:ext cx="6411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3. Деепричастие объединяет признаки…</a:t>
            </a: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611188" y="2924175"/>
            <a:ext cx="3062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глагола и наречия.</a:t>
            </a:r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468313" y="3284538"/>
            <a:ext cx="485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4. Наречные признаки – это …</a:t>
            </a: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566738" y="3789363"/>
            <a:ext cx="72628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400" b="1">
                <a:solidFill>
                  <a:srgbClr val="FFFF99"/>
                </a:solidFill>
              </a:rPr>
              <a:t>неизменяемость, зависимость от глагола-</a:t>
            </a:r>
          </a:p>
          <a:p>
            <a:pPr algn="l"/>
            <a:r>
              <a:rPr lang="ru-RU" sz="2400" b="1">
                <a:solidFill>
                  <a:srgbClr val="FFFF99"/>
                </a:solidFill>
              </a:rPr>
              <a:t>сказуемого, в предложении - обстоятельство.</a:t>
            </a: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395288" y="4652963"/>
            <a:ext cx="7632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400" b="1">
                <a:solidFill>
                  <a:schemeClr val="folHlink"/>
                </a:solidFill>
              </a:rPr>
              <a:t>5. Глагольные признаки деепричастия –  это…</a:t>
            </a:r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539750" y="5157788"/>
            <a:ext cx="570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возвратность-невозвратность, вид.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9" grpId="0"/>
      <p:bldP spid="44040" grpId="0"/>
      <p:bldP spid="44041" grpId="0"/>
      <p:bldP spid="44042" grpId="0"/>
      <p:bldP spid="44043" grpId="0"/>
      <p:bldP spid="44044" grpId="0"/>
      <p:bldP spid="44045" grpId="0"/>
      <p:bldP spid="44046" grpId="0"/>
      <p:bldP spid="440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23850" y="404813"/>
            <a:ext cx="83994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400" b="1">
                <a:solidFill>
                  <a:schemeClr val="folHlink"/>
                </a:solidFill>
              </a:rPr>
              <a:t>6. Деепричастие, объединяя признаки  глагола и наречия, показывает, …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12725" y="1125538"/>
            <a:ext cx="85264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400" b="1">
                <a:solidFill>
                  <a:srgbClr val="FFFF99"/>
                </a:solidFill>
              </a:rPr>
              <a:t>каким образом, почему, когда совершается действие, </a:t>
            </a:r>
          </a:p>
          <a:p>
            <a:pPr algn="l"/>
            <a:r>
              <a:rPr lang="ru-RU" sz="2400" b="1">
                <a:solidFill>
                  <a:srgbClr val="FFFF99"/>
                </a:solidFill>
              </a:rPr>
              <a:t>названное глаголом-сказуемым.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323850" y="1916113"/>
            <a:ext cx="835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7. Из морфем в составе деепричастия отсутствует …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07988" y="2276475"/>
            <a:ext cx="1874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окончание.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971550" y="2924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85763" y="2636838"/>
            <a:ext cx="5411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8. Деепричастный оборот – это …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258763" y="3068638"/>
            <a:ext cx="6099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деепричастие с зависимыми словами.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468313" y="3429000"/>
            <a:ext cx="6192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9. Деепричастный оборот на письме …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369888" y="3860800"/>
            <a:ext cx="482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FF99"/>
                </a:solidFill>
              </a:rPr>
              <a:t>всегда выделяется запятыми</a:t>
            </a:r>
            <a:r>
              <a:rPr lang="ru-RU" sz="2400">
                <a:solidFill>
                  <a:srgbClr val="FFFF99"/>
                </a:solidFill>
              </a:rPr>
              <a:t>.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468313" y="4365625"/>
            <a:ext cx="584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folHlink"/>
                </a:solidFill>
              </a:rPr>
              <a:t>10.НЕ с деепричастиями пишется ….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468313" y="4797425"/>
            <a:ext cx="7775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400" b="1">
                <a:solidFill>
                  <a:srgbClr val="FFFF99"/>
                </a:solidFill>
              </a:rPr>
              <a:t>раздельно, кроме случаев, когда слово  без НЕ </a:t>
            </a:r>
          </a:p>
          <a:p>
            <a:pPr algn="l"/>
            <a:r>
              <a:rPr lang="ru-RU" sz="2400" b="1">
                <a:solidFill>
                  <a:srgbClr val="FFFF99"/>
                </a:solidFill>
              </a:rPr>
              <a:t>не употребляется.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/>
      <p:bldP spid="43015" grpId="0"/>
      <p:bldP spid="43016" grpId="0"/>
      <p:bldP spid="43018" grpId="0"/>
      <p:bldP spid="43019" grpId="0"/>
      <p:bldP spid="43020" grpId="0"/>
      <p:bldP spid="43021" grpId="0"/>
      <p:bldP spid="43022" grpId="0"/>
      <p:bldP spid="430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chemeClr val="folHlink"/>
                </a:solidFill>
              </a:rPr>
              <a:t>Проверим домашнее задание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642350" cy="4538662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sz="2800" b="1">
              <a:solidFill>
                <a:schemeClr val="folHlink"/>
              </a:solidFill>
              <a:effectLst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А на город уже выступало неприятельское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войско,</a:t>
            </a:r>
            <a:r>
              <a:rPr lang="ru-RU" sz="2800" b="1">
                <a:effectLst/>
              </a:rPr>
              <a:t> грем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effectLst/>
              </a:rPr>
              <a:t> </a:t>
            </a:r>
            <a:r>
              <a:rPr lang="ru-RU" sz="2800" i="1">
                <a:effectLst/>
              </a:rPr>
              <a:t>(несов.в.)</a:t>
            </a:r>
            <a:r>
              <a:rPr lang="ru-RU" sz="2800" b="1">
                <a:solidFill>
                  <a:srgbClr val="0070C0"/>
                </a:solidFill>
                <a:effectLst/>
              </a:rPr>
              <a:t> </a:t>
            </a:r>
            <a:r>
              <a:rPr lang="ru-RU" sz="2800" b="1">
                <a:solidFill>
                  <a:schemeClr val="folHlink"/>
                </a:solidFill>
                <a:effectLst/>
              </a:rPr>
              <a:t>в литавры и трубы.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Подбочен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effectLst/>
              </a:rPr>
              <a:t>сь</a:t>
            </a:r>
            <a:r>
              <a:rPr lang="ru-RU" sz="2800" i="1">
                <a:effectLst/>
              </a:rPr>
              <a:t>(сов.в.)</a:t>
            </a:r>
            <a:r>
              <a:rPr lang="ru-RU" sz="2800" b="1">
                <a:effectLst/>
              </a:rPr>
              <a:t>, </a:t>
            </a:r>
            <a:r>
              <a:rPr lang="ru-RU" sz="2800" b="1">
                <a:solidFill>
                  <a:schemeClr val="folHlink"/>
                </a:solidFill>
                <a:effectLst/>
              </a:rPr>
              <a:t>выезжали паны,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окружённые несметными слугами. И стали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наступать они тесно на козацкие таборы,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Гроз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effectLst/>
              </a:rPr>
              <a:t> </a:t>
            </a:r>
            <a:r>
              <a:rPr lang="ru-RU" sz="2800" i="1">
                <a:effectLst/>
              </a:rPr>
              <a:t>(несов.в.),</a:t>
            </a:r>
            <a:r>
              <a:rPr lang="ru-RU" sz="2800" b="1">
                <a:effectLst/>
              </a:rPr>
              <a:t> нацелива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effectLst/>
              </a:rPr>
              <a:t>сь </a:t>
            </a:r>
            <a:r>
              <a:rPr lang="ru-RU" sz="2800" i="1">
                <a:effectLst/>
              </a:rPr>
              <a:t>(несов.в.)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пищалями,</a:t>
            </a:r>
            <a:r>
              <a:rPr lang="ru-RU" sz="2800" b="1">
                <a:solidFill>
                  <a:srgbClr val="0070C0"/>
                </a:solidFill>
                <a:effectLst/>
              </a:rPr>
              <a:t> </a:t>
            </a:r>
            <a:r>
              <a:rPr lang="ru-RU" sz="2800" b="1">
                <a:effectLst/>
              </a:rPr>
              <a:t>сверка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effectLst/>
              </a:rPr>
              <a:t> </a:t>
            </a:r>
            <a:r>
              <a:rPr lang="ru-RU" sz="2800" i="1">
                <a:effectLst/>
              </a:rPr>
              <a:t>(несов.в.) </a:t>
            </a:r>
            <a:r>
              <a:rPr lang="ru-RU" sz="2800" b="1">
                <a:solidFill>
                  <a:schemeClr val="folHlink"/>
                </a:solidFill>
                <a:effectLst/>
              </a:rPr>
              <a:t>очами и</a:t>
            </a:r>
            <a:r>
              <a:rPr lang="ru-RU" sz="2800" b="1">
                <a:solidFill>
                  <a:srgbClr val="6A0000"/>
                </a:solidFill>
                <a:effectLst/>
              </a:rPr>
              <a:t> </a:t>
            </a:r>
            <a:r>
              <a:rPr lang="ru-RU" sz="2800" b="1">
                <a:effectLst/>
              </a:rPr>
              <a:t>блещ</a:t>
            </a:r>
            <a:r>
              <a:rPr lang="ru-RU" sz="2800" b="1">
                <a:solidFill>
                  <a:srgbClr val="FF0000"/>
                </a:solidFill>
                <a:effectLst/>
              </a:rPr>
              <a:t>а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i="1">
                <a:effectLst/>
              </a:rPr>
              <a:t>(несов.в.)</a:t>
            </a:r>
            <a:r>
              <a:rPr lang="ru-RU" sz="2800" b="1">
                <a:solidFill>
                  <a:srgbClr val="0070C0"/>
                </a:solidFill>
                <a:effectLst/>
              </a:rPr>
              <a:t> </a:t>
            </a:r>
            <a:r>
              <a:rPr lang="ru-RU" sz="2800" b="1">
                <a:solidFill>
                  <a:schemeClr val="folHlink"/>
                </a:solidFill>
                <a:effectLst/>
              </a:rPr>
              <a:t>медными доспехами. Дымом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затянуло всё поле, а </a:t>
            </a:r>
            <a:r>
              <a:rPr lang="en-US" sz="2800" b="1">
                <a:solidFill>
                  <a:schemeClr val="folHlink"/>
                </a:solidFill>
                <a:effectLst/>
              </a:rPr>
              <a:t>    </a:t>
            </a:r>
            <a:r>
              <a:rPr lang="ru-RU" sz="2800" b="1">
                <a:solidFill>
                  <a:schemeClr val="folHlink"/>
                </a:solidFill>
                <a:effectLst/>
              </a:rPr>
              <a:t>запорожцы всё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solidFill>
                  <a:schemeClr val="folHlink"/>
                </a:solidFill>
                <a:effectLst/>
              </a:rPr>
              <a:t>палили,</a:t>
            </a:r>
            <a:r>
              <a:rPr lang="ru-RU" sz="2800" b="1">
                <a:effectLst/>
              </a:rPr>
              <a:t> не перевод</a:t>
            </a:r>
            <a:r>
              <a:rPr lang="ru-RU" sz="2800" b="1">
                <a:solidFill>
                  <a:srgbClr val="FF0000"/>
                </a:solidFill>
                <a:effectLst/>
              </a:rPr>
              <a:t>я</a:t>
            </a:r>
            <a:r>
              <a:rPr lang="ru-RU" sz="2800" b="1">
                <a:solidFill>
                  <a:srgbClr val="0070C0"/>
                </a:solidFill>
                <a:effectLst/>
              </a:rPr>
              <a:t>  </a:t>
            </a:r>
            <a:r>
              <a:rPr lang="ru-RU" sz="2800" i="1">
                <a:effectLst/>
              </a:rPr>
              <a:t>(сов.в.)</a:t>
            </a:r>
            <a:r>
              <a:rPr lang="ru-RU" sz="2800" i="1">
                <a:solidFill>
                  <a:srgbClr val="0070C0"/>
                </a:solidFill>
                <a:effectLst/>
              </a:rPr>
              <a:t> </a:t>
            </a:r>
            <a:r>
              <a:rPr lang="ru-RU" sz="2800" b="1">
                <a:solidFill>
                  <a:schemeClr val="folHlink"/>
                </a:solidFill>
                <a:effectLst/>
              </a:rPr>
              <a:t>дух.</a:t>
            </a:r>
            <a:r>
              <a:rPr lang="ru-RU" sz="2800" b="1">
                <a:effectLst/>
              </a:rPr>
              <a:t/>
            </a:r>
            <a:br>
              <a:rPr lang="ru-RU" sz="2800" b="1">
                <a:effectLst/>
              </a:rPr>
            </a:br>
            <a:r>
              <a:rPr lang="ru-RU" sz="2800" b="1">
                <a:effectLst/>
              </a:rPr>
              <a:t>                    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                </a:t>
            </a:r>
            <a:r>
              <a:rPr lang="ru-RU" sz="2800" b="1">
                <a:solidFill>
                  <a:schemeClr val="folHlink"/>
                </a:solidFill>
                <a:effectLst/>
              </a:rPr>
              <a:t>Н.В.Гоголь «Тарас Бульба»</a:t>
            </a:r>
            <a:endParaRPr lang="ru-RU" sz="2800">
              <a:solidFill>
                <a:schemeClr val="folHlink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ru-RU" sz="28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Словообразование деепричастий</a:t>
            </a:r>
          </a:p>
        </p:txBody>
      </p:sp>
      <p:graphicFrame>
        <p:nvGraphicFramePr>
          <p:cNvPr id="24640" name="Group 64"/>
          <p:cNvGraphicFramePr>
            <a:graphicFrameLocks noGrp="1"/>
          </p:cNvGraphicFramePr>
          <p:nvPr>
            <p:ph idx="1"/>
          </p:nvPr>
        </p:nvGraphicFramePr>
        <p:xfrm>
          <a:off x="179388" y="1989138"/>
          <a:ext cx="8651875" cy="3897313"/>
        </p:xfrm>
        <a:graphic>
          <a:graphicData uri="http://schemas.openxmlformats.org/drawingml/2006/table">
            <a:tbl>
              <a:tblPr/>
              <a:tblGrid>
                <a:gridCol w="4114800"/>
                <a:gridCol w="4537075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Что дела[й’-а]?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Что сдела-в?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Основа глагола настоящего времени несовершенного вида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Основа инфинитива совершенного вида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работа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[й’-у]т, 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сид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’-ат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поработа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-ть, 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посиде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Деепричастия несовершенного вида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Деепричастия совершенного вида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работа[й’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], 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сид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’-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поработа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, </a:t>
                      </a: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посиде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Запомни!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968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000" b="1">
                <a:solidFill>
                  <a:schemeClr val="folHlink"/>
                </a:solidFill>
              </a:rPr>
              <a:t>Деепричастия несовершенного вида не обрадуются от глаголов:</a:t>
            </a:r>
          </a:p>
          <a:p>
            <a:r>
              <a:rPr lang="ru-RU" sz="3000" b="1">
                <a:solidFill>
                  <a:schemeClr val="folHlink"/>
                </a:solidFill>
              </a:rPr>
              <a:t>с основой, состоящей из одних согласных: шьют, льют, жмут, ткут;</a:t>
            </a:r>
          </a:p>
          <a:p>
            <a:r>
              <a:rPr lang="ru-RU" sz="3000" b="1">
                <a:solidFill>
                  <a:schemeClr val="folHlink"/>
                </a:solidFill>
              </a:rPr>
              <a:t> с основой на </a:t>
            </a:r>
            <a:r>
              <a:rPr lang="ru-RU" sz="3000" b="1" i="1">
                <a:solidFill>
                  <a:schemeClr val="folHlink"/>
                </a:solidFill>
              </a:rPr>
              <a:t>Г, К:</a:t>
            </a:r>
            <a:r>
              <a:rPr lang="ru-RU" sz="3000" b="1">
                <a:solidFill>
                  <a:schemeClr val="folHlink"/>
                </a:solidFill>
              </a:rPr>
              <a:t> бег-ут, тек-ут;</a:t>
            </a:r>
          </a:p>
          <a:p>
            <a:r>
              <a:rPr lang="ru-RU" sz="3000" b="1">
                <a:solidFill>
                  <a:schemeClr val="folHlink"/>
                </a:solidFill>
              </a:rPr>
              <a:t>с основой настоящего времени на шипящий : маж-ут </a:t>
            </a:r>
          </a:p>
          <a:p>
            <a:pPr>
              <a:buFont typeface="Wingdings" pitchFamily="2" charset="2"/>
              <a:buNone/>
            </a:pPr>
            <a:endParaRPr lang="ru-RU" sz="30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Решаем </a:t>
            </a:r>
            <a:br>
              <a:rPr lang="ru-RU" b="1">
                <a:solidFill>
                  <a:schemeClr val="folHlink"/>
                </a:solidFill>
              </a:rPr>
            </a:br>
            <a:r>
              <a:rPr lang="ru-RU" b="1">
                <a:solidFill>
                  <a:schemeClr val="folHlink"/>
                </a:solidFill>
              </a:rPr>
              <a:t>лингвистические задачи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ru-RU" b="1">
                <a:solidFill>
                  <a:schemeClr val="folHlink"/>
                </a:solidFill>
              </a:rPr>
              <a:t>Собирая – собирают = </a:t>
            </a:r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>
                <a:solidFill>
                  <a:schemeClr val="folHlink"/>
                </a:solidFill>
              </a:rPr>
              <a:t>    (Х= -а)</a:t>
            </a:r>
          </a:p>
          <a:p>
            <a:pPr marL="609600" indent="-609600"/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>
                <a:solidFill>
                  <a:schemeClr val="folHlink"/>
                </a:solidFill>
              </a:rPr>
              <a:t> – я = петь</a:t>
            </a:r>
          </a:p>
          <a:p>
            <a:pPr marL="609600" indent="-609600"/>
            <a:r>
              <a:rPr lang="ru-RU" b="1">
                <a:solidFill>
                  <a:schemeClr val="folHlink"/>
                </a:solidFill>
              </a:rPr>
              <a:t>Завертеться + </a:t>
            </a:r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>
                <a:solidFill>
                  <a:schemeClr val="folHlink"/>
                </a:solidFill>
              </a:rPr>
              <a:t> = завертевшись</a:t>
            </a:r>
          </a:p>
          <a:p>
            <a:pPr marL="609600" indent="-609600"/>
            <a:r>
              <a:rPr lang="ru-RU" b="1">
                <a:solidFill>
                  <a:schemeClr val="folHlink"/>
                </a:solidFill>
              </a:rPr>
              <a:t>Шеломя – я = </a:t>
            </a:r>
            <a:r>
              <a:rPr lang="ru-RU" b="1">
                <a:solidFill>
                  <a:srgbClr val="FF0000"/>
                </a:solidFill>
              </a:rPr>
              <a:t>Х</a:t>
            </a:r>
          </a:p>
        </p:txBody>
      </p:sp>
      <p:pic>
        <p:nvPicPr>
          <p:cNvPr id="28676" name="Рисунок 5" descr="QMAr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076700"/>
            <a:ext cx="16287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Самостоятельная работа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7931150" cy="44672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u="sng">
                <a:solidFill>
                  <a:schemeClr val="folHlink"/>
                </a:solidFill>
              </a:rPr>
              <a:t>Задание.</a:t>
            </a:r>
            <a:r>
              <a:rPr lang="ru-RU" sz="2800">
                <a:solidFill>
                  <a:schemeClr val="folHlink"/>
                </a:solidFill>
              </a:rPr>
              <a:t> Распределите глаголы по рубрикам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solidFill>
                  <a:schemeClr val="folHlink"/>
                </a:solidFill>
              </a:rPr>
              <a:t>таблицы, образуйте от них деепричастия,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solidFill>
                  <a:schemeClr val="folHlink"/>
                </a:solidFill>
              </a:rPr>
              <a:t>обозначьте суффиксы деепричастий. </a:t>
            </a: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chemeClr val="folHlink"/>
                </a:solidFill>
              </a:rPr>
              <a:t>Вытирать, вытереть, бледнеть, побледнеть, давать, дать, организовать, рисовать, кричать, крикнуть, молчать, замолчать, мыть, рыть, плыть, читать, прочитать, прийти.</a:t>
            </a:r>
          </a:p>
          <a:p>
            <a:pPr>
              <a:lnSpc>
                <a:spcPct val="90000"/>
              </a:lnSpc>
            </a:pPr>
            <a:endParaRPr lang="ru-RU" b="1" i="1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endParaRPr lang="ru-RU" b="1" i="1">
              <a:solidFill>
                <a:schemeClr val="folHlink"/>
              </a:solidFill>
            </a:endParaRPr>
          </a:p>
        </p:txBody>
      </p:sp>
      <p:graphicFrame>
        <p:nvGraphicFramePr>
          <p:cNvPr id="29712" name="Group 16"/>
          <p:cNvGraphicFramePr>
            <a:graphicFrameLocks noGrp="1"/>
          </p:cNvGraphicFramePr>
          <p:nvPr>
            <p:ph sz="half" idx="2"/>
          </p:nvPr>
        </p:nvGraphicFramePr>
        <p:xfrm>
          <a:off x="971550" y="5949950"/>
          <a:ext cx="7632700" cy="518160"/>
        </p:xfrm>
        <a:graphic>
          <a:graphicData uri="http://schemas.openxmlformats.org/drawingml/2006/table">
            <a:tbl>
              <a:tblPr/>
              <a:tblGrid>
                <a:gridCol w="3816350"/>
                <a:gridCol w="38163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Несовершенный вид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Совершенный вид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226</TotalTime>
  <Words>594</Words>
  <Application>Microsoft Office PowerPoint</Application>
  <PresentationFormat>Экран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Текстура</vt:lpstr>
      <vt:lpstr>Словообразование деепричастий</vt:lpstr>
      <vt:lpstr>Слайд 2</vt:lpstr>
      <vt:lpstr>Слайд 3</vt:lpstr>
      <vt:lpstr>Слайд 4</vt:lpstr>
      <vt:lpstr>Проверим домашнее задание</vt:lpstr>
      <vt:lpstr>Словообразование деепричастий</vt:lpstr>
      <vt:lpstr>Запомни!</vt:lpstr>
      <vt:lpstr>Решаем  лингвистические задачи</vt:lpstr>
      <vt:lpstr>Самостоятельная работа</vt:lpstr>
      <vt:lpstr>Кто быстрее?</vt:lpstr>
      <vt:lpstr>Работаем корректорами </vt:lpstr>
      <vt:lpstr>Подведём итоги урока </vt:lpstr>
      <vt:lpstr>  Домашнее задание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Словообразование деепричастий</dc:title>
  <dc:creator>Саша</dc:creator>
  <cp:lastModifiedBy>Дарёна</cp:lastModifiedBy>
  <cp:revision>6</cp:revision>
  <dcterms:created xsi:type="dcterms:W3CDTF">2012-01-29T10:52:31Z</dcterms:created>
  <dcterms:modified xsi:type="dcterms:W3CDTF">2012-05-20T05:17:33Z</dcterms:modified>
</cp:coreProperties>
</file>