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300" r:id="rId2"/>
    <p:sldId id="294" r:id="rId3"/>
    <p:sldId id="307" r:id="rId4"/>
    <p:sldId id="281" r:id="rId5"/>
    <p:sldId id="301" r:id="rId6"/>
    <p:sldId id="299" r:id="rId7"/>
    <p:sldId id="280" r:id="rId8"/>
    <p:sldId id="298" r:id="rId9"/>
    <p:sldId id="266" r:id="rId10"/>
    <p:sldId id="302" r:id="rId11"/>
    <p:sldId id="306" r:id="rId12"/>
    <p:sldId id="303" r:id="rId13"/>
    <p:sldId id="304" r:id="rId14"/>
    <p:sldId id="305" r:id="rId15"/>
    <p:sldId id="29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0C0C0"/>
    <a:srgbClr val="3399FF"/>
    <a:srgbClr val="6699FF"/>
    <a:srgbClr val="A5002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>
        <p:scale>
          <a:sx n="50" d="100"/>
          <a:sy n="50" d="100"/>
        </p:scale>
        <p:origin x="-1710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3D4D0-55A4-4580-832A-8728A2CAFA5C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B0064-E54A-48C0-9562-5F76FFCB55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6BA38-DD5B-4F53-B083-78A962BF5537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E015B-5495-4C92-9423-F3B0C9351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C591C-9035-44D7-8A04-828AF9A26E3B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7EC5E-AAC5-4AF9-BAD3-239F78CB0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06CD6-9070-4B22-99DF-8F61F560D924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F7D7A-1FB5-446B-B8EB-EB014FB0C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176A4-0C40-4461-BDB1-3FC6E9379C63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CABE0-6FB0-464B-90AB-D26AF27D7B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C5733-BEB9-4D0F-A090-81EDDECB975A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D6F1-E95C-445F-8E24-31252AA925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C3CDA-642F-4D61-9CEB-59475FAF56F1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60960-E18F-4241-B421-1F61374EB0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B9807-B0D0-4E24-99C4-7E9D781E1E57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618BC-7854-4290-91EE-AFCD5445FB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6744C-65BE-45F2-9F28-2393287F86AF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56720-0A7E-419A-9D90-CB41A9395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0FD31-1D6C-43DC-9A1C-E8EC838CF45C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4773A-79B0-444F-98DF-6AD3C72C7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9F797-E724-4516-86F6-9CF6BD0B226B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AF097-292A-4B79-ABFE-6E0A931D0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F621D5D-CE8A-4A4C-8F54-3935E81CECDE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B39B89-11B0-4E04-9494-2E6F46DA2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http://t3.gstatic.com/images?q=tbn:ANd9GcTHWRVh5qHUmSQrlPNbBylXUyENRahyEmCO7J-nRnieKJhmKc88g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63" y="1214438"/>
            <a:ext cx="692308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4000" smtClean="0">
                <a:latin typeface="Arial" charset="0"/>
              </a:rPr>
              <a:t>Перевод чисел в десятичную систему счисления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99745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2800" smtClean="0">
                <a:solidFill>
                  <a:srgbClr val="A50021"/>
                </a:solidFill>
              </a:rPr>
              <a:t>При переводе числа из двоичной (восьмеричной, шестнадцатеричной) системы в десятичную надо это число представить в виде суммы степеней основания его системы счисления.</a:t>
            </a:r>
            <a:r>
              <a:rPr lang="ru-RU" sz="2800" smtClean="0"/>
              <a:t> </a:t>
            </a:r>
          </a:p>
          <a:p>
            <a:pPr marL="0" indent="0">
              <a:buFont typeface="Arial" charset="0"/>
              <a:buNone/>
            </a:pPr>
            <a:r>
              <a:rPr lang="ru-RU" smtClean="0"/>
              <a:t>10100110</a:t>
            </a:r>
            <a:r>
              <a:rPr lang="ru-RU" baseline="-25000" smtClean="0"/>
              <a:t>2</a:t>
            </a:r>
            <a:r>
              <a:rPr lang="ru-RU" smtClean="0"/>
              <a:t>=1*2</a:t>
            </a:r>
            <a:r>
              <a:rPr lang="ru-RU" baseline="30000" smtClean="0"/>
              <a:t>7</a:t>
            </a:r>
            <a:r>
              <a:rPr lang="ru-RU" smtClean="0"/>
              <a:t>+0*2</a:t>
            </a:r>
            <a:r>
              <a:rPr lang="ru-RU" baseline="30000" smtClean="0"/>
              <a:t>6</a:t>
            </a:r>
            <a:r>
              <a:rPr lang="ru-RU" smtClean="0"/>
              <a:t>+1*2</a:t>
            </a:r>
            <a:r>
              <a:rPr lang="ru-RU" baseline="30000" smtClean="0"/>
              <a:t>5</a:t>
            </a:r>
            <a:r>
              <a:rPr lang="ru-RU" smtClean="0"/>
              <a:t>+0*2</a:t>
            </a:r>
            <a:r>
              <a:rPr lang="ru-RU" baseline="30000" smtClean="0"/>
              <a:t>4</a:t>
            </a:r>
            <a:r>
              <a:rPr lang="ru-RU" smtClean="0"/>
              <a:t>+0*2</a:t>
            </a:r>
            <a:r>
              <a:rPr lang="ru-RU" baseline="30000" smtClean="0"/>
              <a:t>3</a:t>
            </a:r>
            <a:r>
              <a:rPr lang="ru-RU" smtClean="0"/>
              <a:t>+1*2</a:t>
            </a:r>
            <a:r>
              <a:rPr lang="ru-RU" baseline="30000" smtClean="0"/>
              <a:t>2</a:t>
            </a:r>
            <a:r>
              <a:rPr lang="ru-RU" smtClean="0"/>
              <a:t>+1   </a:t>
            </a:r>
          </a:p>
          <a:p>
            <a:pPr marL="0" indent="0">
              <a:buFont typeface="Arial" charset="0"/>
              <a:buNone/>
            </a:pPr>
            <a:r>
              <a:rPr lang="ru-RU" smtClean="0"/>
              <a:t>                     *2</a:t>
            </a:r>
            <a:r>
              <a:rPr lang="ru-RU" baseline="30000" smtClean="0"/>
              <a:t>1</a:t>
            </a:r>
            <a:r>
              <a:rPr lang="ru-RU" smtClean="0"/>
              <a:t>+0*2</a:t>
            </a:r>
            <a:r>
              <a:rPr lang="ru-RU" baseline="30000" smtClean="0"/>
              <a:t>0</a:t>
            </a:r>
            <a:r>
              <a:rPr lang="ru-RU" smtClean="0"/>
              <a:t>=128+32+4+2=166</a:t>
            </a:r>
            <a:r>
              <a:rPr lang="ru-RU" baseline="-25000" smtClean="0"/>
              <a:t>10</a:t>
            </a:r>
          </a:p>
          <a:p>
            <a:pPr marL="0" indent="0">
              <a:buFont typeface="Arial" charset="0"/>
              <a:buNone/>
            </a:pPr>
            <a:r>
              <a:rPr lang="ru-RU" smtClean="0"/>
              <a:t>703</a:t>
            </a:r>
            <a:r>
              <a:rPr lang="ru-RU" baseline="-25000" smtClean="0"/>
              <a:t>8</a:t>
            </a:r>
            <a:r>
              <a:rPr lang="ru-RU" smtClean="0"/>
              <a:t>=7*8</a:t>
            </a:r>
            <a:r>
              <a:rPr lang="ru-RU" baseline="30000" smtClean="0"/>
              <a:t>2</a:t>
            </a:r>
            <a:r>
              <a:rPr lang="ru-RU" smtClean="0"/>
              <a:t>+0*8</a:t>
            </a:r>
            <a:r>
              <a:rPr lang="ru-RU" baseline="30000" smtClean="0"/>
              <a:t>1</a:t>
            </a:r>
            <a:r>
              <a:rPr lang="ru-RU" smtClean="0"/>
              <a:t>+3*8</a:t>
            </a:r>
            <a:r>
              <a:rPr lang="ru-RU" baseline="30000" smtClean="0"/>
              <a:t>0</a:t>
            </a:r>
            <a:r>
              <a:rPr lang="ru-RU" smtClean="0"/>
              <a:t>=448+3=447</a:t>
            </a:r>
            <a:r>
              <a:rPr lang="ru-RU" baseline="-25000" smtClean="0"/>
              <a:t>10</a:t>
            </a:r>
          </a:p>
          <a:p>
            <a:pPr marL="0" indent="0">
              <a:buFont typeface="Arial" charset="0"/>
              <a:buNone/>
            </a:pPr>
            <a:r>
              <a:rPr lang="ru-RU" smtClean="0"/>
              <a:t>23</a:t>
            </a:r>
            <a:r>
              <a:rPr lang="en-US" smtClean="0"/>
              <a:t>FA</a:t>
            </a:r>
            <a:r>
              <a:rPr lang="ru-RU" smtClean="0"/>
              <a:t>1</a:t>
            </a:r>
            <a:r>
              <a:rPr lang="ru-RU" baseline="-25000" smtClean="0"/>
              <a:t>16</a:t>
            </a:r>
            <a:r>
              <a:rPr lang="ru-RU" smtClean="0"/>
              <a:t>=2*16</a:t>
            </a:r>
            <a:r>
              <a:rPr lang="ru-RU" baseline="30000" smtClean="0"/>
              <a:t>4</a:t>
            </a:r>
            <a:r>
              <a:rPr lang="ru-RU" smtClean="0"/>
              <a:t>+3*16</a:t>
            </a:r>
            <a:r>
              <a:rPr lang="ru-RU" baseline="30000" smtClean="0"/>
              <a:t>3</a:t>
            </a:r>
            <a:r>
              <a:rPr lang="ru-RU" smtClean="0"/>
              <a:t>+15*16</a:t>
            </a:r>
            <a:r>
              <a:rPr lang="ru-RU" baseline="30000" smtClean="0"/>
              <a:t>2</a:t>
            </a:r>
            <a:r>
              <a:rPr lang="ru-RU" smtClean="0"/>
              <a:t>+10*16</a:t>
            </a:r>
            <a:r>
              <a:rPr lang="ru-RU" baseline="30000" smtClean="0"/>
              <a:t>1</a:t>
            </a:r>
            <a:r>
              <a:rPr lang="ru-RU" smtClean="0"/>
              <a:t>+1*16</a:t>
            </a:r>
            <a:r>
              <a:rPr lang="ru-RU" baseline="30000" smtClean="0"/>
              <a:t>0</a:t>
            </a:r>
            <a:r>
              <a:rPr lang="ru-RU" smtClean="0"/>
              <a:t>=1</a:t>
            </a:r>
          </a:p>
          <a:p>
            <a:pPr marL="0" indent="0">
              <a:buFont typeface="Arial" charset="0"/>
              <a:buNone/>
            </a:pPr>
            <a:r>
              <a:rPr lang="ru-RU" smtClean="0"/>
              <a:t>                31072+12288+3840+160+1=147361</a:t>
            </a: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828925"/>
          </a:xfrm>
        </p:spPr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Последовательно выполнять деление исходного числа и получаемых частных  на </a:t>
            </a:r>
            <a:r>
              <a:rPr lang="en-US" sz="2800" dirty="0" smtClean="0">
                <a:solidFill>
                  <a:srgbClr val="C00000"/>
                </a:solidFill>
              </a:rPr>
              <a:t>q</a:t>
            </a:r>
            <a:r>
              <a:rPr lang="ru-RU" sz="2800" dirty="0" smtClean="0">
                <a:solidFill>
                  <a:srgbClr val="C00000"/>
                </a:solidFill>
              </a:rPr>
              <a:t>  до тех пор, пока не получим частное, меньшее делителя. Полученные при таком делении остатки – цифры числа в системе счисления </a:t>
            </a:r>
            <a:r>
              <a:rPr lang="en-US" sz="2800" dirty="0" smtClean="0">
                <a:solidFill>
                  <a:srgbClr val="C00000"/>
                </a:solidFill>
              </a:rPr>
              <a:t>q</a:t>
            </a:r>
            <a:r>
              <a:rPr lang="ru-RU" sz="2800" dirty="0" smtClean="0">
                <a:solidFill>
                  <a:srgbClr val="C00000"/>
                </a:solidFill>
              </a:rPr>
              <a:t> – записать в обратном порядке (снизу вверх).</a:t>
            </a:r>
          </a:p>
          <a:p>
            <a:pPr>
              <a:defRPr/>
            </a:pPr>
            <a:endParaRPr lang="ru-RU" dirty="0" smtClean="0"/>
          </a:p>
        </p:txBody>
      </p:sp>
      <p:sp>
        <p:nvSpPr>
          <p:cNvPr id="12291" name="Rectangle 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4000" smtClean="0"/>
              <a:t>Перевод чисел из десятичной системы счисления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</a:blip>
          <a:srcRect b="8333"/>
          <a:stretch>
            <a:fillRect/>
          </a:stretch>
        </p:blipFill>
        <p:spPr bwMode="auto">
          <a:xfrm>
            <a:off x="428625" y="3970338"/>
            <a:ext cx="8358188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/>
          </p:cNvSpPr>
          <p:nvPr>
            <p:ph type="body" idx="1"/>
          </p:nvPr>
        </p:nvSpPr>
        <p:spPr>
          <a:xfrm>
            <a:off x="323850" y="1484313"/>
            <a:ext cx="8229600" cy="478155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solidFill>
                  <a:srgbClr val="A50021"/>
                </a:solidFill>
              </a:rPr>
              <a:t>Чтобы перевести число из двоичной системы в восьмеричную (шестнадцатеричную), его нужно разбить на триады (тетрады), начиная с младшего разряда (справа налево), в случае необходимости дополнив старшую триаду (тетраду) нулями, и каждую триаду (тетраду) заменить соответствующей восьмеричной (шестнадцатеричной)  цифрой (табл.).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ru-RU" sz="2800" u="sng" smtClean="0">
              <a:solidFill>
                <a:srgbClr val="A50021"/>
              </a:solidFill>
            </a:endParaRP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ru-RU" sz="2800" u="sng" smtClean="0"/>
              <a:t>0</a:t>
            </a:r>
            <a:r>
              <a:rPr lang="ru-RU" sz="2800" smtClean="0"/>
              <a:t>10 010 110 111</a:t>
            </a:r>
            <a:r>
              <a:rPr lang="ru-RU" sz="2800" baseline="-25000" smtClean="0"/>
              <a:t>2</a:t>
            </a:r>
            <a:r>
              <a:rPr lang="ru-RU" sz="2800" smtClean="0"/>
              <a:t>=2267</a:t>
            </a:r>
            <a:r>
              <a:rPr lang="ru-RU" sz="2800" baseline="-25000" smtClean="0"/>
              <a:t>8</a:t>
            </a:r>
          </a:p>
          <a:p>
            <a:pPr marL="0" indent="0" algn="r">
              <a:lnSpc>
                <a:spcPct val="90000"/>
              </a:lnSpc>
              <a:buFont typeface="Arial" charset="0"/>
              <a:buNone/>
            </a:pPr>
            <a:r>
              <a:rPr lang="ru-RU" sz="2800" u="sng" smtClean="0"/>
              <a:t>0</a:t>
            </a:r>
            <a:r>
              <a:rPr lang="ru-RU" sz="2800" smtClean="0"/>
              <a:t>100 1011 0111</a:t>
            </a:r>
            <a:r>
              <a:rPr lang="ru-RU" sz="2800" baseline="-25000" smtClean="0"/>
              <a:t>2</a:t>
            </a:r>
            <a:r>
              <a:rPr lang="ru-RU" sz="2800" smtClean="0"/>
              <a:t>=4В7</a:t>
            </a:r>
            <a:r>
              <a:rPr lang="ru-RU" sz="2800" baseline="-25000" smtClean="0"/>
              <a:t>16</a:t>
            </a:r>
          </a:p>
        </p:txBody>
      </p:sp>
      <p:sp>
        <p:nvSpPr>
          <p:cNvPr id="13315" name="Rectangle 120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4000" smtClean="0"/>
              <a:t>Перевод чисел из двоичной системы счисления</a:t>
            </a:r>
          </a:p>
        </p:txBody>
      </p:sp>
      <p:grpSp>
        <p:nvGrpSpPr>
          <p:cNvPr id="13316" name="Group 121"/>
          <p:cNvGrpSpPr>
            <a:grpSpLocks/>
          </p:cNvGrpSpPr>
          <p:nvPr/>
        </p:nvGrpSpPr>
        <p:grpSpPr bwMode="auto">
          <a:xfrm>
            <a:off x="468313" y="5300663"/>
            <a:ext cx="2447925" cy="360362"/>
            <a:chOff x="1391" y="2099"/>
            <a:chExt cx="1740" cy="540"/>
          </a:xfrm>
        </p:grpSpPr>
        <p:grpSp>
          <p:nvGrpSpPr>
            <p:cNvPr id="13324" name="Group 122"/>
            <p:cNvGrpSpPr>
              <a:grpSpLocks/>
            </p:cNvGrpSpPr>
            <p:nvPr/>
          </p:nvGrpSpPr>
          <p:grpSpPr bwMode="auto">
            <a:xfrm>
              <a:off x="1391" y="2099"/>
              <a:ext cx="1690" cy="485"/>
              <a:chOff x="1625" y="3451"/>
              <a:chExt cx="2098" cy="713"/>
            </a:xfrm>
          </p:grpSpPr>
          <p:sp>
            <p:nvSpPr>
              <p:cNvPr id="13326" name="Arc 123"/>
              <p:cNvSpPr>
                <a:spLocks/>
              </p:cNvSpPr>
              <p:nvPr/>
            </p:nvSpPr>
            <p:spPr bwMode="auto">
              <a:xfrm rot="5400000">
                <a:off x="2559" y="3563"/>
                <a:ext cx="713" cy="490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490 h 24635"/>
                  <a:gd name="T4" fmla="*/ 0 w 21600"/>
                  <a:gd name="T5" fmla="*/ 236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7" name="Arc 124"/>
              <p:cNvSpPr>
                <a:spLocks/>
              </p:cNvSpPr>
              <p:nvPr/>
            </p:nvSpPr>
            <p:spPr bwMode="auto">
              <a:xfrm rot="5400000">
                <a:off x="3121" y="3563"/>
                <a:ext cx="713" cy="490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490 h 24635"/>
                  <a:gd name="T4" fmla="*/ 0 w 21600"/>
                  <a:gd name="T5" fmla="*/ 236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8" name="Arc 125"/>
              <p:cNvSpPr>
                <a:spLocks/>
              </p:cNvSpPr>
              <p:nvPr/>
            </p:nvSpPr>
            <p:spPr bwMode="auto">
              <a:xfrm rot="5400000">
                <a:off x="2077" y="3563"/>
                <a:ext cx="713" cy="490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490 h 24635"/>
                  <a:gd name="T4" fmla="*/ 0 w 21600"/>
                  <a:gd name="T5" fmla="*/ 236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9" name="Arc 126"/>
              <p:cNvSpPr>
                <a:spLocks/>
              </p:cNvSpPr>
              <p:nvPr/>
            </p:nvSpPr>
            <p:spPr bwMode="auto">
              <a:xfrm rot="5400000">
                <a:off x="1513" y="3563"/>
                <a:ext cx="713" cy="490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490 h 24635"/>
                  <a:gd name="T4" fmla="*/ 0 w 21600"/>
                  <a:gd name="T5" fmla="*/ 236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cxnSp>
          <p:nvCxnSpPr>
            <p:cNvPr id="13325" name="AutoShape 127"/>
            <p:cNvCxnSpPr>
              <a:cxnSpLocks noChangeShapeType="1"/>
            </p:cNvCxnSpPr>
            <p:nvPr/>
          </p:nvCxnSpPr>
          <p:spPr bwMode="auto">
            <a:xfrm flipH="1">
              <a:off x="2111" y="2639"/>
              <a:ext cx="10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3317" name="Group 135"/>
          <p:cNvGrpSpPr>
            <a:grpSpLocks/>
          </p:cNvGrpSpPr>
          <p:nvPr/>
        </p:nvGrpSpPr>
        <p:grpSpPr bwMode="auto">
          <a:xfrm>
            <a:off x="4932363" y="5805488"/>
            <a:ext cx="2447925" cy="360362"/>
            <a:chOff x="1391" y="2746"/>
            <a:chExt cx="1560" cy="613"/>
          </a:xfrm>
        </p:grpSpPr>
        <p:grpSp>
          <p:nvGrpSpPr>
            <p:cNvPr id="13319" name="Group 136"/>
            <p:cNvGrpSpPr>
              <a:grpSpLocks/>
            </p:cNvGrpSpPr>
            <p:nvPr/>
          </p:nvGrpSpPr>
          <p:grpSpPr bwMode="auto">
            <a:xfrm>
              <a:off x="1391" y="2746"/>
              <a:ext cx="1507" cy="433"/>
              <a:chOff x="1673" y="4511"/>
              <a:chExt cx="1927" cy="737"/>
            </a:xfrm>
          </p:grpSpPr>
          <p:sp>
            <p:nvSpPr>
              <p:cNvPr id="13321" name="Arc 137"/>
              <p:cNvSpPr>
                <a:spLocks/>
              </p:cNvSpPr>
              <p:nvPr/>
            </p:nvSpPr>
            <p:spPr bwMode="auto">
              <a:xfrm rot="5400000">
                <a:off x="2934" y="4558"/>
                <a:ext cx="713" cy="619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619 h 24635"/>
                  <a:gd name="T4" fmla="*/ 0 w 21600"/>
                  <a:gd name="T5" fmla="*/ 298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2" name="Arc 138"/>
              <p:cNvSpPr>
                <a:spLocks/>
              </p:cNvSpPr>
              <p:nvPr/>
            </p:nvSpPr>
            <p:spPr bwMode="auto">
              <a:xfrm rot="5400000">
                <a:off x="2262" y="4558"/>
                <a:ext cx="713" cy="619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619 h 24635"/>
                  <a:gd name="T4" fmla="*/ 0 w 21600"/>
                  <a:gd name="T5" fmla="*/ 298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3" name="Arc 139"/>
              <p:cNvSpPr>
                <a:spLocks/>
              </p:cNvSpPr>
              <p:nvPr/>
            </p:nvSpPr>
            <p:spPr bwMode="auto">
              <a:xfrm rot="5400000">
                <a:off x="1626" y="4582"/>
                <a:ext cx="713" cy="619"/>
              </a:xfrm>
              <a:custGeom>
                <a:avLst/>
                <a:gdLst>
                  <a:gd name="T0" fmla="*/ 596 w 21600"/>
                  <a:gd name="T1" fmla="*/ 0 h 24635"/>
                  <a:gd name="T2" fmla="*/ 575 w 21600"/>
                  <a:gd name="T3" fmla="*/ 619 h 24635"/>
                  <a:gd name="T4" fmla="*/ 0 w 21600"/>
                  <a:gd name="T5" fmla="*/ 298 h 2463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4635"/>
                  <a:gd name="T11" fmla="*/ 21600 w 21600"/>
                  <a:gd name="T12" fmla="*/ 24635 h 246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4635" fill="none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</a:path>
                  <a:path w="21600" h="24635" stroke="0" extrusionOk="0">
                    <a:moveTo>
                      <a:pt x="18042" y="-1"/>
                    </a:moveTo>
                    <a:cubicBezTo>
                      <a:pt x="20363" y="3525"/>
                      <a:pt x="21600" y="7654"/>
                      <a:pt x="21600" y="11876"/>
                    </a:cubicBezTo>
                    <a:cubicBezTo>
                      <a:pt x="21600" y="16464"/>
                      <a:pt x="20139" y="20932"/>
                      <a:pt x="17428" y="24634"/>
                    </a:cubicBezTo>
                    <a:lnTo>
                      <a:pt x="0" y="11876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cxnSp>
          <p:nvCxnSpPr>
            <p:cNvPr id="13320" name="AutoShape 140"/>
            <p:cNvCxnSpPr>
              <a:cxnSpLocks noChangeShapeType="1"/>
            </p:cNvCxnSpPr>
            <p:nvPr/>
          </p:nvCxnSpPr>
          <p:spPr bwMode="auto">
            <a:xfrm flipH="1">
              <a:off x="1931" y="3359"/>
              <a:ext cx="10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ru-RU" smtClean="0">
                <a:solidFill>
                  <a:srgbClr val="A50021"/>
                </a:solidFill>
              </a:rPr>
              <a:t>Для перевода восьмеричного (шестнадцатеричного) числа в двоичное необходимо каждую цифру заменить эквивалентной ей двоичной триадой (тетрадой).</a:t>
            </a:r>
            <a:r>
              <a:rPr lang="ru-RU" smtClean="0"/>
              <a:t>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ru-RU" smtClean="0"/>
          </a:p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726</a:t>
            </a:r>
            <a:r>
              <a:rPr lang="ru-RU" baseline="-25000" smtClean="0"/>
              <a:t>8</a:t>
            </a:r>
            <a:r>
              <a:rPr lang="ru-RU" smtClean="0"/>
              <a:t>= 111 010 110</a:t>
            </a:r>
            <a:r>
              <a:rPr lang="ru-RU" baseline="-25000" smtClean="0"/>
              <a:t>2</a:t>
            </a:r>
          </a:p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ru-RU" smtClean="0"/>
              <a:t>74С</a:t>
            </a:r>
            <a:r>
              <a:rPr lang="ru-RU" baseline="-25000" smtClean="0"/>
              <a:t>16</a:t>
            </a:r>
            <a:r>
              <a:rPr lang="ru-RU" smtClean="0"/>
              <a:t> = </a:t>
            </a:r>
            <a:r>
              <a:rPr lang="ru-RU" u="sng" smtClean="0"/>
              <a:t>0</a:t>
            </a:r>
            <a:r>
              <a:rPr lang="ru-RU" smtClean="0"/>
              <a:t>111 0100 1100</a:t>
            </a:r>
            <a:r>
              <a:rPr lang="ru-RU" baseline="-25000" smtClean="0"/>
              <a:t>2</a:t>
            </a:r>
          </a:p>
          <a:p>
            <a:pPr marL="0" indent="0" algn="ctr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(при записи числа первый 0 не пишется)</a:t>
            </a:r>
            <a:r>
              <a:rPr lang="ru-RU" smtClean="0"/>
              <a:t> 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ru-RU" sz="4000" smtClean="0"/>
              <a:t>Перевод чисел в двоичную систему счисления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Перевод чисел из 16-ой в 8-ю и обратно</a:t>
            </a:r>
          </a:p>
        </p:txBody>
      </p:sp>
      <p:sp>
        <p:nvSpPr>
          <p:cNvPr id="15363" name="Rectangle 5"/>
          <p:cNvSpPr>
            <a:spLocks noGrp="1"/>
          </p:cNvSpPr>
          <p:nvPr>
            <p:ph type="body" sz="half" idx="1"/>
          </p:nvPr>
        </p:nvSpPr>
        <p:spPr>
          <a:xfrm>
            <a:off x="468313" y="3860800"/>
            <a:ext cx="4038600" cy="22653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FAE</a:t>
            </a:r>
            <a:r>
              <a:rPr lang="ru-RU" baseline="-25000" smtClean="0"/>
              <a:t>16</a:t>
            </a:r>
            <a:r>
              <a:rPr lang="ru-RU" smtClean="0"/>
              <a:t>=111110101110</a:t>
            </a:r>
            <a:r>
              <a:rPr lang="ru-RU" baseline="-25000" smtClean="0"/>
              <a:t>2</a:t>
            </a:r>
          </a:p>
          <a:p>
            <a:pPr>
              <a:buFont typeface="Arial" charset="0"/>
              <a:buNone/>
            </a:pPr>
            <a:r>
              <a:rPr lang="ru-RU" smtClean="0"/>
              <a:t>111 110 101 110</a:t>
            </a:r>
            <a:r>
              <a:rPr lang="ru-RU" baseline="-25000" smtClean="0"/>
              <a:t>2</a:t>
            </a:r>
            <a:r>
              <a:rPr lang="ru-RU" smtClean="0"/>
              <a:t>=7656</a:t>
            </a:r>
            <a:r>
              <a:rPr lang="ru-RU" baseline="-25000" smtClean="0"/>
              <a:t>8</a:t>
            </a:r>
          </a:p>
        </p:txBody>
      </p:sp>
      <p:sp>
        <p:nvSpPr>
          <p:cNvPr id="15364" name="Rectangle 6"/>
          <p:cNvSpPr>
            <a:spLocks noGrp="1"/>
          </p:cNvSpPr>
          <p:nvPr>
            <p:ph type="body" sz="half" idx="2"/>
          </p:nvPr>
        </p:nvSpPr>
        <p:spPr>
          <a:xfrm>
            <a:off x="5219700" y="3860800"/>
            <a:ext cx="3467100" cy="22653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635</a:t>
            </a:r>
            <a:r>
              <a:rPr lang="ru-RU" baseline="-25000" smtClean="0"/>
              <a:t>8</a:t>
            </a:r>
            <a:r>
              <a:rPr lang="ru-RU" smtClean="0"/>
              <a:t> =110011101</a:t>
            </a:r>
            <a:r>
              <a:rPr lang="ru-RU" baseline="-25000" smtClean="0"/>
              <a:t>2</a:t>
            </a:r>
          </a:p>
          <a:p>
            <a:pPr>
              <a:buFont typeface="Arial" charset="0"/>
              <a:buNone/>
            </a:pPr>
            <a:r>
              <a:rPr lang="ru-RU" smtClean="0"/>
              <a:t>1 1001 1101</a:t>
            </a:r>
            <a:r>
              <a:rPr lang="ru-RU" baseline="-25000" smtClean="0"/>
              <a:t>2</a:t>
            </a:r>
            <a:r>
              <a:rPr lang="ru-RU" smtClean="0"/>
              <a:t>=19</a:t>
            </a:r>
            <a:r>
              <a:rPr lang="en-US" smtClean="0"/>
              <a:t>D</a:t>
            </a:r>
            <a:r>
              <a:rPr lang="ru-RU" baseline="-25000" smtClean="0"/>
              <a:t>16</a:t>
            </a:r>
          </a:p>
          <a:p>
            <a:endParaRPr lang="ru-RU" smtClean="0"/>
          </a:p>
        </p:txBody>
      </p:sp>
      <p:sp>
        <p:nvSpPr>
          <p:cNvPr id="15365" name="Rectangle 7"/>
          <p:cNvSpPr>
            <a:spLocks noChangeArrowheads="1"/>
          </p:cNvSpPr>
          <p:nvPr/>
        </p:nvSpPr>
        <p:spPr bwMode="auto">
          <a:xfrm>
            <a:off x="539750" y="1844675"/>
            <a:ext cx="7893050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>
                <a:solidFill>
                  <a:srgbClr val="A50021"/>
                </a:solidFill>
                <a:latin typeface="Calibri" pitchFamily="34" charset="0"/>
              </a:rPr>
              <a:t>При переходе из восьмеричной системы счисления в шестнадцатеричную и обратно, необходим промежуточный перевод чисел в двоичную систему.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500063" y="6072188"/>
            <a:ext cx="714375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ru-RU" smtClean="0"/>
              <a:t>Самостоятельная работа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49117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1. Представить римские числа в десятичной системе счисления: CDIX</a:t>
            </a:r>
            <a:r>
              <a:rPr lang="ru-RU" smtClean="0">
                <a:latin typeface="Arial" charset="0"/>
              </a:rPr>
              <a:t>, </a:t>
            </a:r>
            <a:r>
              <a:rPr lang="ru-RU" smtClean="0"/>
              <a:t>CVXLIX</a:t>
            </a:r>
            <a:r>
              <a:rPr lang="ru-RU" smtClean="0">
                <a:latin typeface="Arial" charset="0"/>
              </a:rPr>
              <a:t>, </a:t>
            </a:r>
            <a:r>
              <a:rPr lang="ru-RU" smtClean="0"/>
              <a:t>MCCXIX</a:t>
            </a:r>
          </a:p>
          <a:p>
            <a:pPr>
              <a:buFont typeface="Arial" charset="0"/>
              <a:buNone/>
            </a:pPr>
            <a:r>
              <a:rPr lang="ru-RU" smtClean="0"/>
              <a:t>2. Перевести число 93710 в 2-ную, 8-ную и 16-ную системы счисления.</a:t>
            </a:r>
          </a:p>
          <a:p>
            <a:pPr>
              <a:buFont typeface="Arial" charset="0"/>
              <a:buNone/>
            </a:pPr>
            <a:r>
              <a:rPr lang="ru-RU" smtClean="0"/>
              <a:t>3. Перевести из 8 -ой системы счисления в 2-ную 764 и 312</a:t>
            </a:r>
          </a:p>
          <a:p>
            <a:pPr>
              <a:buFont typeface="Arial" charset="0"/>
              <a:buNone/>
            </a:pPr>
            <a:r>
              <a:rPr lang="ru-RU" smtClean="0"/>
              <a:t>4. Перевести следующие числа в десятичную систему счисления:</a:t>
            </a:r>
          </a:p>
          <a:p>
            <a:pPr algn="ctr">
              <a:buFont typeface="Arial" charset="0"/>
              <a:buNone/>
            </a:pPr>
            <a:r>
              <a:rPr lang="ru-RU" smtClean="0"/>
              <a:t>а) 1101012; б) 10110001; в) 5638; г) </a:t>
            </a:r>
            <a:r>
              <a:rPr lang="en-US" smtClean="0"/>
              <a:t>635</a:t>
            </a:r>
            <a:r>
              <a:rPr lang="ru-RU" smtClean="0"/>
              <a:t>8; д) </a:t>
            </a:r>
            <a:r>
              <a:rPr lang="en-US" smtClean="0"/>
              <a:t>A</a:t>
            </a:r>
            <a:r>
              <a:rPr lang="ru-RU" smtClean="0"/>
              <a:t>C416; е) 9</a:t>
            </a:r>
            <a:r>
              <a:rPr lang="en-US" smtClean="0"/>
              <a:t>D5C</a:t>
            </a:r>
            <a:r>
              <a:rPr lang="ru-RU" smtClean="0"/>
              <a:t>16.</a:t>
            </a:r>
          </a:p>
          <a:p>
            <a:endParaRPr lang="ru-RU" smtClean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214313" y="6143625"/>
            <a:ext cx="714375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Содержание </a:t>
            </a:r>
          </a:p>
        </p:txBody>
      </p:sp>
      <p:sp>
        <p:nvSpPr>
          <p:cNvPr id="3075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00425"/>
          </a:xfrm>
        </p:spPr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ru-RU" smtClean="0">
                <a:latin typeface="Times New Roman" pitchFamily="18" charset="0"/>
                <a:hlinkClick r:id="rId2" action="ppaction://hlinksldjump"/>
              </a:rPr>
              <a:t>Историческая справка</a:t>
            </a:r>
            <a:endParaRPr lang="ru-RU" smtClean="0">
              <a:latin typeface="Times New Roman" pitchFamily="18" charset="0"/>
            </a:endParaRP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ru-RU" smtClean="0">
                <a:latin typeface="Times New Roman" pitchFamily="18" charset="0"/>
              </a:rPr>
              <a:t>Теоретический материал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hlinkClick r:id="rId3" action="ppaction://hlinksldjump"/>
              </a:rPr>
              <a:t>2.1. Понятие «система счисления» и Виды систем счисления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eaLnBrk="1" hangingPunct="1"/>
            <a:r>
              <a:rPr lang="ru-RU" sz="2400" smtClean="0">
                <a:latin typeface="Times New Roman" pitchFamily="18" charset="0"/>
                <a:hlinkClick r:id="rId4" action="ppaction://hlinksldjump"/>
              </a:rPr>
              <a:t>позиционные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eaLnBrk="1" hangingPunct="1"/>
            <a:r>
              <a:rPr lang="ru-RU" sz="2400" smtClean="0">
                <a:latin typeface="Times New Roman" pitchFamily="18" charset="0"/>
                <a:hlinkClick r:id="rId5" action="ppaction://hlinksldjump"/>
              </a:rPr>
              <a:t>непозиционные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eaLnBrk="1" hangingPunct="1">
              <a:buFont typeface="Arial" charset="0"/>
              <a:buNone/>
            </a:pPr>
            <a:r>
              <a:rPr lang="ru-RU" sz="2400" smtClean="0">
                <a:latin typeface="Times New Roman" pitchFamily="18" charset="0"/>
                <a:hlinkClick r:id="rId6" action="ppaction://hlinksldjump"/>
              </a:rPr>
              <a:t>2.2. Правила перевода чисел из одной системы счисления в другую</a:t>
            </a:r>
            <a:endParaRPr lang="ru-RU" sz="2400" smtClean="0">
              <a:latin typeface="Times New Roman" pitchFamily="18" charset="0"/>
            </a:endParaRPr>
          </a:p>
          <a:p>
            <a:pPr marL="609600" indent="-609600" eaLnBrk="1" hangingPunct="1">
              <a:buFont typeface="Arial" charset="0"/>
              <a:buNone/>
            </a:pPr>
            <a:r>
              <a:rPr lang="ru-RU" smtClean="0">
                <a:latin typeface="Times New Roman" pitchFamily="18" charset="0"/>
              </a:rPr>
              <a:t>3.   </a:t>
            </a:r>
            <a:r>
              <a:rPr lang="ru-RU" smtClean="0">
                <a:latin typeface="Times New Roman" pitchFamily="18" charset="0"/>
                <a:hlinkClick r:id="rId7" action="ppaction://hlinksldjump"/>
              </a:rPr>
              <a:t>Самостоятельная работа</a:t>
            </a:r>
            <a:endParaRPr lang="ru-RU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4000" smtClean="0"/>
              <a:t>Историческая справка</a:t>
            </a:r>
          </a:p>
        </p:txBody>
      </p:sp>
      <p:pic>
        <p:nvPicPr>
          <p:cNvPr id="4099" name="Picture 4" descr="Image3"/>
          <p:cNvPicPr>
            <a:picLocks noChangeAspect="1" noChangeArrowheads="1"/>
          </p:cNvPicPr>
          <p:nvPr/>
        </p:nvPicPr>
        <p:blipFill>
          <a:blip r:embed="rId2" cstate="print"/>
          <a:srcRect t="18942"/>
          <a:stretch>
            <a:fillRect/>
          </a:stretch>
        </p:blipFill>
        <p:spPr bwMode="auto">
          <a:xfrm>
            <a:off x="522288" y="1585913"/>
            <a:ext cx="1543050" cy="9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aba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5450" y="3581400"/>
            <a:ext cx="156845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6" descr="Image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1725613"/>
            <a:ext cx="189706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7" descr="Image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45238" y="1746250"/>
            <a:ext cx="2427287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 Box 55"/>
          <p:cNvSpPr txBox="1">
            <a:spLocks noChangeArrowheads="1"/>
          </p:cNvSpPr>
          <p:nvPr/>
        </p:nvSpPr>
        <p:spPr bwMode="auto">
          <a:xfrm>
            <a:off x="3492500" y="3459163"/>
            <a:ext cx="22669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A50021"/>
                </a:solidFill>
              </a:rPr>
              <a:t>I </a:t>
            </a:r>
            <a:r>
              <a:rPr lang="en-US" b="1"/>
              <a:t>– 1</a:t>
            </a:r>
          </a:p>
          <a:p>
            <a:r>
              <a:rPr lang="en-US" b="1">
                <a:solidFill>
                  <a:srgbClr val="A50021"/>
                </a:solidFill>
              </a:rPr>
              <a:t>III</a:t>
            </a:r>
            <a:r>
              <a:rPr lang="en-US" b="1"/>
              <a:t> – 1+1+1=3</a:t>
            </a:r>
          </a:p>
          <a:p>
            <a:r>
              <a:rPr lang="en-US" b="1">
                <a:solidFill>
                  <a:srgbClr val="A50021"/>
                </a:solidFill>
              </a:rPr>
              <a:t>VI</a:t>
            </a:r>
            <a:r>
              <a:rPr lang="en-US" b="1"/>
              <a:t> – 5+1=6</a:t>
            </a:r>
          </a:p>
          <a:p>
            <a:r>
              <a:rPr lang="en-US" b="1">
                <a:solidFill>
                  <a:srgbClr val="A50021"/>
                </a:solidFill>
              </a:rPr>
              <a:t>IV</a:t>
            </a:r>
            <a:r>
              <a:rPr lang="en-US" b="1"/>
              <a:t> – 5-1=4</a:t>
            </a:r>
          </a:p>
          <a:p>
            <a:r>
              <a:rPr lang="en-US" b="1">
                <a:solidFill>
                  <a:srgbClr val="A50021"/>
                </a:solidFill>
              </a:rPr>
              <a:t>LX </a:t>
            </a:r>
            <a:r>
              <a:rPr lang="en-US" b="1"/>
              <a:t>– 50+10=</a:t>
            </a:r>
            <a:r>
              <a:rPr lang="ru-RU" b="1"/>
              <a:t>60</a:t>
            </a:r>
          </a:p>
          <a:p>
            <a:r>
              <a:rPr lang="en-US" b="1">
                <a:solidFill>
                  <a:srgbClr val="A50021"/>
                </a:solidFill>
              </a:rPr>
              <a:t>XL</a:t>
            </a:r>
            <a:r>
              <a:rPr lang="en-US" b="1"/>
              <a:t> – 50-10=40</a:t>
            </a:r>
            <a:endParaRPr lang="ru-RU" b="1"/>
          </a:p>
        </p:txBody>
      </p:sp>
      <p:pic>
        <p:nvPicPr>
          <p:cNvPr id="12296" name="Picture 8" descr="Image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288" y="3902075"/>
            <a:ext cx="202565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трелка вправо 2"/>
          <p:cNvSpPr/>
          <p:nvPr/>
        </p:nvSpPr>
        <p:spPr>
          <a:xfrm>
            <a:off x="2416175" y="1841500"/>
            <a:ext cx="688975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7093744" y="2804319"/>
            <a:ext cx="688975" cy="2428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414963" y="1889125"/>
            <a:ext cx="688975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2805113" y="4492625"/>
            <a:ext cx="688975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0800000">
            <a:off x="5853113" y="4419600"/>
            <a:ext cx="688975" cy="242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Управляющая кнопка: домой 16">
            <a:hlinkClick r:id="rId7" action="ppaction://hlinksldjump" highlightClick="1"/>
            <a:hlinkHover r:id="" action="ppaction://hlinkshowjump?jump=nextslide"/>
          </p:cNvPr>
          <p:cNvSpPr/>
          <p:nvPr/>
        </p:nvSpPr>
        <p:spPr>
          <a:xfrm>
            <a:off x="500063" y="6072188"/>
            <a:ext cx="714375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3"/>
          <p:cNvSpPr>
            <a:spLocks noChangeArrowheads="1"/>
          </p:cNvSpPr>
          <p:nvPr/>
        </p:nvSpPr>
        <p:spPr bwMode="auto">
          <a:xfrm>
            <a:off x="1331913" y="1773238"/>
            <a:ext cx="5832475" cy="625475"/>
          </a:xfrm>
          <a:prstGeom prst="rect">
            <a:avLst/>
          </a:prstGeom>
          <a:noFill/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cs typeface="Times New Roman" pitchFamily="18" charset="0"/>
              </a:rPr>
              <a:t>Системы счисления</a:t>
            </a:r>
          </a:p>
        </p:txBody>
      </p:sp>
      <p:cxnSp>
        <p:nvCxnSpPr>
          <p:cNvPr id="5123" name="Прямая со стрелкой 5"/>
          <p:cNvCxnSpPr>
            <a:cxnSpLocks noChangeShapeType="1"/>
          </p:cNvCxnSpPr>
          <p:nvPr/>
        </p:nvCxnSpPr>
        <p:spPr bwMode="auto">
          <a:xfrm flipH="1">
            <a:off x="1785938" y="2492375"/>
            <a:ext cx="769937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8" name="Прямая со стрелкой 7"/>
          <p:cNvCxnSpPr/>
          <p:nvPr/>
        </p:nvCxnSpPr>
        <p:spPr>
          <a:xfrm>
            <a:off x="5364163" y="2489200"/>
            <a:ext cx="1008062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" name="Скругленный прямоугольник 11"/>
          <p:cNvSpPr>
            <a:spLocks noChangeArrowheads="1"/>
          </p:cNvSpPr>
          <p:nvPr/>
        </p:nvSpPr>
        <p:spPr bwMode="auto">
          <a:xfrm>
            <a:off x="611188" y="2997200"/>
            <a:ext cx="3168650" cy="431800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3200">
                <a:cs typeface="Times New Roman" pitchFamily="18" charset="0"/>
              </a:rPr>
              <a:t>позиционные</a:t>
            </a:r>
          </a:p>
        </p:txBody>
      </p:sp>
      <p:sp>
        <p:nvSpPr>
          <p:cNvPr id="5126" name="Скругленный прямоугольник 12"/>
          <p:cNvSpPr>
            <a:spLocks noChangeArrowheads="1"/>
          </p:cNvSpPr>
          <p:nvPr/>
        </p:nvSpPr>
        <p:spPr bwMode="auto">
          <a:xfrm>
            <a:off x="4670425" y="3000375"/>
            <a:ext cx="3286125" cy="428625"/>
          </a:xfrm>
          <a:prstGeom prst="roundRect">
            <a:avLst>
              <a:gd name="adj" fmla="val 16667"/>
            </a:avLst>
          </a:prstGeom>
          <a:noFill/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3200">
                <a:cs typeface="Times New Roman" pitchFamily="18" charset="0"/>
              </a:rPr>
              <a:t>непозиционные</a:t>
            </a:r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395288" y="260350"/>
            <a:ext cx="845978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Система счисления</a:t>
            </a:r>
            <a:r>
              <a:rPr lang="ru-RU" sz="2800"/>
              <a:t> - это совокупность правил и приемов записи чисел с помощью набора цифровых знаков.</a:t>
            </a:r>
          </a:p>
        </p:txBody>
      </p:sp>
      <p:grpSp>
        <p:nvGrpSpPr>
          <p:cNvPr id="5128" name="Group 14"/>
          <p:cNvGrpSpPr>
            <a:grpSpLocks/>
          </p:cNvGrpSpPr>
          <p:nvPr/>
        </p:nvGrpSpPr>
        <p:grpSpPr bwMode="auto">
          <a:xfrm>
            <a:off x="1042988" y="3429000"/>
            <a:ext cx="433387" cy="2232025"/>
            <a:chOff x="657" y="2478"/>
            <a:chExt cx="227" cy="1270"/>
          </a:xfrm>
        </p:grpSpPr>
        <p:sp>
          <p:nvSpPr>
            <p:cNvPr id="5167" name="Line 11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8" name="Line 12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9" name="Line 13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29" name="Group 15"/>
          <p:cNvGrpSpPr>
            <a:grpSpLocks/>
          </p:cNvGrpSpPr>
          <p:nvPr/>
        </p:nvGrpSpPr>
        <p:grpSpPr bwMode="auto">
          <a:xfrm>
            <a:off x="5435600" y="3429000"/>
            <a:ext cx="433388" cy="2232025"/>
            <a:chOff x="657" y="2478"/>
            <a:chExt cx="227" cy="1270"/>
          </a:xfrm>
        </p:grpSpPr>
        <p:sp>
          <p:nvSpPr>
            <p:cNvPr id="5164" name="Line 16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5" name="Line 17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6" name="Line 18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0" name="Text Box 19"/>
          <p:cNvSpPr txBox="1">
            <a:spLocks noChangeArrowheads="1"/>
          </p:cNvSpPr>
          <p:nvPr/>
        </p:nvSpPr>
        <p:spPr bwMode="auto">
          <a:xfrm>
            <a:off x="1476375" y="3789363"/>
            <a:ext cx="3405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арабская (десятичная)</a:t>
            </a:r>
          </a:p>
        </p:txBody>
      </p:sp>
      <p:sp>
        <p:nvSpPr>
          <p:cNvPr id="5131" name="Text Box 20"/>
          <p:cNvSpPr txBox="1">
            <a:spLocks noChangeArrowheads="1"/>
          </p:cNvSpPr>
          <p:nvPr/>
        </p:nvSpPr>
        <p:spPr bwMode="auto">
          <a:xfrm>
            <a:off x="1476375" y="5300663"/>
            <a:ext cx="2419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 основанием </a:t>
            </a:r>
            <a:r>
              <a:rPr lang="en-US"/>
              <a:t>N</a:t>
            </a:r>
            <a:endParaRPr lang="ru-RU"/>
          </a:p>
        </p:txBody>
      </p:sp>
      <p:sp>
        <p:nvSpPr>
          <p:cNvPr id="5132" name="Text Box 21"/>
          <p:cNvSpPr txBox="1">
            <a:spLocks noChangeArrowheads="1"/>
          </p:cNvSpPr>
          <p:nvPr/>
        </p:nvSpPr>
        <p:spPr bwMode="auto">
          <a:xfrm>
            <a:off x="5999163" y="3716338"/>
            <a:ext cx="3144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унарная (единичная)</a:t>
            </a:r>
          </a:p>
        </p:txBody>
      </p:sp>
      <p:sp>
        <p:nvSpPr>
          <p:cNvPr id="5133" name="Text Box 22"/>
          <p:cNvSpPr txBox="1">
            <a:spLocks noChangeArrowheads="1"/>
          </p:cNvSpPr>
          <p:nvPr/>
        </p:nvSpPr>
        <p:spPr bwMode="auto">
          <a:xfrm>
            <a:off x="6011863" y="5300663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римская</a:t>
            </a:r>
          </a:p>
        </p:txBody>
      </p:sp>
      <p:cxnSp>
        <p:nvCxnSpPr>
          <p:cNvPr id="5134" name="Прямая со стрелкой 5"/>
          <p:cNvCxnSpPr>
            <a:cxnSpLocks noChangeShapeType="1"/>
          </p:cNvCxnSpPr>
          <p:nvPr/>
        </p:nvCxnSpPr>
        <p:spPr bwMode="auto">
          <a:xfrm flipH="1">
            <a:off x="1763713" y="2492375"/>
            <a:ext cx="769937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2" name="Прямая со стрелкой 7"/>
          <p:cNvCxnSpPr/>
          <p:nvPr/>
        </p:nvCxnSpPr>
        <p:spPr>
          <a:xfrm>
            <a:off x="5364163" y="2492375"/>
            <a:ext cx="1008062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6" name="Прямая со стрелкой 5"/>
          <p:cNvCxnSpPr>
            <a:cxnSpLocks noChangeShapeType="1"/>
          </p:cNvCxnSpPr>
          <p:nvPr/>
        </p:nvCxnSpPr>
        <p:spPr bwMode="auto">
          <a:xfrm flipH="1">
            <a:off x="1763713" y="2495550"/>
            <a:ext cx="769937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3" name="Прямая со стрелкой 7"/>
          <p:cNvCxnSpPr/>
          <p:nvPr/>
        </p:nvCxnSpPr>
        <p:spPr>
          <a:xfrm>
            <a:off x="5337175" y="2489200"/>
            <a:ext cx="1008063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8" name="Прямая со стрелкой 5"/>
          <p:cNvCxnSpPr>
            <a:cxnSpLocks noChangeShapeType="1"/>
          </p:cNvCxnSpPr>
          <p:nvPr/>
        </p:nvCxnSpPr>
        <p:spPr bwMode="auto">
          <a:xfrm flipH="1">
            <a:off x="1736725" y="2492375"/>
            <a:ext cx="769938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4" name="Прямая со стрелкой 7"/>
          <p:cNvCxnSpPr/>
          <p:nvPr/>
        </p:nvCxnSpPr>
        <p:spPr>
          <a:xfrm>
            <a:off x="5337175" y="2489200"/>
            <a:ext cx="1008063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0" name="Прямая со стрелкой 5"/>
          <p:cNvCxnSpPr>
            <a:cxnSpLocks noChangeShapeType="1"/>
          </p:cNvCxnSpPr>
          <p:nvPr/>
        </p:nvCxnSpPr>
        <p:spPr bwMode="auto">
          <a:xfrm flipH="1">
            <a:off x="1736725" y="2492375"/>
            <a:ext cx="769938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grpSp>
        <p:nvGrpSpPr>
          <p:cNvPr id="5141" name="Group 14"/>
          <p:cNvGrpSpPr>
            <a:grpSpLocks/>
          </p:cNvGrpSpPr>
          <p:nvPr/>
        </p:nvGrpSpPr>
        <p:grpSpPr bwMode="auto">
          <a:xfrm>
            <a:off x="1042988" y="3429000"/>
            <a:ext cx="433387" cy="2232025"/>
            <a:chOff x="657" y="2478"/>
            <a:chExt cx="227" cy="1270"/>
          </a:xfrm>
        </p:grpSpPr>
        <p:sp>
          <p:nvSpPr>
            <p:cNvPr id="5161" name="Line 11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2" name="Line 12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3" name="Line 13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5" name="Прямая со стрелкой 7"/>
          <p:cNvCxnSpPr/>
          <p:nvPr/>
        </p:nvCxnSpPr>
        <p:spPr>
          <a:xfrm>
            <a:off x="5337175" y="2489200"/>
            <a:ext cx="1008063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3" name="Прямая со стрелкой 5"/>
          <p:cNvCxnSpPr>
            <a:cxnSpLocks noChangeShapeType="1"/>
          </p:cNvCxnSpPr>
          <p:nvPr/>
        </p:nvCxnSpPr>
        <p:spPr bwMode="auto">
          <a:xfrm flipH="1">
            <a:off x="1736725" y="2492375"/>
            <a:ext cx="769938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grpSp>
        <p:nvGrpSpPr>
          <p:cNvPr id="5144" name="Group 14"/>
          <p:cNvGrpSpPr>
            <a:grpSpLocks/>
          </p:cNvGrpSpPr>
          <p:nvPr/>
        </p:nvGrpSpPr>
        <p:grpSpPr bwMode="auto">
          <a:xfrm>
            <a:off x="1042988" y="3429000"/>
            <a:ext cx="433387" cy="2232025"/>
            <a:chOff x="657" y="2478"/>
            <a:chExt cx="227" cy="1270"/>
          </a:xfrm>
        </p:grpSpPr>
        <p:sp>
          <p:nvSpPr>
            <p:cNvPr id="5158" name="Line 11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9" name="Line 12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60" name="Line 13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6" name="Прямая со стрелкой 7"/>
          <p:cNvCxnSpPr/>
          <p:nvPr/>
        </p:nvCxnSpPr>
        <p:spPr>
          <a:xfrm>
            <a:off x="5337175" y="2489200"/>
            <a:ext cx="1008063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6" name="Прямая со стрелкой 5"/>
          <p:cNvCxnSpPr>
            <a:cxnSpLocks noChangeShapeType="1"/>
          </p:cNvCxnSpPr>
          <p:nvPr/>
        </p:nvCxnSpPr>
        <p:spPr bwMode="auto">
          <a:xfrm flipH="1">
            <a:off x="1736725" y="2492375"/>
            <a:ext cx="769938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grpSp>
        <p:nvGrpSpPr>
          <p:cNvPr id="5147" name="Group 15"/>
          <p:cNvGrpSpPr>
            <a:grpSpLocks/>
          </p:cNvGrpSpPr>
          <p:nvPr/>
        </p:nvGrpSpPr>
        <p:grpSpPr bwMode="auto">
          <a:xfrm>
            <a:off x="5435600" y="3429000"/>
            <a:ext cx="433388" cy="2232025"/>
            <a:chOff x="657" y="2478"/>
            <a:chExt cx="227" cy="1270"/>
          </a:xfrm>
        </p:grpSpPr>
        <p:sp>
          <p:nvSpPr>
            <p:cNvPr id="5155" name="Line 16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6" name="Line 17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7" name="Line 18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48" name="Group 14"/>
          <p:cNvGrpSpPr>
            <a:grpSpLocks/>
          </p:cNvGrpSpPr>
          <p:nvPr/>
        </p:nvGrpSpPr>
        <p:grpSpPr bwMode="auto">
          <a:xfrm>
            <a:off x="1042988" y="3429000"/>
            <a:ext cx="433387" cy="2232025"/>
            <a:chOff x="657" y="2478"/>
            <a:chExt cx="227" cy="1270"/>
          </a:xfrm>
        </p:grpSpPr>
        <p:sp>
          <p:nvSpPr>
            <p:cNvPr id="5152" name="Line 11"/>
            <p:cNvSpPr>
              <a:spLocks noChangeShapeType="1"/>
            </p:cNvSpPr>
            <p:nvPr/>
          </p:nvSpPr>
          <p:spPr bwMode="auto">
            <a:xfrm>
              <a:off x="657" y="2478"/>
              <a:ext cx="0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3" name="Line 12"/>
            <p:cNvSpPr>
              <a:spLocks noChangeShapeType="1"/>
            </p:cNvSpPr>
            <p:nvPr/>
          </p:nvSpPr>
          <p:spPr bwMode="auto">
            <a:xfrm>
              <a:off x="657" y="2795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4" name="Line 13"/>
            <p:cNvSpPr>
              <a:spLocks noChangeShapeType="1"/>
            </p:cNvSpPr>
            <p:nvPr/>
          </p:nvSpPr>
          <p:spPr bwMode="auto">
            <a:xfrm>
              <a:off x="657" y="3748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7" name="Прямая со стрелкой 7"/>
          <p:cNvCxnSpPr/>
          <p:nvPr/>
        </p:nvCxnSpPr>
        <p:spPr>
          <a:xfrm>
            <a:off x="5337175" y="2489200"/>
            <a:ext cx="1008063" cy="434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0" name="Прямая со стрелкой 5"/>
          <p:cNvCxnSpPr>
            <a:cxnSpLocks noChangeShapeType="1"/>
          </p:cNvCxnSpPr>
          <p:nvPr/>
        </p:nvCxnSpPr>
        <p:spPr bwMode="auto">
          <a:xfrm flipH="1">
            <a:off x="1736725" y="2492375"/>
            <a:ext cx="769938" cy="36353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49" name="Управляющая кнопка: далее 48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Основные понятия позиционных систем счисления</a:t>
            </a:r>
          </a:p>
        </p:txBody>
      </p:sp>
      <p:sp>
        <p:nvSpPr>
          <p:cNvPr id="6147" name="Rectangle 5"/>
          <p:cNvSpPr>
            <a:spLocks noGrp="1"/>
          </p:cNvSpPr>
          <p:nvPr>
            <p:ph type="body" sz="half" idx="1"/>
          </p:nvPr>
        </p:nvSpPr>
        <p:spPr>
          <a:xfrm>
            <a:off x="250825" y="1557338"/>
            <a:ext cx="4038600" cy="4525962"/>
          </a:xfrm>
        </p:spPr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Алфавит</a:t>
            </a: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Основание СС</a:t>
            </a: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Мощность</a:t>
            </a: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Разряд</a:t>
            </a:r>
          </a:p>
        </p:txBody>
      </p:sp>
      <p:sp>
        <p:nvSpPr>
          <p:cNvPr id="6148" name="Rectangle 6"/>
          <p:cNvSpPr>
            <a:spLocks noGrp="1"/>
          </p:cNvSpPr>
          <p:nvPr>
            <p:ph type="body" sz="half" idx="2"/>
          </p:nvPr>
        </p:nvSpPr>
        <p:spPr>
          <a:xfrm>
            <a:off x="3348038" y="1600200"/>
            <a:ext cx="5472112" cy="4525963"/>
          </a:xfrm>
        </p:spPr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совокупность всех цифр</a:t>
            </a:r>
          </a:p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количество цифр, необходимых для записи числа в системе</a:t>
            </a:r>
          </a:p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количество цифр, составляющих алфавит</a:t>
            </a:r>
          </a:p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номер позиции в числе</a:t>
            </a:r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285750" y="6143625"/>
            <a:ext cx="714375" cy="50006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0" y="274638"/>
            <a:ext cx="8893175" cy="777875"/>
          </a:xfrm>
        </p:spPr>
        <p:txBody>
          <a:bodyPr/>
          <a:lstStyle/>
          <a:p>
            <a:r>
              <a:rPr lang="ru-RU" sz="3600" smtClean="0"/>
              <a:t>Арабская система счисления</a:t>
            </a:r>
          </a:p>
        </p:txBody>
      </p:sp>
      <p:sp>
        <p:nvSpPr>
          <p:cNvPr id="7171" name="Rectangle 7"/>
          <p:cNvSpPr>
            <a:spLocks/>
          </p:cNvSpPr>
          <p:nvPr/>
        </p:nvSpPr>
        <p:spPr bwMode="auto">
          <a:xfrm>
            <a:off x="395288" y="1268413"/>
            <a:ext cx="4248150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b="1">
                <a:latin typeface="Calibri" pitchFamily="34" charset="0"/>
              </a:rPr>
              <a:t>Арабская система – позиционная десятичная система.</a:t>
            </a:r>
          </a:p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>
                <a:latin typeface="Calibri" pitchFamily="34" charset="0"/>
              </a:rPr>
              <a:t>Эта система счисления применяется в современной математике.</a:t>
            </a:r>
          </a:p>
        </p:txBody>
      </p:sp>
      <p:sp>
        <p:nvSpPr>
          <p:cNvPr id="7172" name="Rectangle 10"/>
          <p:cNvSpPr>
            <a:spLocks noChangeArrowheads="1"/>
          </p:cNvSpPr>
          <p:nvPr/>
        </p:nvSpPr>
        <p:spPr bwMode="auto">
          <a:xfrm>
            <a:off x="5219700" y="1196975"/>
            <a:ext cx="36734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Основание</a:t>
            </a:r>
            <a:r>
              <a:rPr lang="ru-RU"/>
              <a:t> в десятичной системе равно </a:t>
            </a:r>
            <a:r>
              <a:rPr lang="ru-RU" b="1"/>
              <a:t>10</a:t>
            </a:r>
            <a:r>
              <a:rPr lang="ru-RU"/>
              <a:t>.</a:t>
            </a:r>
          </a:p>
          <a:p>
            <a:r>
              <a:rPr lang="ru-RU" b="1"/>
              <a:t>Алфавит</a:t>
            </a:r>
            <a:r>
              <a:rPr lang="ru-RU"/>
              <a:t> состоит из 10 цифр:</a:t>
            </a:r>
          </a:p>
          <a:p>
            <a:r>
              <a:rPr lang="ru-RU" b="1"/>
              <a:t>0 1 2 3 4 5 6 7 8 9</a:t>
            </a:r>
          </a:p>
        </p:txBody>
      </p:sp>
      <p:sp>
        <p:nvSpPr>
          <p:cNvPr id="7173" name="Rectangle 11"/>
          <p:cNvSpPr>
            <a:spLocks noChangeArrowheads="1"/>
          </p:cNvSpPr>
          <p:nvPr/>
        </p:nvSpPr>
        <p:spPr bwMode="auto">
          <a:xfrm>
            <a:off x="214313" y="3429000"/>
            <a:ext cx="867568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/>
              <a:t>В позиционных системах значение каждой цифры числа определяется ее позицией в записи числа.</a:t>
            </a:r>
          </a:p>
        </p:txBody>
      </p:sp>
      <p:sp>
        <p:nvSpPr>
          <p:cNvPr id="7174" name="Text Box 12"/>
          <p:cNvSpPr txBox="1">
            <a:spLocks noChangeArrowheads="1"/>
          </p:cNvSpPr>
          <p:nvPr/>
        </p:nvSpPr>
        <p:spPr bwMode="auto">
          <a:xfrm>
            <a:off x="342900" y="4429125"/>
            <a:ext cx="84439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Любое число представляется в виде:</a:t>
            </a:r>
          </a:p>
          <a:p>
            <a:r>
              <a:rPr lang="ru-RU"/>
              <a:t>765=700+60+5=7*100+6*10+5*1=7*10</a:t>
            </a:r>
            <a:r>
              <a:rPr lang="ru-RU" baseline="30000"/>
              <a:t>2</a:t>
            </a:r>
            <a:r>
              <a:rPr lang="ru-RU"/>
              <a:t> +6*10</a:t>
            </a:r>
            <a:r>
              <a:rPr lang="ru-RU" baseline="30000"/>
              <a:t>1 </a:t>
            </a:r>
            <a:r>
              <a:rPr lang="ru-RU"/>
              <a:t>+5*10</a:t>
            </a:r>
            <a:r>
              <a:rPr lang="ru-RU" baseline="30000"/>
              <a:t>0</a:t>
            </a:r>
          </a:p>
          <a:p>
            <a:r>
              <a:rPr lang="ru-RU"/>
              <a:t> или</a:t>
            </a:r>
          </a:p>
          <a:p>
            <a:r>
              <a:rPr lang="ru-RU"/>
              <a:t>76,54=7*10+6*1+5*0,1+4*0,01=7*10</a:t>
            </a:r>
            <a:r>
              <a:rPr lang="ru-RU" baseline="30000"/>
              <a:t>2</a:t>
            </a:r>
            <a:r>
              <a:rPr lang="ru-RU"/>
              <a:t>+6*10</a:t>
            </a:r>
            <a:r>
              <a:rPr lang="ru-RU" baseline="30000"/>
              <a:t>1</a:t>
            </a:r>
            <a:r>
              <a:rPr lang="ru-RU"/>
              <a:t>+5*10</a:t>
            </a:r>
            <a:r>
              <a:rPr lang="ru-RU" baseline="30000"/>
              <a:t>-1</a:t>
            </a:r>
            <a:r>
              <a:rPr lang="ru-RU"/>
              <a:t>+4*10</a:t>
            </a:r>
            <a:r>
              <a:rPr lang="ru-RU" baseline="30000"/>
              <a:t>-2</a:t>
            </a: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ru-RU" sz="3600" smtClean="0"/>
              <a:t>Системы счисления</a:t>
            </a:r>
            <a:r>
              <a:rPr lang="en-US" sz="3600" smtClean="0"/>
              <a:t> </a:t>
            </a:r>
            <a:r>
              <a:rPr lang="ru-RU" sz="3600" smtClean="0"/>
              <a:t>с основанием </a:t>
            </a:r>
            <a:r>
              <a:rPr lang="en-US" sz="3600" smtClean="0"/>
              <a:t>N</a:t>
            </a:r>
            <a:endParaRPr lang="ru-RU" sz="3600" smtClean="0"/>
          </a:p>
        </p:txBody>
      </p:sp>
      <p:graphicFrame>
        <p:nvGraphicFramePr>
          <p:cNvPr id="11357" name="Group 93"/>
          <p:cNvGraphicFramePr>
            <a:graphicFrameLocks noGrp="1"/>
          </p:cNvGraphicFramePr>
          <p:nvPr/>
        </p:nvGraphicFramePr>
        <p:xfrm>
          <a:off x="468313" y="2781300"/>
          <a:ext cx="7921625" cy="1895484"/>
        </p:xfrm>
        <a:graphic>
          <a:graphicData uri="http://schemas.openxmlformats.org/drawingml/2006/table">
            <a:tbl>
              <a:tblPr/>
              <a:tblGrid>
                <a:gridCol w="804862"/>
                <a:gridCol w="2928938"/>
                <a:gridCol w="1666875"/>
                <a:gridCol w="2520950"/>
              </a:tblGrid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счисления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Основание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Алфавит цифр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N=2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Двоичная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N=8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Восьмеричная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0 1 2 3 4 5 6 7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N=16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Шестнадцатеричная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0 1 2 3 4 5 6 7 8 9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B C D E F</a:t>
                      </a:r>
                    </a:p>
                  </a:txBody>
                  <a:tcPr marL="38099" marR="38099" marT="38102" marB="3810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2" name="Text Box 82"/>
          <p:cNvSpPr txBox="1">
            <a:spLocks noChangeArrowheads="1"/>
          </p:cNvSpPr>
          <p:nvPr/>
        </p:nvSpPr>
        <p:spPr bwMode="auto">
          <a:xfrm>
            <a:off x="900113" y="1412875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223" name="Text Box 83"/>
          <p:cNvSpPr txBox="1">
            <a:spLocks noChangeArrowheads="1"/>
          </p:cNvSpPr>
          <p:nvPr/>
        </p:nvSpPr>
        <p:spPr bwMode="auto">
          <a:xfrm>
            <a:off x="250825" y="1052513"/>
            <a:ext cx="80835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	Если взять правило, по которым строятся числа в десятичной системе счисления, заменив основание 10 на натуральное число </a:t>
            </a:r>
            <a:r>
              <a:rPr lang="en-US"/>
              <a:t>N</a:t>
            </a:r>
            <a:r>
              <a:rPr lang="ru-RU"/>
              <a:t>, можно построить </a:t>
            </a:r>
            <a:r>
              <a:rPr lang="ru-RU">
                <a:solidFill>
                  <a:srgbClr val="A50021"/>
                </a:solidFill>
              </a:rPr>
              <a:t>позиционную систему счисления с основанием </a:t>
            </a:r>
            <a:r>
              <a:rPr lang="en-US">
                <a:solidFill>
                  <a:srgbClr val="A50021"/>
                </a:solidFill>
              </a:rPr>
              <a:t>N</a:t>
            </a:r>
            <a:r>
              <a:rPr lang="ru-RU">
                <a:solidFill>
                  <a:srgbClr val="A50021"/>
                </a:solidFill>
              </a:rPr>
              <a:t>.</a:t>
            </a:r>
          </a:p>
        </p:txBody>
      </p:sp>
      <p:sp>
        <p:nvSpPr>
          <p:cNvPr id="8224" name="Rectangle 90"/>
          <p:cNvSpPr>
            <a:spLocks noChangeArrowheads="1"/>
          </p:cNvSpPr>
          <p:nvPr/>
        </p:nvSpPr>
        <p:spPr bwMode="auto">
          <a:xfrm>
            <a:off x="250825" y="4868863"/>
            <a:ext cx="82089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	В вычислительных машинах используется двоичная система счисления и родственные двоичной - восьмеричная и шестнадцатеричная системы счисления.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500063" y="6072188"/>
            <a:ext cx="714375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Унарная система счисления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3563938" y="1341438"/>
            <a:ext cx="5122862" cy="25193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Первоначально количество предметов отображали равным количеством каких-либо значков (бирок): зарубок, черточек, точек.</a:t>
            </a:r>
          </a:p>
        </p:txBody>
      </p:sp>
      <p:pic>
        <p:nvPicPr>
          <p:cNvPr id="9220" name="Рисунок 4"/>
          <p:cNvPicPr>
            <a:picLocks noChangeAspect="1" noChangeArrowheads="1"/>
          </p:cNvPicPr>
          <p:nvPr/>
        </p:nvPicPr>
        <p:blipFill>
          <a:blip r:embed="rId2" cstate="print"/>
          <a:srcRect l="20982" t="27193" r="65025" b="52364"/>
          <a:stretch>
            <a:fillRect/>
          </a:stretch>
        </p:blipFill>
        <p:spPr bwMode="auto">
          <a:xfrm>
            <a:off x="827088" y="1628775"/>
            <a:ext cx="2305050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Прямоугольник 4"/>
          <p:cNvSpPr>
            <a:spLocks noChangeArrowheads="1"/>
          </p:cNvSpPr>
          <p:nvPr/>
        </p:nvSpPr>
        <p:spPr bwMode="auto">
          <a:xfrm>
            <a:off x="395288" y="4076700"/>
            <a:ext cx="842486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</a:rPr>
              <a:t>Унарная система сегодня:</a:t>
            </a:r>
          </a:p>
          <a:p>
            <a:pPr>
              <a:buFont typeface="Arial" charset="0"/>
              <a:buChar char="•"/>
            </a:pPr>
            <a:r>
              <a:rPr lang="ru-RU" sz="2800"/>
              <a:t>  счетные палочки для обучения счету; </a:t>
            </a:r>
          </a:p>
          <a:p>
            <a:pPr>
              <a:buFont typeface="Arial" charset="0"/>
              <a:buChar char="•"/>
            </a:pPr>
            <a:r>
              <a:rPr lang="ru-RU" sz="2800"/>
              <a:t>  полоски, нашитые на рукаве, означают на каком курсе учится курсант военного училища.</a:t>
            </a: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285750" y="6072188"/>
            <a:ext cx="642938" cy="471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Римская система счисления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323850" y="1000125"/>
            <a:ext cx="5472113" cy="4176713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	В римской системе счисления для записи числа используются латинские буквы.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	Величина числа получается путем сложения цифр, которыми оно записано. Если слева в записи римского числа стоит меньшая цифра, а справа – большая, то их значения вычитаются, в остальных случаях значения складываются.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z="26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288" y="5214938"/>
          <a:ext cx="8280400" cy="936626"/>
        </p:xfrm>
        <a:graphic>
          <a:graphicData uri="http://schemas.openxmlformats.org/drawingml/2006/table">
            <a:tbl>
              <a:tblPr/>
              <a:tblGrid>
                <a:gridCol w="549275"/>
                <a:gridCol w="550862"/>
                <a:gridCol w="549275"/>
                <a:gridCol w="549275"/>
                <a:gridCol w="549275"/>
                <a:gridCol w="550863"/>
                <a:gridCol w="549275"/>
                <a:gridCol w="549275"/>
                <a:gridCol w="550862"/>
                <a:gridCol w="550863"/>
                <a:gridCol w="549275"/>
                <a:gridCol w="635000"/>
                <a:gridCol w="631825"/>
                <a:gridCol w="96520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III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IV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VIII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IX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X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0291" name="Text Box 55"/>
          <p:cNvSpPr txBox="1">
            <a:spLocks noChangeArrowheads="1"/>
          </p:cNvSpPr>
          <p:nvPr/>
        </p:nvSpPr>
        <p:spPr bwMode="auto">
          <a:xfrm>
            <a:off x="6227763" y="1916113"/>
            <a:ext cx="23907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A50021"/>
                </a:solidFill>
              </a:rPr>
              <a:t>I </a:t>
            </a:r>
            <a:r>
              <a:rPr lang="en-US" b="1"/>
              <a:t>– 1</a:t>
            </a:r>
          </a:p>
          <a:p>
            <a:r>
              <a:rPr lang="en-US" b="1">
                <a:solidFill>
                  <a:srgbClr val="A50021"/>
                </a:solidFill>
              </a:rPr>
              <a:t>III</a:t>
            </a:r>
            <a:r>
              <a:rPr lang="en-US" b="1"/>
              <a:t> – 1+1+1=3</a:t>
            </a:r>
          </a:p>
          <a:p>
            <a:r>
              <a:rPr lang="en-US" b="1">
                <a:solidFill>
                  <a:srgbClr val="A50021"/>
                </a:solidFill>
              </a:rPr>
              <a:t>VI</a:t>
            </a:r>
            <a:r>
              <a:rPr lang="en-US" b="1"/>
              <a:t> – 5+1=6</a:t>
            </a:r>
          </a:p>
          <a:p>
            <a:r>
              <a:rPr lang="en-US" b="1">
                <a:solidFill>
                  <a:srgbClr val="A50021"/>
                </a:solidFill>
              </a:rPr>
              <a:t>IV</a:t>
            </a:r>
            <a:r>
              <a:rPr lang="en-US" b="1"/>
              <a:t> – 5-1=4</a:t>
            </a:r>
          </a:p>
          <a:p>
            <a:r>
              <a:rPr lang="en-US" b="1">
                <a:solidFill>
                  <a:srgbClr val="A50021"/>
                </a:solidFill>
              </a:rPr>
              <a:t>LX </a:t>
            </a:r>
            <a:r>
              <a:rPr lang="en-US" b="1"/>
              <a:t>– 50+10=</a:t>
            </a:r>
            <a:r>
              <a:rPr lang="ru-RU" b="1"/>
              <a:t>60</a:t>
            </a:r>
          </a:p>
          <a:p>
            <a:r>
              <a:rPr lang="en-US" b="1">
                <a:solidFill>
                  <a:srgbClr val="A50021"/>
                </a:solidFill>
              </a:rPr>
              <a:t>XL</a:t>
            </a:r>
            <a:r>
              <a:rPr lang="en-US" b="1"/>
              <a:t> – 50-10=40</a:t>
            </a:r>
            <a:endParaRPr lang="ru-RU" b="1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14313" y="6215063"/>
            <a:ext cx="714375" cy="50006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839</TotalTime>
  <Words>540</Words>
  <Application>Microsoft Office PowerPoint</Application>
  <PresentationFormat>Экран (4:3)</PresentationFormat>
  <Paragraphs>144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Times New Roman</vt:lpstr>
      <vt:lpstr>Arial</vt:lpstr>
      <vt:lpstr>Calibri</vt:lpstr>
      <vt:lpstr>Wingdings 2</vt:lpstr>
      <vt:lpstr>Тема Office</vt:lpstr>
      <vt:lpstr>Слайд 1</vt:lpstr>
      <vt:lpstr>Содержание </vt:lpstr>
      <vt:lpstr>Историческая справка</vt:lpstr>
      <vt:lpstr>Слайд 4</vt:lpstr>
      <vt:lpstr>Основные понятия позиционных систем счисления</vt:lpstr>
      <vt:lpstr>Арабская система счисления</vt:lpstr>
      <vt:lpstr>Системы счисления с основанием N</vt:lpstr>
      <vt:lpstr>Унарная система счисления</vt:lpstr>
      <vt:lpstr>Римская система счисления</vt:lpstr>
      <vt:lpstr>Перевод чисел в десятичную систему счисления</vt:lpstr>
      <vt:lpstr>Перевод чисел из десятичной системы счисления</vt:lpstr>
      <vt:lpstr>Перевод чисел из двоичной системы счисления</vt:lpstr>
      <vt:lpstr>Перевод чисел в двоичную систему счисления</vt:lpstr>
      <vt:lpstr>Перевод чисел из 16-ой в 8-ю и обратно</vt:lpstr>
      <vt:lpstr>Самостоятельная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счисления</dc:title>
  <dc:creator>Любовь Радиковна</dc:creator>
  <cp:lastModifiedBy>Дарёна</cp:lastModifiedBy>
  <cp:revision>142</cp:revision>
  <dcterms:modified xsi:type="dcterms:W3CDTF">2012-05-20T05:21:25Z</dcterms:modified>
</cp:coreProperties>
</file>