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61" r:id="rId4"/>
    <p:sldId id="260" r:id="rId5"/>
    <p:sldId id="296" r:id="rId6"/>
    <p:sldId id="297" r:id="rId7"/>
    <p:sldId id="290" r:id="rId8"/>
    <p:sldId id="292" r:id="rId9"/>
    <p:sldId id="279" r:id="rId10"/>
    <p:sldId id="291" r:id="rId11"/>
    <p:sldId id="259" r:id="rId12"/>
    <p:sldId id="263" r:id="rId13"/>
    <p:sldId id="262" r:id="rId14"/>
    <p:sldId id="264" r:id="rId15"/>
    <p:sldId id="276" r:id="rId16"/>
    <p:sldId id="277" r:id="rId17"/>
    <p:sldId id="278" r:id="rId18"/>
    <p:sldId id="265" r:id="rId19"/>
    <p:sldId id="266" r:id="rId20"/>
    <p:sldId id="267" r:id="rId21"/>
    <p:sldId id="280" r:id="rId22"/>
    <p:sldId id="282" r:id="rId23"/>
    <p:sldId id="289" r:id="rId24"/>
    <p:sldId id="288" r:id="rId25"/>
    <p:sldId id="285" r:id="rId26"/>
    <p:sldId id="287" r:id="rId27"/>
    <p:sldId id="286" r:id="rId28"/>
    <p:sldId id="283" r:id="rId29"/>
    <p:sldId id="293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ECC34E"/>
    <a:srgbClr val="FF2929"/>
  </p:clrMru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067CFE-D068-4717-952D-F60F168D149C}" type="datetimeFigureOut">
              <a:rPr lang="en-US" smtClean="0"/>
              <a:pPr/>
              <a:t>5/27/2012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>
                <a:solidFill>
                  <a:schemeClr val="tx2"/>
                </a:solidFill>
              </a:defRPr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523C92-45F4-4C30-810D-4886C1BA6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4282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pionhero.mp3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8.xml"/><Relationship Id="rId7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18.png"/><Relationship Id="rId4" Type="http://schemas.openxmlformats.org/officeDocument/2006/relationships/slide" Target="slide16.xml"/><Relationship Id="rId9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Rec-2012.01.25-15_59_37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Rec-2012.01.25-16_28_17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Rec-2012.01.25-15_34_18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gif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3422\&#1055;&#1088;&#1077;&#1079;&#1077;&#1085;&#1090;&#1072;&#1094;&#1080;&#1103;\buhenvaljdskii_nabat.mp3" TargetMode="Externa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den_pobedy.mp3" TargetMode="Externa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4287.mp3" TargetMode="Externa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422\&#1055;&#1088;&#1077;&#1079;&#1077;&#1085;&#1090;&#1072;&#1094;&#1080;&#1103;\Rec-2012.01.25-17_00_03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Галина\Рабочий стол\для презентаций\ПИОНЕРСКИЙ ГАЛСТУК Ф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151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500042"/>
            <a:ext cx="8715404" cy="3214710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3276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tx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Действия с  десятичными </a:t>
            </a:r>
          </a:p>
          <a:p>
            <a:pPr algn="ctr"/>
            <a:r>
              <a:rPr lang="ru-RU" sz="3200" b="1" spc="50" dirty="0" smtClean="0">
                <a:ln w="11430"/>
                <a:solidFill>
                  <a:schemeClr val="tx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дробями</a:t>
            </a:r>
            <a:endParaRPr lang="ru-RU" sz="3200" b="1" spc="50" dirty="0">
              <a:ln w="11430"/>
              <a:solidFill>
                <a:schemeClr val="tx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0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 погружения в тему …</a:t>
            </a:r>
            <a:endParaRPr lang="ru-RU" sz="3600" b="1" u="sng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428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85720" y="6705600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29190" y="4857760"/>
            <a:ext cx="4214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Авторы: Комарова Галина Александровна, </a:t>
            </a:r>
            <a:r>
              <a:rPr lang="ru-RU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Сехина</a:t>
            </a:r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Любовь Владимировна, </a:t>
            </a:r>
            <a:r>
              <a:rPr lang="ru-RU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Грызунова</a:t>
            </a:r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Лариса Валерьевна – учителя  математики МКОСШ №3 г. Заволжска.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16" y="-18382"/>
            <a:ext cx="5699804" cy="6876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14678" y="142852"/>
            <a:ext cx="4643470" cy="571504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Пионеры – герои.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214678" y="928670"/>
            <a:ext cx="46434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«Ветры в походные трубы трубили,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Дождь отбивал барабанную дробь…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Ребята – герои в разведку ходили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Сквозь чащу лесов и болотную топь.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А нынче в разведку идут следопыты,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Туда, где когда-то ровесники шли…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Не будут,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Не будут,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Не будут забыты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Ребята – герои родимой земли!»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Times New Roman" pitchFamily="18" charset="0"/>
            </a:endParaRPr>
          </a:p>
        </p:txBody>
      </p:sp>
      <p:pic>
        <p:nvPicPr>
          <p:cNvPr id="14" name="pionhe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pic>
        <p:nvPicPr>
          <p:cNvPr id="13" name="Рисунок 12" descr="Рисунок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86190"/>
            <a:ext cx="9144000" cy="3071810"/>
          </a:xfrm>
          <a:prstGeom prst="rect">
            <a:avLst/>
          </a:prstGeom>
        </p:spPr>
      </p:pic>
      <p:pic>
        <p:nvPicPr>
          <p:cNvPr id="18" name="Рисунок 17" descr="Рисунок1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643174" cy="3829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5000" numSld="3"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63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3571900" cy="785818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Будь готов!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571612"/>
            <a:ext cx="571504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Юный друг!</a:t>
            </a:r>
          </a:p>
          <a:p>
            <a:pPr algn="ctr"/>
            <a:endParaRPr lang="ru-RU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следующем задании, ты произведя математические расчеты, используя полученные результаты, сможешь раскодировать  имена пионеров – героев, используя шифр!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4857760"/>
            <a:ext cx="3429024" cy="928694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Всегда готов!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исунок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-214338"/>
            <a:ext cx="3328987" cy="3571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Галина\Рабочий стол\ПИОНЕРЫ\для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214554"/>
            <a:ext cx="3071802" cy="4643446"/>
          </a:xfrm>
          <a:prstGeom prst="rect">
            <a:avLst/>
          </a:prstGeom>
          <a:noFill/>
        </p:spPr>
      </p:pic>
      <p:pic>
        <p:nvPicPr>
          <p:cNvPr id="31750" name="Picture 6" descr="C:\Documents and Settings\Галина\Рабочий стол\ПИОНЕРЫ\для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14554"/>
            <a:ext cx="3048013" cy="4143404"/>
          </a:xfrm>
          <a:prstGeom prst="rect">
            <a:avLst/>
          </a:prstGeom>
          <a:noFill/>
        </p:spPr>
      </p:pic>
      <p:pic>
        <p:nvPicPr>
          <p:cNvPr id="31749" name="Picture 5" descr="C:\Documents and Settings\Галина\Рабочий стол\ПИОНЕРЫ\для презента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3214742" cy="36433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157161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ряд.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3306" y="1571612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ряд.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157161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ряд.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214282" y="2357430"/>
          <a:ext cx="1285884" cy="192882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285884"/>
              </a:tblGrid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0,05∙8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 ∙0,21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0,26 ∙100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0,7 ∙ 0,8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571604" y="2357430"/>
          <a:ext cx="1285884" cy="100013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285884"/>
              </a:tblGrid>
              <a:tr h="50006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 ∙ 0,006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3,6 : 4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1571604" y="3357562"/>
          <a:ext cx="1285884" cy="2357455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285884"/>
              </a:tblGrid>
              <a:tr h="471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0,8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0,2 ∙ 1,5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0,07 ∙ 100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7,2 : 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 ∙ 0,39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3214678" y="2357430"/>
          <a:ext cx="1285884" cy="192882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285884"/>
              </a:tblGrid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2∙ 0,39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7,2: 9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2,8 : 0,14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20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7 ∙ 0,08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4572000" y="2357430"/>
          <a:ext cx="1357321" cy="100013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357321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0,7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3,6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:4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4572000" y="3357562"/>
          <a:ext cx="1357322" cy="242889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357322"/>
              </a:tblGrid>
              <a:tr h="48577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5 : 25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778">
                <a:tc>
                  <a:txBody>
                    <a:bodyPr/>
                    <a:lstStyle/>
                    <a:p>
                      <a:pPr marL="269875" indent="-26987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0,5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0,07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100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4,5 : 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6143636" y="2357430"/>
          <a:ext cx="1357322" cy="200026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357322"/>
              </a:tblGrid>
              <a:tr h="50006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10 : 0,5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7,2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9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0,3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1,5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0,02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7572396" y="2357430"/>
          <a:ext cx="1428760" cy="150019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428760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0,5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3,6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4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25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7572396" y="3857628"/>
          <a:ext cx="1428760" cy="285751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428760"/>
              </a:tblGrid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4,5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: 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1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0,07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0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0,8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1,5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6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0,26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∙ 100 =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14282" y="285728"/>
          <a:ext cx="8786842" cy="98988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65970"/>
                <a:gridCol w="617107"/>
                <a:gridCol w="532168"/>
                <a:gridCol w="553837"/>
                <a:gridCol w="597172"/>
                <a:gridCol w="663043"/>
                <a:gridCol w="554704"/>
                <a:gridCol w="492299"/>
                <a:gridCol w="597172"/>
                <a:gridCol w="553837"/>
                <a:gridCol w="552968"/>
                <a:gridCol w="492299"/>
                <a:gridCol w="530435"/>
                <a:gridCol w="544304"/>
                <a:gridCol w="500098"/>
                <a:gridCol w="439429"/>
              </a:tblGrid>
              <a:tr h="358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 dirty="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cap="none" spc="50" dirty="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Ё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000" b="1" cap="none" spc="5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cap="none" spc="50" dirty="0">
                          <a:ln w="12700" cmpd="sng">
                            <a:solidFill>
                              <a:schemeClr val="accent6">
                                <a:satMod val="120000"/>
                                <a:shade val="80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tint val="1000"/>
                            </a:schemeClr>
                          </a:solidFill>
                          <a:effectLst>
                            <a:glow rad="53100">
                              <a:schemeClr val="accent6">
                                <a:satMod val="180000"/>
                                <a:alpha val="3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b="1" cap="none" spc="50" dirty="0">
                        <a:ln w="12700" cmpd="sng">
                          <a:solidFill>
                            <a:schemeClr val="accent6">
                              <a:satMod val="120000"/>
                              <a:shade val="80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tint val="1000"/>
                          </a:schemeClr>
                        </a:solidFill>
                        <a:effectLst>
                          <a:glow rad="53100">
                            <a:schemeClr val="accent6">
                              <a:satMod val="180000"/>
                              <a:alpha val="30000"/>
                            </a:schemeClr>
                          </a:glo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0,84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0,78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Галина\Рабочий стол\ПИОНЕРЫ\0_5c8d8_9383ca24_XL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643182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86116" y="0"/>
            <a:ext cx="3643338" cy="178592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8518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</a:t>
            </a:r>
          </a:p>
          <a:p>
            <a:pPr algn="ctr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</a:t>
            </a:r>
          </a:p>
          <a:p>
            <a:pPr algn="ctr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знания!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228599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 ряд: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928934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00"/>
                </a:solidFill>
              </a:rPr>
              <a:t>2 ряд: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58016" y="1500174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00"/>
                </a:solidFill>
              </a:rPr>
              <a:t>3 ряд: </a:t>
            </a:r>
          </a:p>
        </p:txBody>
      </p:sp>
      <p:sp>
        <p:nvSpPr>
          <p:cNvPr id="12" name="Стрелка вправо с вырезом 11">
            <a:hlinkClick r:id="rId3" action="ppaction://hlinksldjump"/>
          </p:cNvPr>
          <p:cNvSpPr/>
          <p:nvPr/>
        </p:nvSpPr>
        <p:spPr>
          <a:xfrm>
            <a:off x="7572396" y="6072206"/>
            <a:ext cx="1571604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Леня Голиков.bmp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86116" y="3071810"/>
            <a:ext cx="2306886" cy="2286016"/>
          </a:xfrm>
          <a:prstGeom prst="rect">
            <a:avLst/>
          </a:prstGeom>
        </p:spPr>
      </p:pic>
      <p:pic>
        <p:nvPicPr>
          <p:cNvPr id="13" name="Рисунок 12" descr="Vasia-Korobko.bmp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571876"/>
            <a:ext cx="2286016" cy="3067686"/>
          </a:xfrm>
          <a:prstGeom prst="rect">
            <a:avLst/>
          </a:prstGeom>
        </p:spPr>
      </p:pic>
      <p:pic>
        <p:nvPicPr>
          <p:cNvPr id="15" name="Рисунок 14" descr="Sasha-Borodulin.bmp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286512" y="2214554"/>
            <a:ext cx="2285724" cy="295915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57158" y="6000768"/>
            <a:ext cx="1357322" cy="857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Sasha-Borodulin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3174" y="214290"/>
            <a:ext cx="4285696" cy="55483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1857356" y="5715016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Саша Бородулин</a:t>
            </a:r>
            <a:endParaRPr lang="ru-RU" sz="5400" b="1" dirty="0"/>
          </a:p>
        </p:txBody>
      </p:sp>
      <p:pic>
        <p:nvPicPr>
          <p:cNvPr id="8" name="Rec-2012.01.25-15_59_3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85720" y="6072206"/>
            <a:ext cx="1214446" cy="7857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Леня Голиков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285728"/>
            <a:ext cx="4714908" cy="5072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2357422" y="5643578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Лёня Голиков</a:t>
            </a:r>
            <a:endParaRPr lang="ru-RU" sz="5400" b="1" dirty="0"/>
          </a:p>
        </p:txBody>
      </p:sp>
      <p:pic>
        <p:nvPicPr>
          <p:cNvPr id="9" name="Rec-2012.01.25-16_28_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5934670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/>
              <a:t>Вася </a:t>
            </a:r>
            <a:r>
              <a:rPr lang="ru-RU" sz="5400" b="1" i="1" dirty="0" err="1" smtClean="0"/>
              <a:t>Коробко</a:t>
            </a:r>
            <a:endParaRPr lang="ru-RU" sz="5400" b="1" i="1" dirty="0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85720" y="6143644"/>
            <a:ext cx="1357322" cy="7143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Vasia-Korobko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00298" y="285728"/>
            <a:ext cx="4071674" cy="54639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Rec-2012.01.25-15_34_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1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Галина\Рабочий стол\Рисунок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786190"/>
            <a:ext cx="3900487" cy="1852613"/>
          </a:xfrm>
          <a:prstGeom prst="rect">
            <a:avLst/>
          </a:prstGeom>
          <a:noFill/>
        </p:spPr>
      </p:pic>
      <p:pic>
        <p:nvPicPr>
          <p:cNvPr id="1028" name="Picture 4" descr="C:\Documents and Settings\Галина\Рабочий стол\Рисунок2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3214686"/>
            <a:ext cx="3925887" cy="18526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5735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Конкурс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«ПОБЕДИТЕЛИ»</a:t>
            </a:r>
            <a:endParaRPr lang="ru-RU" sz="4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 descr="Рисунок1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0166" y="1857364"/>
            <a:ext cx="1971675" cy="1743075"/>
          </a:xfrm>
          <a:prstGeom prst="rect">
            <a:avLst/>
          </a:prstGeom>
        </p:spPr>
      </p:pic>
      <p:pic>
        <p:nvPicPr>
          <p:cNvPr id="8" name="Рисунок 7" descr="Рисунок14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2" y="1000108"/>
            <a:ext cx="2124075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3500430" y="500042"/>
            <a:ext cx="2143140" cy="928694"/>
            <a:chOff x="4643438" y="1000108"/>
            <a:chExt cx="2000264" cy="857256"/>
          </a:xfrm>
        </p:grpSpPr>
        <p:sp>
          <p:nvSpPr>
            <p:cNvPr id="28" name="Лента лицом вниз 27"/>
            <p:cNvSpPr/>
            <p:nvPr/>
          </p:nvSpPr>
          <p:spPr>
            <a:xfrm>
              <a:off x="4643438" y="1000108"/>
              <a:ext cx="2000264" cy="857256"/>
            </a:xfrm>
            <a:prstGeom prst="ribbon">
              <a:avLst/>
            </a:prstGeom>
            <a:scene3d>
              <a:camera prst="perspectiveRight"/>
              <a:lightRig rig="threeP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929190" y="1142984"/>
              <a:ext cx="1428760" cy="6429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Победа!</a:t>
              </a:r>
              <a:endPara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31" name="Picture 3" descr="C:\Documents and Settings\Галина\Рабочий стол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3116"/>
            <a:ext cx="6166622" cy="29289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00298" y="350043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264,9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50043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350043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0,32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285749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5,298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278605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214311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84,768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0"/>
            <a:ext cx="33575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Ответы </a:t>
            </a:r>
          </a:p>
          <a:p>
            <a:r>
              <a:rPr lang="ru-RU" sz="4000" dirty="0" smtClean="0"/>
              <a:t>1 варианта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Галина\Рабочий стол\для презентаций\ПИОНЕРСКИЙ ГАЛСТУК ФОН.jpg"/>
          <p:cNvPicPr>
            <a:picLocks noChangeAspect="1" noChangeArrowheads="1"/>
          </p:cNvPicPr>
          <p:nvPr/>
        </p:nvPicPr>
        <p:blipFill>
          <a:blip r:embed="rId2">
            <a:grayscl/>
            <a:lum bright="2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34" y="428604"/>
            <a:ext cx="821537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indent="3571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normalizeH="0" baseline="0" dirty="0" smtClean="0">
                <a:ln w="11430"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Цели: </a:t>
            </a:r>
          </a:p>
          <a:p>
            <a:pPr indent="35718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b="1" i="0" u="none" strike="noStrike" normalizeH="0" baseline="0" dirty="0" smtClean="0">
                <a:ln w="11430"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обобщение изученного материала  по теме действия с десятичными дробями, </a:t>
            </a:r>
          </a:p>
          <a:p>
            <a:pPr indent="35718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b="1" i="0" u="none" strike="noStrike" normalizeH="0" baseline="0" dirty="0" smtClean="0">
                <a:ln w="11430"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привитие </a:t>
            </a:r>
            <a:r>
              <a:rPr lang="ru-RU" sz="3200" b="1" dirty="0" smtClean="0">
                <a:ln w="11430">
                  <a:noFill/>
                </a:ln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интереса к предмету и навыков </a:t>
            </a:r>
            <a:r>
              <a:rPr kumimoji="0" lang="ru-RU" sz="3200" b="1" i="0" u="none" strike="noStrike" normalizeH="0" baseline="0" dirty="0" smtClean="0">
                <a:ln w="11430"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культурного общения</a:t>
            </a:r>
            <a:r>
              <a:rPr lang="ru-RU" sz="3200" b="1" dirty="0" smtClean="0">
                <a:ln w="11430"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indent="35718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effectLst/>
              </a:rPr>
              <a:t>формирование представления учащихся о юных героях Великой Отечественной войны,</a:t>
            </a:r>
          </a:p>
          <a:p>
            <a:pPr indent="35718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effectLst/>
              </a:rPr>
              <a:t> воспитание патриотизма, уважение к Родине.</a:t>
            </a:r>
          </a:p>
          <a:p>
            <a:pPr marR="0" lvl="0" indent="3571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normalizeH="0" baseline="0" dirty="0" smtClean="0">
              <a:ln w="11430"/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3571868" y="571480"/>
            <a:ext cx="2071702" cy="928694"/>
            <a:chOff x="3428992" y="785794"/>
            <a:chExt cx="2000264" cy="857256"/>
          </a:xfrm>
        </p:grpSpPr>
        <p:sp>
          <p:nvSpPr>
            <p:cNvPr id="16" name="Лента лицом вниз 15"/>
            <p:cNvSpPr/>
            <p:nvPr/>
          </p:nvSpPr>
          <p:spPr>
            <a:xfrm>
              <a:off x="3428992" y="785794"/>
              <a:ext cx="2000264" cy="857256"/>
            </a:xfrm>
            <a:prstGeom prst="ribbon">
              <a:avLst/>
            </a:prstGeom>
            <a:scene3d>
              <a:camera prst="perspectiveRight"/>
              <a:lightRig rig="threeP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14744" y="928670"/>
              <a:ext cx="1428760" cy="6429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Победа!</a:t>
              </a:r>
              <a:endPara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6" name="Picture 4" descr="C:\Documents and Settings\Галина\Рабочий стол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109" y="2071678"/>
            <a:ext cx="6358163" cy="30003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57422" y="350043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484,97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50043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41,28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350043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25,8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2857496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526,25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285749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1,6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214311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842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0"/>
            <a:ext cx="3143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Ответы </a:t>
            </a:r>
          </a:p>
          <a:p>
            <a:r>
              <a:rPr lang="ru-RU" sz="4000" dirty="0" smtClean="0"/>
              <a:t>2 варианта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857232"/>
            <a:ext cx="86439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Великая Отечественная война длилась </a:t>
            </a:r>
          </a:p>
          <a:p>
            <a:pPr algn="ctr"/>
            <a:r>
              <a:rPr lang="ru-RU" sz="6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  22 июня 1941года  </a:t>
            </a:r>
          </a:p>
          <a:p>
            <a:pPr algn="ctr"/>
            <a:r>
              <a:rPr lang="ru-RU" sz="6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   9 мая 1945 года.</a:t>
            </a:r>
          </a:p>
          <a:p>
            <a:pPr algn="ctr"/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Сколько дней она продолжалась?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ormal_4e9eb8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3388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3419" y="-714404"/>
            <a:ext cx="8680581" cy="77867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1418</a:t>
            </a:r>
            <a:r>
              <a:rPr lang="en-US" sz="2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 </a:t>
            </a:r>
            <a:endParaRPr lang="ru-RU" sz="25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ДНЕЙ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это более 20 миллионов погибших русских людей, </a:t>
            </a:r>
          </a:p>
          <a:p>
            <a:pPr algn="ctr"/>
            <a:endParaRPr lang="ru-RU" sz="40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428868"/>
            <a:ext cx="8858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22 человека на каждые </a:t>
            </a:r>
          </a:p>
          <a:p>
            <a:pPr algn="ctr"/>
            <a:r>
              <a:rPr lang="ru-RU" sz="6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 метра земли,</a:t>
            </a:r>
            <a:endParaRPr lang="ru-RU" sz="6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5000636"/>
            <a:ext cx="67866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 человек в каждую минуту.</a:t>
            </a:r>
          </a:p>
          <a:p>
            <a:endParaRPr lang="ru-RU" sz="4000" b="1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Галина\Рабочий стол\0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308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8929718" cy="36933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Отгремела война как большая беда,                                                  </a:t>
            </a:r>
          </a:p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многих солдат забрала навсегда. Тем, кто пал в тех боях, защищая страну,</a:t>
            </a:r>
          </a:p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не видел победную чудо-весну, </a:t>
            </a:r>
          </a:p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земли наш глубокий и низкий поклон. </a:t>
            </a:r>
          </a:p>
          <a:p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пусть памятью будет им вечный огонь.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38881_800_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534400" cy="11430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FF0000"/>
                </a:solidFill>
              </a:rPr>
              <a:t>ПОЧТИМ ПАМЯТЬ ВСЕХ ПОГИБШИХ ЗА РОДИНУ МИНУТОЙ МОЛЧАНИЯ.</a:t>
            </a:r>
          </a:p>
        </p:txBody>
      </p:sp>
      <p:pic>
        <p:nvPicPr>
          <p:cNvPr id="4" name="buhenvaljdskii_nab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75724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Память о героях должна жить вечно. Они не  должны быть забыты, бесследно растворившись во времени.</a:t>
            </a:r>
          </a:p>
          <a:p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8881_800_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858180" cy="51090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Домашнее задание: </a:t>
            </a:r>
          </a:p>
          <a:p>
            <a:r>
              <a:rPr lang="ru-RU" sz="4400" dirty="0" smtClean="0"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найдите в библиотеке или интернете сведения о других пионерах – героях. Оформите небольшое сообщение или реферат (желательно наличие презентации).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картинки\картинки 9 мая\9_may_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den_pobe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0109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9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5011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Используемая литература:</a:t>
            </a:r>
          </a:p>
          <a:p>
            <a:pPr marL="342900" indent="-342900">
              <a:buAutoNum type="arabicPeriod"/>
            </a:pP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Виленкин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Н.Я. Учебник для общеобразовательных учреждений  «Математика 5 класс» , М. изд. Мнемозина  2007 год;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Подборка журналов  «Математика» изд. дома «1 Сентября»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Суркина Е.В. «Разнообразим школьные будни», изд. «Учитель», Волгоград 2007 г.;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Е.Н. Арсенина «Внеклассные мероприятия в 5 -11 классах»,  изд. «Учитель», Волгоград 2007 г.;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И.С. Петраков «Математические кружки», М. Просвещение 1997 г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6116" y="214290"/>
            <a:ext cx="5643602" cy="1071570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16989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u="sng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Математическая</a:t>
            </a:r>
          </a:p>
          <a:p>
            <a:pPr algn="ctr"/>
            <a:r>
              <a:rPr lang="ru-RU" sz="2400" b="1" u="sng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разминка</a:t>
            </a:r>
            <a:endParaRPr lang="ru-RU" sz="2400" b="1" u="sng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071670" y="5143512"/>
          <a:ext cx="6715175" cy="12618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39134"/>
                <a:gridCol w="839134"/>
                <a:gridCol w="839134"/>
                <a:gridCol w="839134"/>
                <a:gridCol w="839134"/>
                <a:gridCol w="839835"/>
                <a:gridCol w="839835"/>
                <a:gridCol w="839835"/>
              </a:tblGrid>
              <a:tr h="573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 smtClean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Ь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Д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О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Б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Е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П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cap="none" spc="0" dirty="0">
                          <a:ln w="12700">
                            <a:noFill/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</a:rPr>
                        <a:t>Ы</a:t>
                      </a:r>
                      <a:endParaRPr lang="ru-RU" sz="3600" b="1" cap="none" spc="0" dirty="0">
                        <a:ln w="12700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</a:tr>
              <a:tr h="5100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99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95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112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108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117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</a:rPr>
                        <a:t>107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CC34E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28926" y="1500174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ctr"/>
            <a:r>
              <a:rPr lang="ru-RU" sz="2400" dirty="0" smtClean="0">
                <a:ln w="11430"/>
                <a:latin typeface="Times New Roman" pitchFamily="18" charset="0"/>
                <a:cs typeface="Times New Roman" pitchFamily="18" charset="0"/>
              </a:rPr>
              <a:t>Чтобы узнать, чему посвящён наш урок, реши уравнения и, используя полученные корни, раскодируй предложение, используя ключ к шифру. </a:t>
            </a:r>
            <a:endParaRPr lang="ru-RU" sz="240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1472" y="3071810"/>
          <a:ext cx="150019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9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358-y=263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71736" y="3071810"/>
          <a:ext cx="156211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2112"/>
              </a:tblGrid>
              <a:tr h="347666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12∙х=144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3929066"/>
          <a:ext cx="128588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435:х=29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000364" y="3929066"/>
          <a:ext cx="142876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789+</a:t>
                      </a:r>
                      <a:r>
                        <a:rPr kumimoji="0" lang="en-US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d=906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571604" y="3929066"/>
          <a:ext cx="135732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4∙y=448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500562" y="3929066"/>
          <a:ext cx="135732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1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180:с=15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929322" y="3929066"/>
          <a:ext cx="135732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151446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11∙</a:t>
                      </a:r>
                      <a:r>
                        <a:rPr kumimoji="0" lang="en-US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b=1045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643438" y="3071810"/>
          <a:ext cx="164307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а:9=12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858016" y="3071810"/>
          <a:ext cx="164307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844+с=943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7358082" y="3929066"/>
          <a:ext cx="135732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540-а=433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5143512"/>
            <a:ext cx="1928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ECC34E"/>
                </a:solidFill>
              </a:rPr>
              <a:t>Ключ к шифру:</a:t>
            </a:r>
            <a:endParaRPr lang="ru-RU" sz="4000" b="1" i="1" dirty="0">
              <a:solidFill>
                <a:srgbClr val="ECC34E"/>
              </a:solidFill>
            </a:endParaRPr>
          </a:p>
        </p:txBody>
      </p:sp>
      <p:pic>
        <p:nvPicPr>
          <p:cNvPr id="24" name="Рисунок 23" descr="196859-81361-3130937-69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21534" cy="279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286116" y="0"/>
            <a:ext cx="4143404" cy="2214554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13297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</a:t>
            </a:r>
          </a:p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 </a:t>
            </a:r>
          </a:p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знания!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2149019"/>
            <a:ext cx="5786478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  <a:cs typeface="Times New Roman" pitchFamily="18" charset="0"/>
              </a:rPr>
              <a:t>День Победы.</a:t>
            </a:r>
            <a:endParaRPr lang="ru-RU" sz="1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  <a:cs typeface="Times New Roman" pitchFamily="18" charset="0"/>
            </a:endParaRPr>
          </a:p>
        </p:txBody>
      </p:sp>
      <p:pic>
        <p:nvPicPr>
          <p:cNvPr id="7" name="428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  <p:pic>
        <p:nvPicPr>
          <p:cNvPr id="6" name="Рисунок 5" descr="Рисунок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657475" cy="265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0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Rec-2012.01.25-17_00_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68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1" y="-357214"/>
            <a:ext cx="9858444" cy="7572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035" y="0"/>
            <a:ext cx="942407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533" y="0"/>
            <a:ext cx="9225533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1930</TotalTime>
  <Words>695</Words>
  <Application>Microsoft Office PowerPoint</Application>
  <PresentationFormat>Экран (4:3)</PresentationFormat>
  <Paragraphs>186</Paragraphs>
  <Slides>29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ПОЧТИМ ПАМЯТЬ ВСЕХ ПОГИБШИХ ЗА РОДИНУ МИНУТОЙ МОЛЧАНИЯ.</vt:lpstr>
      <vt:lpstr>Слайд 26</vt:lpstr>
      <vt:lpstr>Слайд 27</vt:lpstr>
      <vt:lpstr>Слайд 28</vt:lpstr>
      <vt:lpstr>Слайд 29</vt:lpstr>
    </vt:vector>
  </TitlesOfParts>
  <Company>WinDoza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Tata</cp:lastModifiedBy>
  <cp:revision>187</cp:revision>
  <dcterms:created xsi:type="dcterms:W3CDTF">2011-10-31T12:59:58Z</dcterms:created>
  <dcterms:modified xsi:type="dcterms:W3CDTF">2012-05-27T09:27:10Z</dcterms:modified>
</cp:coreProperties>
</file>