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8" r:id="rId3"/>
    <p:sldId id="264" r:id="rId4"/>
    <p:sldId id="259" r:id="rId5"/>
    <p:sldId id="263" r:id="rId6"/>
    <p:sldId id="262" r:id="rId7"/>
    <p:sldId id="269" r:id="rId8"/>
    <p:sldId id="265" r:id="rId9"/>
    <p:sldId id="267" r:id="rId10"/>
    <p:sldId id="268" r:id="rId11"/>
    <p:sldId id="261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>
    <p:restoredLeft sz="15583" autoAdjust="0"/>
    <p:restoredTop sz="94574" autoAdjust="0"/>
  </p:normalViewPr>
  <p:slideViewPr>
    <p:cSldViewPr>
      <p:cViewPr>
        <p:scale>
          <a:sx n="49" d="100"/>
          <a:sy n="49" d="100"/>
        </p:scale>
        <p:origin x="-2364" y="-12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92" y="-9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3740B6-9101-4F91-AB8C-D8A13D4AEE98}" type="datetimeFigureOut">
              <a:rPr lang="ru-RU" smtClean="0"/>
              <a:t>27.05.2012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56F03B-FCBA-45F0-A784-5829A4D4212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6F03B-FCBA-45F0-A784-5829A4D4212F}" type="slidenum">
              <a:rPr lang="ru-RU" smtClean="0"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5/27/2012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5/27/2012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5/27/2012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5/27/2012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5/27/2012</a:t>
            </a:fld>
            <a:endParaRPr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5/27/2012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5/27/2012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5/27/2012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5/27/2012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5/27/2012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5/27/2012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5/27/2012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ipe dir="r"/>
  </p:transition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0.jpeg"/><Relationship Id="rId7" Type="http://schemas.openxmlformats.org/officeDocument/2006/relationships/image" Target="../media/image14.gi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Relationship Id="rId9" Type="http://schemas.openxmlformats.org/officeDocument/2006/relationships/image" Target="../media/image16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flamber.ru/files/photos/1155844597/1211814383_f.jpg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4114800" cy="3581400"/>
          </a:xfrm>
        </p:spPr>
        <p:txBody>
          <a:bodyPr>
            <a:normAutofit/>
          </a:bodyPr>
          <a:lstStyle/>
          <a:p>
            <a:r>
              <a:rPr lang="ru-RU" sz="2800" i="1" dirty="0" smtClean="0">
                <a:latin typeface="Arial Black" pitchFamily="34" charset="0"/>
              </a:rPr>
              <a:t>2 класс</a:t>
            </a:r>
          </a:p>
          <a:p>
            <a:endParaRPr lang="ru-RU" sz="2800" dirty="0" smtClean="0"/>
          </a:p>
          <a:p>
            <a:r>
              <a:rPr lang="ru-RU" sz="1300" dirty="0" smtClean="0"/>
              <a:t>ГОУ ЦО №1485</a:t>
            </a:r>
          </a:p>
          <a:p>
            <a:r>
              <a:rPr lang="ru-RU" sz="1300" dirty="0" smtClean="0"/>
              <a:t>Г. Москва</a:t>
            </a:r>
            <a:endParaRPr lang="ru-RU" sz="13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6000" dirty="0" smtClean="0"/>
              <a:t>Урок </a:t>
            </a:r>
            <a:br>
              <a:rPr lang="ru-RU" sz="6000" dirty="0" smtClean="0"/>
            </a:br>
            <a:r>
              <a:rPr lang="ru-RU" sz="6000" dirty="0" smtClean="0"/>
              <a:t>русского языка</a:t>
            </a:r>
            <a:endParaRPr lang="ru-RU" sz="6000" dirty="0"/>
          </a:p>
        </p:txBody>
      </p:sp>
      <p:pic>
        <p:nvPicPr>
          <p:cNvPr id="1026" name="Picture 2" descr="C:\Documents and Settings\плющев\Desktop\Новая папка\tetradi12-009b[1].gif"/>
          <p:cNvPicPr>
            <a:picLocks noChangeAspect="1" noChangeArrowheads="1"/>
          </p:cNvPicPr>
          <p:nvPr/>
        </p:nvPicPr>
        <p:blipFill>
          <a:blip r:embed="rId2" cstate="print"/>
          <a:srcRect l="28829" t="32080"/>
          <a:stretch>
            <a:fillRect/>
          </a:stretch>
        </p:blipFill>
        <p:spPr bwMode="auto">
          <a:xfrm>
            <a:off x="6248400" y="3505200"/>
            <a:ext cx="2257425" cy="258127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/>
              <a:t>Работа по выбору</a:t>
            </a:r>
            <a:endParaRPr lang="ru-RU" sz="4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 algn="ctr">
              <a:buFont typeface="Wingdings" pitchFamily="2" charset="2"/>
              <a:buChar char="q"/>
            </a:pPr>
            <a:r>
              <a:rPr lang="ru-RU" sz="2800" b="1" i="1" u="sng" dirty="0" smtClean="0"/>
              <a:t>Задание на карточках</a:t>
            </a:r>
          </a:p>
          <a:p>
            <a:pPr lvl="0" algn="ctr">
              <a:buNone/>
            </a:pPr>
            <a:r>
              <a:rPr lang="ru-RU" sz="2400" i="1" dirty="0" smtClean="0"/>
              <a:t>для тех, кто считает, что хорошо понял новую тему</a:t>
            </a:r>
          </a:p>
          <a:p>
            <a:pPr lvl="0" algn="ctr">
              <a:buNone/>
            </a:pPr>
            <a:endParaRPr lang="ru-RU" sz="2400" i="1" dirty="0" smtClean="0"/>
          </a:p>
          <a:p>
            <a:pPr lvl="0" algn="ctr">
              <a:buNone/>
            </a:pPr>
            <a:endParaRPr lang="ru-RU" sz="2400" dirty="0" smtClean="0"/>
          </a:p>
          <a:p>
            <a:pPr lvl="0" algn="ctr">
              <a:buFont typeface="Wingdings" pitchFamily="2" charset="2"/>
              <a:buChar char="q"/>
            </a:pPr>
            <a:r>
              <a:rPr lang="ru-RU" sz="2800" b="1" i="1" u="sng" dirty="0" smtClean="0"/>
              <a:t>Упражнение </a:t>
            </a:r>
            <a:r>
              <a:rPr lang="ru-RU" sz="2800" b="1" i="1" u="sng" dirty="0" smtClean="0">
                <a:latin typeface="Arial Black" pitchFamily="34" charset="0"/>
              </a:rPr>
              <a:t>5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i="1" dirty="0" smtClean="0"/>
              <a:t>Найди пару </a:t>
            </a:r>
            <a:endParaRPr lang="ru-RU" sz="4000" b="1" i="1" dirty="0"/>
          </a:p>
        </p:txBody>
      </p:sp>
      <p:pic>
        <p:nvPicPr>
          <p:cNvPr id="1025" name="Picture 1" descr="G:\Семинар 29 марта\i[2]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 rot="742088">
            <a:off x="510101" y="3923149"/>
            <a:ext cx="1999210" cy="21336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1026" name="Picture 2" descr="G:\Семинар 29 марта\1231786095_luk01[1]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21112037">
            <a:off x="3254729" y="1360075"/>
            <a:ext cx="2133600" cy="199705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1027" name="Picture 3" descr="G:\Семинар 29 марта\800119[1]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rot="20559555">
            <a:off x="507701" y="660102"/>
            <a:ext cx="2209800" cy="22098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1029" name="Picture 5" descr="G:\Семинар 29 марта\usf10[1]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 rot="916805">
            <a:off x="6573540" y="4381516"/>
            <a:ext cx="2320290" cy="22098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3" name="Picture 2" descr="C:\Documents and Settings\USER\Рабочий стол\Семинар 29 марта\Salt%20Shaker[1]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477000" y="609600"/>
            <a:ext cx="2311054" cy="203835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4" name="Picture 3" descr="C:\Documents and Settings\USER\Рабочий стол\Семинар 29 марта\saved_876541ad084e156351487ae88f7c4fb2[1]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981200" y="2590800"/>
            <a:ext cx="1614488" cy="169060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28" name="Picture 4" descr="C:\Documents and Settings\USER\Рабочий стол\Семинар 29 марта\1223611.Lad-j[1].jpg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5181600" y="2362200"/>
            <a:ext cx="2305396" cy="19812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5" name="Picture 5" descr="C:\Documents and Settings\USER\Рабочий стол\Семинар 29 марта\349px-Chess_piece_-_Black_rook[1].jpg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3810000" y="3962400"/>
            <a:ext cx="1395731" cy="239553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-152400"/>
            <a:ext cx="8534400" cy="1447800"/>
          </a:xfrm>
        </p:spPr>
        <p:txBody>
          <a:bodyPr>
            <a:normAutofit/>
          </a:bodyPr>
          <a:lstStyle/>
          <a:p>
            <a:r>
              <a:rPr lang="ru-RU" b="1" u="sng" dirty="0" smtClean="0"/>
              <a:t> Домашнее задание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800" b="1" i="1" u="sng" dirty="0" smtClean="0"/>
              <a:t>(выполнить любое на выбор)</a:t>
            </a:r>
            <a:endParaRPr lang="ru-RU" sz="28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 lvl="0"/>
            <a:r>
              <a:rPr lang="ru-RU" dirty="0" smtClean="0"/>
              <a:t>Упражнение 6</a:t>
            </a:r>
          </a:p>
          <a:p>
            <a:pPr lvl="0"/>
            <a:r>
              <a:rPr lang="ru-RU" dirty="0" smtClean="0"/>
              <a:t>В словаре найти 2 пары омонимов. Составить предложения.</a:t>
            </a:r>
          </a:p>
          <a:p>
            <a:r>
              <a:rPr lang="ru-RU" dirty="0" smtClean="0"/>
              <a:t>Найти шутки, каламбуры или другие интересные задания, в которых встречаются слова омонимы</a:t>
            </a: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Словарь:</a:t>
            </a:r>
            <a:endParaRPr lang="ru-RU" b="1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533400" y="2209800"/>
          <a:ext cx="8153400" cy="358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6700"/>
                <a:gridCol w="4076700"/>
              </a:tblGrid>
              <a:tr h="3581400">
                <a:tc>
                  <a:txBody>
                    <a:bodyPr/>
                    <a:lstStyle/>
                    <a:p>
                      <a:pPr algn="ctr"/>
                      <a:r>
                        <a:rPr lang="ru-RU" sz="2400" u="dash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ru-RU" sz="2400" u="dash" baseline="0" dirty="0" smtClean="0">
                          <a:solidFill>
                            <a:schemeClr val="tx1"/>
                          </a:solidFill>
                        </a:rPr>
                        <a:t> вариант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 .</a:t>
                      </a:r>
                      <a:r>
                        <a:rPr lang="ru-RU" sz="2400" baseline="0" dirty="0" err="1" smtClean="0">
                          <a:solidFill>
                            <a:schemeClr val="tx1"/>
                          </a:solidFill>
                        </a:rPr>
                        <a:t>д.жд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 м.л.к.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 .</a:t>
                      </a:r>
                      <a:r>
                        <a:rPr lang="ru-RU" sz="2400" baseline="0" dirty="0" err="1" smtClean="0">
                          <a:solidFill>
                            <a:schemeClr val="tx1"/>
                          </a:solidFill>
                        </a:rPr>
                        <a:t>б.д</a:t>
                      </a:r>
                      <a:endParaRPr lang="ru-RU" sz="24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ru-RU" sz="2400" baseline="0" dirty="0" err="1" smtClean="0">
                          <a:solidFill>
                            <a:schemeClr val="tx1"/>
                          </a:solidFill>
                        </a:rPr>
                        <a:t>н.р.д</a:t>
                      </a:r>
                      <a:endParaRPr lang="ru-RU" sz="24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 .</a:t>
                      </a:r>
                      <a:r>
                        <a:rPr lang="ru-RU" sz="2400" baseline="0" dirty="0" err="1" smtClean="0">
                          <a:solidFill>
                            <a:schemeClr val="tx1"/>
                          </a:solidFill>
                        </a:rPr>
                        <a:t>н.й</a:t>
                      </a:r>
                      <a:endParaRPr lang="ru-RU" sz="24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ru-RU" sz="2400" baseline="0" dirty="0" err="1" smtClean="0">
                          <a:solidFill>
                            <a:schemeClr val="tx1"/>
                          </a:solidFill>
                        </a:rPr>
                        <a:t>м.ш.н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pPr algn="ctr">
                        <a:buFont typeface="Arial" pitchFamily="34" charset="0"/>
                        <a:buChar char="•"/>
                      </a:pPr>
                      <a:endParaRPr lang="ru-RU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u="dotted" baseline="0" dirty="0" smtClean="0">
                          <a:solidFill>
                            <a:schemeClr val="tx1"/>
                          </a:solidFill>
                        </a:rPr>
                        <a:t>2 вариант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   .</a:t>
                      </a:r>
                      <a:r>
                        <a:rPr lang="ru-RU" sz="2400" dirty="0" err="1" smtClean="0">
                          <a:solidFill>
                            <a:schemeClr val="tx1"/>
                          </a:solidFill>
                        </a:rPr>
                        <a:t>дн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 .</a:t>
                      </a:r>
                      <a:r>
                        <a:rPr lang="ru-RU" sz="2400" dirty="0" err="1" smtClean="0">
                          <a:solidFill>
                            <a:schemeClr val="tx1"/>
                          </a:solidFill>
                        </a:rPr>
                        <a:t>жд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   </a:t>
                      </a:r>
                      <a:r>
                        <a:rPr lang="ru-RU" sz="2400" dirty="0" err="1" smtClean="0">
                          <a:solidFill>
                            <a:schemeClr val="tx1"/>
                          </a:solidFill>
                        </a:rPr>
                        <a:t>м.р.з</a:t>
                      </a:r>
                      <a:endParaRPr lang="ru-RU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   .</a:t>
                      </a:r>
                      <a:r>
                        <a:rPr lang="ru-RU" sz="2400" dirty="0" err="1" smtClean="0">
                          <a:solidFill>
                            <a:schemeClr val="tx1"/>
                          </a:solidFill>
                        </a:rPr>
                        <a:t>т.ц</a:t>
                      </a:r>
                      <a:endParaRPr lang="ru-RU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   н. .</a:t>
                      </a:r>
                      <a:r>
                        <a:rPr lang="ru-RU" sz="2400" dirty="0" err="1" smtClean="0">
                          <a:solidFill>
                            <a:schemeClr val="tx1"/>
                          </a:solidFill>
                        </a:rPr>
                        <a:t>брь</a:t>
                      </a:r>
                      <a:endParaRPr lang="ru-RU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   . . ль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   м.чт.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4600" y="228600"/>
            <a:ext cx="3810000" cy="75895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ОМОНИМЫ 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38200" y="1524000"/>
            <a:ext cx="2895600" cy="16764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dirty="0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СИНОНИМЫ</a:t>
            </a:r>
            <a:endParaRPr lang="ru-RU" b="1" dirty="0">
              <a:ln w="11430"/>
              <a:solidFill>
                <a:schemeClr val="accent2">
                  <a:lumMod val="5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334000" y="1600200"/>
            <a:ext cx="2971800" cy="16002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АНТОНИМЫ</a:t>
            </a:r>
            <a:endParaRPr lang="ru-RU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8" name="Вертикальный свиток 7"/>
          <p:cNvSpPr/>
          <p:nvPr/>
        </p:nvSpPr>
        <p:spPr>
          <a:xfrm>
            <a:off x="609600" y="3429000"/>
            <a:ext cx="7772400" cy="1752600"/>
          </a:xfrm>
          <a:prstGeom prst="verticalScroll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Друг –приятель </a:t>
            </a:r>
          </a:p>
          <a:p>
            <a:pPr algn="ctr"/>
            <a:r>
              <a:rPr lang="ru-RU" sz="2800" b="1" dirty="0" smtClean="0"/>
              <a:t>Друг – враг</a:t>
            </a:r>
          </a:p>
          <a:p>
            <a:pPr algn="ctr"/>
            <a:r>
              <a:rPr lang="ru-RU" sz="2800" b="1" dirty="0" smtClean="0"/>
              <a:t>Друг - дружный</a:t>
            </a:r>
            <a:endParaRPr lang="ru-RU" sz="2800" b="1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90600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73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?</a:t>
            </a: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ОМОНИМЫ </a:t>
            </a:r>
            <a:r>
              <a:rPr lang="ru-RU" sz="66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?</a:t>
            </a:r>
            <a:endParaRPr lang="ru-RU" sz="66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295400"/>
            <a:ext cx="8503920" cy="4803648"/>
          </a:xfrm>
        </p:spPr>
        <p:txBody>
          <a:bodyPr/>
          <a:lstStyle/>
          <a:p>
            <a:r>
              <a:rPr lang="ru-RU" b="1" dirty="0" smtClean="0"/>
              <a:t>1</a:t>
            </a:r>
            <a:r>
              <a:rPr lang="ru-RU" sz="2400" b="1" dirty="0" smtClean="0"/>
              <a:t>. Коса</a:t>
            </a:r>
            <a:r>
              <a:rPr lang="ru-RU" sz="2400" dirty="0" smtClean="0"/>
              <a:t> – сплетенные вместе пряди волос</a:t>
            </a:r>
          </a:p>
          <a:p>
            <a:r>
              <a:rPr lang="ru-RU" sz="2400" b="1" dirty="0" smtClean="0"/>
              <a:t>2. Коса</a:t>
            </a:r>
            <a:r>
              <a:rPr lang="ru-RU" sz="2400" dirty="0" smtClean="0"/>
              <a:t> </a:t>
            </a:r>
            <a:r>
              <a:rPr lang="ru-RU" sz="2400" smtClean="0"/>
              <a:t>–  изогнутый </a:t>
            </a:r>
            <a:r>
              <a:rPr lang="ru-RU" sz="2400" dirty="0" smtClean="0"/>
              <a:t>нож на длинной рукоятке для срезывания травы</a:t>
            </a:r>
          </a:p>
          <a:p>
            <a:r>
              <a:rPr lang="ru-RU" sz="2400" b="1" dirty="0" smtClean="0"/>
              <a:t>3. Коса</a:t>
            </a:r>
            <a:r>
              <a:rPr lang="ru-RU" sz="2400" dirty="0" smtClean="0"/>
              <a:t> – узкая полоска земли у берега, отмель</a:t>
            </a:r>
          </a:p>
          <a:p>
            <a:pPr>
              <a:buNone/>
            </a:pPr>
            <a:r>
              <a:rPr lang="ru-RU" dirty="0" smtClean="0"/>
              <a:t>       </a:t>
            </a:r>
            <a:r>
              <a:rPr lang="ru-RU" b="1" dirty="0" smtClean="0">
                <a:solidFill>
                  <a:srgbClr val="FF0000"/>
                </a:solidFill>
              </a:rPr>
              <a:t>Что общее?     </a:t>
            </a:r>
            <a:r>
              <a:rPr lang="ru-RU" dirty="0" smtClean="0"/>
              <a:t>                    </a:t>
            </a:r>
            <a:r>
              <a:rPr lang="ru-RU" b="1" dirty="0" smtClean="0">
                <a:solidFill>
                  <a:srgbClr val="00B050"/>
                </a:solidFill>
              </a:rPr>
              <a:t>В чём отличие?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62000" y="3505200"/>
            <a:ext cx="2819400" cy="1219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1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Слова, </a:t>
            </a:r>
            <a:r>
              <a:rPr lang="ru-RU" sz="1600" b="1" i="1" u="sng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одинаковые по звучанию и  (или)</a:t>
            </a:r>
          </a:p>
          <a:p>
            <a:pPr algn="ctr"/>
            <a:r>
              <a:rPr lang="ru-RU" sz="1600" b="1" i="1" u="sng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написанию,</a:t>
            </a:r>
          </a:p>
          <a:p>
            <a:pPr algn="ctr"/>
            <a:endParaRPr lang="ru-RU" sz="16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257800" y="3581400"/>
            <a:ext cx="2514600" cy="1143000"/>
          </a:xfrm>
          <a:prstGeom prst="roundRect">
            <a:avLst/>
          </a:prstGeom>
        </p:spPr>
        <p:style>
          <a:lnRef idx="1">
            <a:schemeClr val="accent2"/>
          </a:lnRef>
          <a:fillRef idx="1002">
            <a:schemeClr val="l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Но </a:t>
            </a:r>
            <a:r>
              <a:rPr lang="ru-RU" sz="2400" b="1" i="1" u="sng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разные по значению</a:t>
            </a:r>
            <a:endParaRPr lang="ru-RU" sz="2400" b="1" i="1" u="sng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 flipV="1">
            <a:off x="0" y="-185781"/>
            <a:ext cx="457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1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2362200" y="5181600"/>
            <a:ext cx="4343400" cy="10668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u="sng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ОМОНИМЫ</a:t>
            </a:r>
            <a:endParaRPr lang="ru-RU" sz="2800" b="1" u="sng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Стрелка вправо 9"/>
          <p:cNvSpPr/>
          <p:nvPr/>
        </p:nvSpPr>
        <p:spPr>
          <a:xfrm rot="3007114">
            <a:off x="3095365" y="4827072"/>
            <a:ext cx="1195314" cy="285137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 rot="2477207">
            <a:off x="5018242" y="4408538"/>
            <a:ext cx="278410" cy="1218769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6" grpId="0" animBg="1"/>
      <p:bldP spid="13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400" b="1" dirty="0" smtClean="0"/>
              <a:t>Словарная статья</a:t>
            </a:r>
            <a:endParaRPr lang="ru-RU" sz="4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Bookman Old Style" pitchFamily="18" charset="0"/>
              </a:rPr>
              <a:t>КЛЮЧ 1 – </a:t>
            </a:r>
            <a:r>
              <a:rPr lang="ru-RU" sz="2800" b="1" dirty="0" smtClean="0">
                <a:latin typeface="Bookman Old Style" pitchFamily="18" charset="0"/>
              </a:rPr>
              <a:t>1</a:t>
            </a:r>
            <a:r>
              <a:rPr lang="ru-RU" sz="2800" dirty="0" smtClean="0">
                <a:latin typeface="Bookman Old Style" pitchFamily="18" charset="0"/>
              </a:rPr>
              <a:t>. Приспособление для запирания и отпирания замка. </a:t>
            </a:r>
            <a:r>
              <a:rPr lang="ru-RU" sz="2800" b="1" dirty="0" smtClean="0">
                <a:latin typeface="Bookman Old Style" pitchFamily="18" charset="0"/>
              </a:rPr>
              <a:t>2</a:t>
            </a:r>
            <a:r>
              <a:rPr lang="ru-RU" sz="2800" dirty="0" smtClean="0">
                <a:latin typeface="Bookman Old Style" pitchFamily="18" charset="0"/>
              </a:rPr>
              <a:t>. То, что служит для разгадки чего-нибудь. </a:t>
            </a:r>
            <a:r>
              <a:rPr lang="ru-RU" sz="2400" i="1" dirty="0" smtClean="0">
                <a:latin typeface="Bookman Old Style" pitchFamily="18" charset="0"/>
              </a:rPr>
              <a:t>Ключ к шифру</a:t>
            </a:r>
            <a:r>
              <a:rPr lang="ru-RU" sz="2800" dirty="0" smtClean="0">
                <a:latin typeface="Bookman Old Style" pitchFamily="18" charset="0"/>
              </a:rPr>
              <a:t>.  </a:t>
            </a:r>
            <a:r>
              <a:rPr lang="ru-RU" sz="2800" b="1" dirty="0" smtClean="0">
                <a:latin typeface="Bookman Old Style" pitchFamily="18" charset="0"/>
              </a:rPr>
              <a:t>3.</a:t>
            </a:r>
            <a:r>
              <a:rPr lang="ru-RU" sz="2800" dirty="0" smtClean="0">
                <a:latin typeface="Bookman Old Style" pitchFamily="18" charset="0"/>
              </a:rPr>
              <a:t> Знак в начале нотной строки. </a:t>
            </a:r>
            <a:r>
              <a:rPr lang="ru-RU" sz="2400" i="1" dirty="0" smtClean="0">
                <a:latin typeface="Bookman Old Style" pitchFamily="18" charset="0"/>
              </a:rPr>
              <a:t>Басовый ключ.</a:t>
            </a:r>
          </a:p>
          <a:p>
            <a:r>
              <a:rPr lang="ru-RU" sz="2800" dirty="0" smtClean="0">
                <a:latin typeface="Bookman Old Style" pitchFamily="18" charset="0"/>
              </a:rPr>
              <a:t> КЛЮЧ 2 – бьющая из-под земли вода. </a:t>
            </a:r>
          </a:p>
          <a:p>
            <a:pPr>
              <a:buNone/>
            </a:pPr>
            <a:r>
              <a:rPr lang="ru-RU" sz="2800" i="1" dirty="0" smtClean="0">
                <a:latin typeface="Bookman Old Style" pitchFamily="18" charset="0"/>
              </a:rPr>
              <a:t>    </a:t>
            </a:r>
            <a:r>
              <a:rPr lang="ru-RU" sz="2400" i="1" dirty="0" smtClean="0">
                <a:latin typeface="Bookman Old Style" pitchFamily="18" charset="0"/>
              </a:rPr>
              <a:t>Лесной ключ.</a:t>
            </a:r>
          </a:p>
          <a:p>
            <a:pPr>
              <a:buNone/>
            </a:pPr>
            <a:endParaRPr lang="ru-RU" sz="2400" i="1" dirty="0" smtClean="0">
              <a:latin typeface="Bookman Old Style" pitchFamily="18" charset="0"/>
            </a:endParaRPr>
          </a:p>
          <a:p>
            <a:pPr>
              <a:buNone/>
            </a:pPr>
            <a:endParaRPr lang="ru-RU" sz="2400" i="1" dirty="0">
              <a:latin typeface="Bookman Old Style" pitchFamily="18" charset="0"/>
            </a:endParaRPr>
          </a:p>
        </p:txBody>
      </p:sp>
      <p:pic>
        <p:nvPicPr>
          <p:cNvPr id="1028" name="Picture 4" descr="C:\Documents and Settings\плющев\Desktop\Семинар 29 марта\key[1].jpg"/>
          <p:cNvPicPr>
            <a:picLocks noChangeAspect="1" noChangeArrowheads="1"/>
          </p:cNvPicPr>
          <p:nvPr/>
        </p:nvPicPr>
        <p:blipFill>
          <a:blip r:embed="rId2" cstate="email">
            <a:lum bright="-20000"/>
          </a:blip>
          <a:srcRect/>
          <a:stretch>
            <a:fillRect/>
          </a:stretch>
        </p:blipFill>
        <p:spPr bwMode="auto">
          <a:xfrm>
            <a:off x="1371600" y="4800600"/>
            <a:ext cx="2819400" cy="165735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030" name="Picture 6" descr="Картинка 89 из 3313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334000" y="4572000"/>
            <a:ext cx="2876550" cy="1923697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Упражнение 2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Наконец мы нашли старый замок.</a:t>
            </a:r>
            <a:endParaRPr lang="ru-RU" b="1" dirty="0"/>
          </a:p>
        </p:txBody>
      </p:sp>
      <p:pic>
        <p:nvPicPr>
          <p:cNvPr id="2050" name="Picture 2" descr="C:\Documents and Settings\плющев\Desktop\Семинар 29 марта\2UVICA35NIGZCA22LPHJCANDDCCWCAVOML3ZCA40T7VECA9HHOPGCAHVP8DECAYXWL4OCARY4IGQCAAHGNLUCAAEHD2RCA91Z13XCAJNLJ7XCA912GD1CAR0Q3ARCA7S6GKJCABPBUNECA8ACGAWCA0X02N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2971800"/>
            <a:ext cx="1981200" cy="239287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3352800" y="2438400"/>
            <a:ext cx="2667000" cy="298543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u="sng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Замок</a:t>
            </a:r>
          </a:p>
          <a:p>
            <a:pPr algn="ctr"/>
            <a:r>
              <a:rPr lang="ru-RU" sz="8000" b="1" dirty="0" smtClean="0">
                <a:ln w="11430"/>
                <a:solidFill>
                  <a:schemeClr val="accent1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?</a:t>
            </a:r>
            <a:r>
              <a:rPr lang="ru-RU" sz="8000" b="1" u="sng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ru-RU" sz="5400" b="1" u="sng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Замок</a:t>
            </a:r>
            <a:endParaRPr lang="en-US" sz="5400" b="1" u="sng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2051" name="Picture 3" descr="C:\Documents and Settings\плющев\Desktop\Семинар 29 марта\59K6CAT082DDCAC7M0KTCAZY080JCAOEIEMDCALUHQM1CA7RPFLNCAH9ARJMCANMZIWCCAWK2M5CCAB9LOYCCATX4BLGCAS2HJNLCAH5L4USCASA886JCAJ290TYCACSX5XSCARJYPXKCAZEZ2R3CA1ENG6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4600" y="3047999"/>
            <a:ext cx="1752600" cy="219934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cxnSp>
        <p:nvCxnSpPr>
          <p:cNvPr id="9" name="Прямая соединительная линия 8"/>
          <p:cNvCxnSpPr/>
          <p:nvPr/>
        </p:nvCxnSpPr>
        <p:spPr>
          <a:xfrm rot="5400000">
            <a:off x="4114800" y="2514600"/>
            <a:ext cx="304800" cy="1524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5400000">
            <a:off x="5143500" y="4610100"/>
            <a:ext cx="228600" cy="1524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Догадайся?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sz="3600" b="1" i="1" dirty="0" smtClean="0"/>
              <a:t>Старик ел хлеб сухой, откуда под столом рыбьи кости?</a:t>
            </a:r>
          </a:p>
          <a:p>
            <a:pPr>
              <a:buNone/>
            </a:pPr>
            <a:endParaRPr lang="ru-RU" sz="3600" b="1" dirty="0" smtClean="0"/>
          </a:p>
          <a:p>
            <a:pPr>
              <a:buNone/>
            </a:pPr>
            <a:endParaRPr lang="ru-RU" sz="3600" b="1" dirty="0" smtClean="0"/>
          </a:p>
          <a:p>
            <a:pPr>
              <a:buNone/>
            </a:pPr>
            <a:endParaRPr lang="ru-RU" sz="3600" b="1" dirty="0" smtClean="0"/>
          </a:p>
          <a:p>
            <a:pPr>
              <a:buNone/>
            </a:pPr>
            <a:endParaRPr lang="ru-RU" sz="3600" b="1" dirty="0" smtClean="0"/>
          </a:p>
          <a:p>
            <a:pPr algn="ctr">
              <a:buNone/>
            </a:pPr>
            <a:r>
              <a:rPr lang="ru-RU" sz="3600" b="1" dirty="0" smtClean="0">
                <a:solidFill>
                  <a:srgbClr val="FF0000"/>
                </a:solidFill>
              </a:rPr>
              <a:t> Сухой – с ухой.</a:t>
            </a:r>
          </a:p>
          <a:p>
            <a:pPr>
              <a:buNone/>
            </a:pPr>
            <a:endParaRPr lang="ru-RU" sz="3600" b="1" dirty="0" smtClean="0"/>
          </a:p>
          <a:p>
            <a:pPr>
              <a:buNone/>
            </a:pPr>
            <a:endParaRPr lang="ru-RU" sz="3600" b="1" dirty="0" smtClean="0"/>
          </a:p>
          <a:p>
            <a:endParaRPr lang="ru-RU" sz="3600" b="1" dirty="0"/>
          </a:p>
        </p:txBody>
      </p:sp>
      <p:pic>
        <p:nvPicPr>
          <p:cNvPr id="9" name="Рисунок 8" descr="stock-photo-black-and-white-fish-skeletons-on-white-background-7706761[1]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3200400" y="2971800"/>
            <a:ext cx="2834765" cy="2209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144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Самостоятельная работа</a:t>
            </a:r>
            <a:br>
              <a:rPr lang="ru-RU" b="1" dirty="0" smtClean="0"/>
            </a:br>
            <a:r>
              <a:rPr lang="ru-RU" dirty="0" smtClean="0"/>
              <a:t> (в парах)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4800" y="1524000"/>
            <a:ext cx="8503920" cy="4572000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066800" y="1397001"/>
          <a:ext cx="7010400" cy="44945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6800"/>
                <a:gridCol w="2336800"/>
                <a:gridCol w="2336800"/>
              </a:tblGrid>
              <a:tr h="1234205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 smtClean="0"/>
                        <a:t>Слова,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 smtClean="0"/>
                        <a:t>не связанные по смыслу.</a:t>
                      </a:r>
                    </a:p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68300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Одинаково звучат и пишутся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Одинаково звучат, пишутся</a:t>
                      </a:r>
                      <a:br>
                        <a:rPr lang="ru-RU" sz="2400" dirty="0" smtClean="0"/>
                      </a:br>
                      <a:r>
                        <a:rPr lang="ru-RU" sz="2400" dirty="0" smtClean="0"/>
                        <a:t>по-разному 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Одинаково пишутся, звучат</a:t>
                      </a:r>
                      <a:br>
                        <a:rPr lang="ru-RU" sz="2400" dirty="0" smtClean="0"/>
                      </a:br>
                      <a:r>
                        <a:rPr lang="ru-RU" sz="2400" dirty="0" smtClean="0"/>
                        <a:t>по- разному</a:t>
                      </a:r>
                    </a:p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3245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600" b="1" i="1" dirty="0" smtClean="0"/>
                        <a:t>? - ?</a:t>
                      </a:r>
                      <a:endParaRPr lang="ru-RU" sz="3600" b="1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600" b="1" i="1" dirty="0" smtClean="0"/>
                        <a:t>? - 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600" b="1" i="1" dirty="0" smtClean="0"/>
                        <a:t>? - 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Проверь себя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4800" y="1524000"/>
            <a:ext cx="8503920" cy="4572000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990600" y="1397001"/>
          <a:ext cx="6629400" cy="44707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/>
                <a:gridCol w="2209800"/>
                <a:gridCol w="2209800"/>
              </a:tblGrid>
              <a:tr h="1212034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 smtClean="0"/>
                        <a:t>Слова,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 smtClean="0"/>
                        <a:t>не связанные по смыслу.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65277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Одинаково звучат и пишутся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Одинаково звучат, пишутся</a:t>
                      </a:r>
                      <a:br>
                        <a:rPr lang="ru-RU" sz="2400" dirty="0" smtClean="0"/>
                      </a:br>
                      <a:r>
                        <a:rPr lang="ru-RU" sz="2400" dirty="0" smtClean="0"/>
                        <a:t>по-разному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Одинаково пишутся, звучат</a:t>
                      </a:r>
                      <a:br>
                        <a:rPr lang="ru-RU" sz="2400" dirty="0" smtClean="0"/>
                      </a:br>
                      <a:r>
                        <a:rPr lang="ru-RU" sz="2400" dirty="0" smtClean="0"/>
                        <a:t>по - разному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130079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i="1" dirty="0" smtClean="0"/>
                        <a:t>Уж-уж</a:t>
                      </a:r>
                    </a:p>
                    <a:p>
                      <a:pPr algn="ctr"/>
                      <a:endParaRPr lang="ru-RU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i="1" dirty="0" smtClean="0"/>
                        <a:t>Код-кот </a:t>
                      </a:r>
                    </a:p>
                    <a:p>
                      <a:endParaRPr lang="ru-RU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i="1" dirty="0" smtClean="0"/>
                        <a:t>Гвоздики-гвоздики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 rot="5400000">
            <a:off x="6743700" y="4610100"/>
            <a:ext cx="152400" cy="7620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>
            <a:off x="5981700" y="5067300"/>
            <a:ext cx="152400" cy="7620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538</TotalTime>
  <Words>318</Words>
  <Application>Microsoft Office PowerPoint</Application>
  <PresentationFormat>Экран (4:3)</PresentationFormat>
  <Paragraphs>93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Официальная</vt:lpstr>
      <vt:lpstr>Урок  русского языка</vt:lpstr>
      <vt:lpstr>Словарь:</vt:lpstr>
      <vt:lpstr>ОМОНИМЫ </vt:lpstr>
      <vt:lpstr>?ОМОНИМЫ ?</vt:lpstr>
      <vt:lpstr>Словарная статья</vt:lpstr>
      <vt:lpstr>Упражнение 2</vt:lpstr>
      <vt:lpstr>Догадайся?</vt:lpstr>
      <vt:lpstr>Самостоятельная работа  (в парах)</vt:lpstr>
      <vt:lpstr>Проверь себя</vt:lpstr>
      <vt:lpstr>Работа по выбору</vt:lpstr>
      <vt:lpstr>Найди пару </vt:lpstr>
      <vt:lpstr> Домашнее задание (выполнить любое на выбор)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Плющева</dc:creator>
  <cp:lastModifiedBy>Tata</cp:lastModifiedBy>
  <cp:revision>82</cp:revision>
  <dcterms:modified xsi:type="dcterms:W3CDTF">2012-05-27T10:52:43Z</dcterms:modified>
</cp:coreProperties>
</file>