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9" r:id="rId10"/>
    <p:sldId id="266" r:id="rId11"/>
    <p:sldId id="267" r:id="rId12"/>
    <p:sldId id="271" r:id="rId13"/>
    <p:sldId id="272" r:id="rId14"/>
    <p:sldId id="275" r:id="rId15"/>
    <p:sldId id="260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316" autoAdjust="0"/>
  </p:normalViewPr>
  <p:slideViewPr>
    <p:cSldViewPr>
      <p:cViewPr>
        <p:scale>
          <a:sx n="66" d="100"/>
          <a:sy n="66" d="100"/>
        </p:scale>
        <p:origin x="-1290" y="-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1E0F8-B090-41BE-9E67-CFDABC75EF5E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81F3A-6741-406A-8EB0-407CE6C7E2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1764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651344" indent="-250517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002068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402895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1803723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204550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605377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006204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407032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defTabSz="392477" eaLnBrk="1"/>
            <a:fld id="{BABE91FD-FA1D-4ED6-8F70-5B6BA579791B}" type="slidenum">
              <a:rPr lang="ru-RU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pPr defTabSz="392477" eaLnBrk="1"/>
              <a:t>4</a:t>
            </a:fld>
            <a:endParaRPr lang="ru-RU" smtClean="0">
              <a:solidFill>
                <a:srgbClr val="000000"/>
              </a:solidFill>
              <a:latin typeface="Times New Roman" pitchFamily="16" charset="0"/>
              <a:cs typeface="Arial Unicode MS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189280" indent="-187888">
              <a:spcBef>
                <a:spcPct val="0"/>
              </a:spcBef>
              <a:tabLst>
                <a:tab pos="189280" algn="l"/>
                <a:tab pos="800263" algn="l"/>
                <a:tab pos="1601918" algn="l"/>
                <a:tab pos="2403572" algn="l"/>
                <a:tab pos="3205227" algn="l"/>
                <a:tab pos="4006881" algn="l"/>
                <a:tab pos="4808536" algn="l"/>
                <a:tab pos="5610190" algn="l"/>
                <a:tab pos="6411845" algn="l"/>
                <a:tab pos="7213499" algn="l"/>
                <a:tab pos="8015153" algn="l"/>
                <a:tab pos="8816808" algn="l"/>
              </a:tabLst>
            </a:pPr>
            <a:endParaRPr lang="ru-RU" sz="1800">
              <a:latin typeface="Arial" charset="0"/>
              <a:cs typeface="Tahoma" pitchFamily="32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651344" indent="-250517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002068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402895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1803723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204550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605377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006204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407032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defTabSz="392477" eaLnBrk="1"/>
            <a:fld id="{9CCB6427-DD27-4DF0-862B-B9B002D95E73}" type="slidenum">
              <a:rPr lang="ru-RU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pPr defTabSz="392477" eaLnBrk="1"/>
              <a:t>7</a:t>
            </a:fld>
            <a:endParaRPr lang="ru-RU" smtClean="0">
              <a:solidFill>
                <a:srgbClr val="000000"/>
              </a:solidFill>
              <a:latin typeface="Times New Roman" pitchFamily="16" charset="0"/>
              <a:cs typeface="Arial Unicode MS" charset="0"/>
            </a:endParaRPr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395"/>
              </a:spcBef>
              <a:tabLst>
                <a:tab pos="0" algn="l"/>
                <a:tab pos="610984" algn="l"/>
                <a:tab pos="1412638" algn="l"/>
                <a:tab pos="2214293" algn="l"/>
                <a:tab pos="3015947" algn="l"/>
                <a:tab pos="3817602" algn="l"/>
                <a:tab pos="4619256" algn="l"/>
                <a:tab pos="5420911" algn="l"/>
                <a:tab pos="6222565" algn="l"/>
                <a:tab pos="7024219" algn="l"/>
                <a:tab pos="7825874" algn="l"/>
                <a:tab pos="8627528" algn="l"/>
              </a:tabLst>
            </a:pPr>
            <a:endParaRPr lang="de-DE" smtClean="0">
              <a:latin typeface="Calibri" pitchFamily="32" charset="0"/>
              <a:cs typeface="Mangal" pitchFamily="1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651344" indent="-250517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002068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402895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1803723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204550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605377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006204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407032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defTabSz="392477" eaLnBrk="1"/>
            <a:fld id="{D65E71B5-B715-4B0B-8514-0157A3905EF5}" type="slidenum">
              <a:rPr lang="ru-RU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pPr defTabSz="392477" eaLnBrk="1"/>
              <a:t>9</a:t>
            </a:fld>
            <a:endParaRPr lang="ru-RU" smtClean="0">
              <a:solidFill>
                <a:srgbClr val="000000"/>
              </a:solidFill>
              <a:latin typeface="Times New Roman" pitchFamily="16" charset="0"/>
              <a:cs typeface="Arial Unicode MS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512" y="4343231"/>
            <a:ext cx="5486976" cy="4037751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189280" indent="-187888">
              <a:spcBef>
                <a:spcPct val="0"/>
              </a:spcBef>
              <a:tabLst>
                <a:tab pos="189280" algn="l"/>
                <a:tab pos="800263" algn="l"/>
                <a:tab pos="1601918" algn="l"/>
                <a:tab pos="2403572" algn="l"/>
                <a:tab pos="3205227" algn="l"/>
                <a:tab pos="4006881" algn="l"/>
                <a:tab pos="4808536" algn="l"/>
                <a:tab pos="5610190" algn="l"/>
                <a:tab pos="6411845" algn="l"/>
                <a:tab pos="7213499" algn="l"/>
                <a:tab pos="8015153" algn="l"/>
                <a:tab pos="8816808" algn="l"/>
              </a:tabLst>
            </a:pPr>
            <a:endParaRPr lang="ru-RU" sz="1800">
              <a:latin typeface="Arial" charset="0"/>
              <a:cs typeface="Tahoma" pitchFamily="32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651344" indent="-250517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002068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402895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1803723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204550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605377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006204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407032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defTabSz="392477" eaLnBrk="1"/>
            <a:fld id="{457795B0-E329-45AA-9375-459A413F0F68}" type="slidenum">
              <a:rPr lang="ru-RU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pPr defTabSz="392477" eaLnBrk="1"/>
              <a:t>12</a:t>
            </a:fld>
            <a:endParaRPr lang="ru-RU" smtClean="0">
              <a:solidFill>
                <a:srgbClr val="000000"/>
              </a:solidFill>
              <a:latin typeface="Times New Roman" pitchFamily="16" charset="0"/>
              <a:cs typeface="Arial Unicode MS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03910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651344" indent="-250517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002068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402895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1803723" indent="-200414" eaLnBrk="0" hangingPunct="0"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204550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605377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006204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407032" indent="-200414" defTabSz="39247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801654" algn="l"/>
                <a:tab pos="1603309" algn="l"/>
                <a:tab pos="2404963" algn="l"/>
                <a:tab pos="3206618" algn="l"/>
                <a:tab pos="4008272" algn="l"/>
                <a:tab pos="4809927" algn="l"/>
                <a:tab pos="5611581" algn="l"/>
                <a:tab pos="6413236" algn="l"/>
                <a:tab pos="7214890" algn="l"/>
                <a:tab pos="8016545" algn="l"/>
                <a:tab pos="8818199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defTabSz="392477" eaLnBrk="1"/>
            <a:fld id="{F0905CC9-48C9-4DCB-ACFC-9D51BECB0434}" type="slidenum">
              <a:rPr lang="ru-RU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rPr>
              <a:pPr defTabSz="392477" eaLnBrk="1"/>
              <a:t>13</a:t>
            </a:fld>
            <a:endParaRPr lang="ru-RU" smtClean="0">
              <a:solidFill>
                <a:srgbClr val="000000"/>
              </a:solidFill>
              <a:latin typeface="Times New Roman" pitchFamily="16" charset="0"/>
              <a:cs typeface="Arial Unicode MS" charset="0"/>
            </a:endParaRPr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512" y="4343231"/>
            <a:ext cx="5486976" cy="4037751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189280" indent="-187888">
              <a:spcBef>
                <a:spcPct val="0"/>
              </a:spcBef>
              <a:tabLst>
                <a:tab pos="189280" algn="l"/>
                <a:tab pos="800263" algn="l"/>
                <a:tab pos="1601918" algn="l"/>
                <a:tab pos="2403572" algn="l"/>
                <a:tab pos="3205227" algn="l"/>
                <a:tab pos="4006881" algn="l"/>
                <a:tab pos="4808536" algn="l"/>
                <a:tab pos="5610190" algn="l"/>
                <a:tab pos="6411845" algn="l"/>
                <a:tab pos="7213499" algn="l"/>
                <a:tab pos="8015153" algn="l"/>
                <a:tab pos="8816808" algn="l"/>
              </a:tabLst>
            </a:pPr>
            <a:endParaRPr lang="ru-RU" sz="1800">
              <a:latin typeface="Arial" charset="0"/>
              <a:cs typeface="Tahoma" pitchFamily="3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4928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9066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769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175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377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7190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612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4974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1038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5532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350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9C94-27FE-4014-9094-B9F7EE3BBBE1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9B28B-8666-4E44-9093-F180185267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0427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6024" y="692696"/>
            <a:ext cx="7772400" cy="1728192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Образ </a:t>
            </a:r>
            <a:b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стилистических фигур через </a:t>
            </a:r>
            <a:b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математические понятия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32656" y="3789040"/>
            <a:ext cx="6400800" cy="2016224"/>
          </a:xfrm>
        </p:spPr>
        <p:txBody>
          <a:bodyPr>
            <a:normAutofit lnSpcReduction="10000"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Подготовка к ЕГЭ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по русскому языку,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 часть В, задание 8</a:t>
            </a:r>
            <a:endParaRPr lang="ru-RU" sz="40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www.gornovosti.ru/static/images/archive/2365/e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652292"/>
            <a:ext cx="2520280" cy="25202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0058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Анафора</a:t>
            </a:r>
            <a:endParaRPr lang="ru-RU" sz="6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34892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Два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мира властвуют от века,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Два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равноправных бытия…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3410806"/>
            <a:ext cx="1655026" cy="2232248"/>
          </a:xfrm>
          <a:prstGeom prst="rect">
            <a:avLst/>
          </a:prstGeom>
          <a:solidFill>
            <a:srgbClr val="FFFF00"/>
          </a:solidFill>
          <a:ln w="5715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82657" y="5645285"/>
            <a:ext cx="1676017" cy="10081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692615" y="5660178"/>
            <a:ext cx="1686539" cy="10081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724128" y="3427930"/>
            <a:ext cx="1655026" cy="2232248"/>
          </a:xfrm>
          <a:prstGeom prst="rect">
            <a:avLst/>
          </a:prstGeom>
          <a:solidFill>
            <a:srgbClr val="FFFF00"/>
          </a:solidFill>
          <a:ln w="5715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Равно 7"/>
          <p:cNvSpPr/>
          <p:nvPr/>
        </p:nvSpPr>
        <p:spPr>
          <a:xfrm>
            <a:off x="3419872" y="4572507"/>
            <a:ext cx="1778496" cy="1385842"/>
          </a:xfrm>
          <a:prstGeom prst="mathEqual">
            <a:avLst/>
          </a:prstGeom>
          <a:solidFill>
            <a:srgbClr val="00B0F0"/>
          </a:solidFill>
          <a:ln w="571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761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Градация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Анна Сергеевна вся </a:t>
            </a:r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сожмется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и </a:t>
            </a:r>
            <a:r>
              <a:rPr lang="ru-RU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жалуется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и почти </a:t>
            </a:r>
            <a:r>
              <a:rPr lang="ru-RU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сердится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310583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94621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162721" y="151217"/>
            <a:ext cx="7871040" cy="1383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555" tIns="40777" rIns="81555" bIns="40777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eaLnBrk="1" hangingPunct="1"/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Преувеличение или возрастание функции в математике</a:t>
            </a: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795869"/>
            <a:ext cx="9142560" cy="50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33281" y="138255"/>
            <a:ext cx="648000" cy="1494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44315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9520" y="227544"/>
            <a:ext cx="5649120" cy="6499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813280" y="358598"/>
            <a:ext cx="2920251" cy="914753"/>
          </a:xfrm>
          <a:prstGeom prst="rect">
            <a:avLst/>
          </a:prstGeom>
        </p:spPr>
        <p:txBody>
          <a:bodyPr wrap="none" lIns="82945" tIns="41473" rIns="82945" bIns="41473">
            <a:spAutoFit/>
          </a:bodyPr>
          <a:lstStyle/>
          <a:p>
            <a:pPr>
              <a:defRPr/>
            </a:pPr>
            <a:r>
              <a:rPr lang="ru-RU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Антитеза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80321" y="4343496"/>
            <a:ext cx="4703040" cy="1607250"/>
          </a:xfrm>
          <a:prstGeom prst="rect">
            <a:avLst/>
          </a:prstGeom>
          <a:noFill/>
        </p:spPr>
        <p:txBody>
          <a:bodyPr lIns="82945" tIns="41473" rIns="82945" bIns="41473">
            <a:spAutoFit/>
          </a:bodyPr>
          <a:lstStyle/>
          <a:p>
            <a:pPr>
              <a:defRPr/>
            </a:pPr>
            <a:r>
              <a:rPr lang="ru-RU" sz="33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Белую работу делает белый, черную работу – черный.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722873" y="2514459"/>
            <a:ext cx="457448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3951596" y="2219754"/>
            <a:ext cx="0" cy="589409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848903" y="4539514"/>
            <a:ext cx="587857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540655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592287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«Вернейший путь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к успеху – попробовать еще раз».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149080"/>
            <a:ext cx="6656784" cy="2160240"/>
          </a:xfrm>
        </p:spPr>
        <p:txBody>
          <a:bodyPr>
            <a:noAutofit/>
          </a:bodyPr>
          <a:lstStyle/>
          <a:p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Самостоятельная работа</a:t>
            </a:r>
            <a:endParaRPr lang="ru-RU" sz="6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023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Ключ с ответами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71191019"/>
              </p:ext>
            </p:extLst>
          </p:nvPr>
        </p:nvGraphicFramePr>
        <p:xfrm>
          <a:off x="179512" y="1124745"/>
          <a:ext cx="8712968" cy="5642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3645"/>
                <a:gridCol w="6719323"/>
              </a:tblGrid>
              <a:tr h="1389714">
                <a:tc>
                  <a:txBody>
                    <a:bodyPr/>
                    <a:lstStyle/>
                    <a:p>
                      <a:pPr algn="ctr"/>
                      <a:r>
                        <a:rPr lang="ru-RU" sz="280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2800" i="1" u="sng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предложе-ния</a:t>
                      </a:r>
                      <a:endParaRPr lang="ru-RU" sz="2800" i="1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Стилистическая фигура</a:t>
                      </a:r>
                      <a:endParaRPr lang="ru-RU" sz="4000" i="1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0298">
                <a:tc>
                  <a:txBody>
                    <a:bodyPr/>
                    <a:lstStyle/>
                    <a:p>
                      <a:pPr algn="ctr"/>
                      <a:r>
                        <a:rPr lang="ru-RU" sz="3200" b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3200" b="1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Анафора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0298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200" b="1" i="1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Градация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0298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b="1" i="1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Парцелляция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0298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b="1" i="1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Инверсия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0298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3200" b="1" i="1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Параллелизм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5420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3200" b="1" i="1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Антитеза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3872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Самопроверка</a:t>
            </a:r>
            <a:endParaRPr lang="ru-RU" sz="9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2348880"/>
            <a:ext cx="6192688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6 баллов – оценка 5</a:t>
            </a:r>
          </a:p>
          <a:p>
            <a:pPr marL="0" indent="0">
              <a:buNone/>
            </a:pPr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5 </a:t>
            </a:r>
            <a:r>
              <a:rPr lang="ru-RU" sz="5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баллов – оценка </a:t>
            </a:r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4</a:t>
            </a:r>
            <a:endParaRPr lang="ru-RU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4 балла </a:t>
            </a:r>
            <a:r>
              <a:rPr lang="ru-RU" sz="5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– оценка </a:t>
            </a:r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3</a:t>
            </a:r>
            <a:endParaRPr lang="ru-RU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376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>Итог урока</a:t>
            </a:r>
            <a:endParaRPr lang="ru-RU" sz="7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8164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Пока не грянула пора</a:t>
            </a:r>
          </a:p>
          <a:p>
            <a:pPr marL="0" indent="0"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Нам отправляться понемногу,</a:t>
            </a:r>
          </a:p>
          <a:p>
            <a:pPr marL="0" indent="0"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Возьмемся за руки, друзья,</a:t>
            </a:r>
          </a:p>
          <a:p>
            <a:pPr marL="0" indent="0"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Возьмемся за руки, ей-богу.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761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6084168" cy="2160240"/>
          </a:xfrm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8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Итог урока</a:t>
            </a:r>
            <a:endParaRPr lang="ru-RU" sz="8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996952"/>
            <a:ext cx="9144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 smtClean="0"/>
              <a:t>Как вожделенно жаждет век</a:t>
            </a:r>
          </a:p>
          <a:p>
            <a:pPr marL="0" indent="0">
              <a:buNone/>
            </a:pPr>
            <a:r>
              <a:rPr lang="ru-RU" sz="4400" b="1" dirty="0" smtClean="0"/>
              <a:t>Нащупать брешь у нас в цепочке…</a:t>
            </a:r>
          </a:p>
          <a:p>
            <a:pPr marL="0" indent="0">
              <a:buNone/>
            </a:pPr>
            <a:r>
              <a:rPr lang="ru-RU" sz="4400" b="1" dirty="0" smtClean="0"/>
              <a:t>Возьмемся за руки, друзья,</a:t>
            </a:r>
          </a:p>
          <a:p>
            <a:pPr marL="0" indent="0">
              <a:buNone/>
            </a:pPr>
            <a:r>
              <a:rPr lang="ru-RU" sz="4400" b="1" dirty="0" smtClean="0"/>
              <a:t>Чтоб не пропасть поодиночке.</a:t>
            </a:r>
          </a:p>
        </p:txBody>
      </p:sp>
      <p:pic>
        <p:nvPicPr>
          <p:cNvPr id="1026" name="Picture 2" descr="http://land-of-love.ru/_bd/2/57472525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60648"/>
            <a:ext cx="2664296" cy="2588956"/>
          </a:xfrm>
          <a:prstGeom prst="rect">
            <a:avLst/>
          </a:prstGeom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0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8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Эпиграф</a:t>
            </a:r>
            <a:endParaRPr lang="ru-RU" sz="8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Путь к успеху всегда только прокладывается</a:t>
            </a:r>
            <a:r>
              <a:rPr lang="ru-RU" sz="5400" dirty="0" smtClean="0"/>
              <a:t>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194778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Цель урока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b="1" dirty="0"/>
          </a:p>
          <a:p>
            <a:r>
              <a:rPr lang="ru-RU" sz="2400" dirty="0" smtClean="0"/>
              <a:t> </a:t>
            </a:r>
            <a:r>
              <a:rPr lang="ru-RU" sz="2400" b="1" dirty="0" smtClean="0"/>
              <a:t>Формирование </a:t>
            </a:r>
            <a:r>
              <a:rPr lang="ru-RU" sz="2400" b="1" dirty="0"/>
              <a:t>умений, связанных с </a:t>
            </a:r>
            <a:r>
              <a:rPr lang="ru-RU" sz="2400" b="1" dirty="0" smtClean="0"/>
              <a:t>использованием новых инвариантов </a:t>
            </a:r>
            <a:r>
              <a:rPr lang="ru-RU" sz="2400" b="1" dirty="0"/>
              <a:t>и решением новых типов задач и дополнительно привлекаемых заданий</a:t>
            </a:r>
            <a:r>
              <a:rPr lang="ru-RU" sz="2400" b="1" dirty="0" smtClean="0"/>
              <a:t>.</a:t>
            </a:r>
          </a:p>
          <a:p>
            <a:r>
              <a:rPr lang="ru-RU" sz="2400" b="1" dirty="0" smtClean="0"/>
              <a:t>Формировать аналитические способности выявления сходства и различия между стилистическими фигурами речи и математическими понятиями.</a:t>
            </a:r>
          </a:p>
          <a:p>
            <a:r>
              <a:rPr lang="ru-RU" sz="2400" b="1" dirty="0"/>
              <a:t>И</a:t>
            </a:r>
            <a:r>
              <a:rPr lang="ru-RU" sz="2400" b="1" dirty="0" smtClean="0"/>
              <a:t>спользование </a:t>
            </a:r>
            <a:r>
              <a:rPr lang="ru-RU" sz="2400" b="1" dirty="0"/>
              <a:t>положительных эмоций, полученных от правильности, успешности и быстроты решений задач, считая их педагогической основой воспитания положительного отношения к труду.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2310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326881" y="44624"/>
            <a:ext cx="8556480" cy="1618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algn="ctr" eaLnBrk="1" hangingPunct="1">
              <a:buClrTx/>
              <a:buSzPct val="45000"/>
              <a:buFontTx/>
              <a:buNone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Целое и части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107504" y="1413884"/>
            <a:ext cx="4050720" cy="5226308"/>
          </a:xfrm>
          <a:prstGeom prst="rect">
            <a:avLst/>
          </a:prstGeom>
          <a:solidFill>
            <a:srgbClr val="FFFFFF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81555" tIns="42409" rIns="81555" bIns="42409" anchor="ctr"/>
          <a:lstStyle/>
          <a:p>
            <a:pPr algn="ctr">
              <a:tabLst>
                <a:tab pos="0" algn="l"/>
                <a:tab pos="828013" algn="l"/>
                <a:tab pos="1656024" algn="l"/>
                <a:tab pos="2485477" algn="l"/>
                <a:tab pos="3313489" algn="l"/>
                <a:tab pos="4142942" algn="l"/>
                <a:tab pos="4970953" algn="l"/>
                <a:tab pos="5798966" algn="l"/>
                <a:tab pos="6628418" algn="l"/>
                <a:tab pos="7456430" algn="l"/>
                <a:tab pos="8285882" algn="l"/>
                <a:tab pos="9113895" algn="l"/>
              </a:tabLst>
            </a:pPr>
            <a:r>
              <a:rPr lang="ru-RU" dirty="0">
                <a:solidFill>
                  <a:srgbClr val="FFFFFF"/>
                </a:solidFill>
              </a:rPr>
              <a:t>1221111111111231111111113/3 </a:t>
            </a:r>
          </a:p>
        </p:txBody>
      </p:sp>
      <p:sp>
        <p:nvSpPr>
          <p:cNvPr id="9220" name="Line 3"/>
          <p:cNvSpPr>
            <a:spLocks noChangeShapeType="1"/>
          </p:cNvSpPr>
          <p:nvPr/>
        </p:nvSpPr>
        <p:spPr bwMode="auto">
          <a:xfrm>
            <a:off x="0" y="3102085"/>
            <a:ext cx="4050720" cy="1441"/>
          </a:xfrm>
          <a:prstGeom prst="line">
            <a:avLst/>
          </a:prstGeom>
          <a:noFill/>
          <a:ln w="25560">
            <a:solidFill>
              <a:srgbClr val="4A7E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82858" tIns="41430" rIns="82858" bIns="41430"/>
          <a:lstStyle/>
          <a:p>
            <a:endParaRPr lang="ru-RU"/>
          </a:p>
        </p:txBody>
      </p:sp>
      <p:sp>
        <p:nvSpPr>
          <p:cNvPr id="9221" name="Line 4"/>
          <p:cNvSpPr>
            <a:spLocks noChangeShapeType="1"/>
          </p:cNvSpPr>
          <p:nvPr/>
        </p:nvSpPr>
        <p:spPr bwMode="auto">
          <a:xfrm>
            <a:off x="0" y="4866272"/>
            <a:ext cx="4050720" cy="1440"/>
          </a:xfrm>
          <a:prstGeom prst="line">
            <a:avLst/>
          </a:prstGeom>
          <a:noFill/>
          <a:ln w="25560">
            <a:solidFill>
              <a:srgbClr val="4A7E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82858" tIns="41430" rIns="82858" bIns="41430"/>
          <a:lstStyle/>
          <a:p>
            <a:endParaRPr lang="ru-RU"/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1045441" y="1860676"/>
            <a:ext cx="1697760" cy="91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555" tIns="42409" rIns="81555" bIns="42409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5400">
                <a:solidFill>
                  <a:srgbClr val="000000"/>
                </a:solidFill>
              </a:rPr>
              <a:t>1</a:t>
            </a:r>
            <a:r>
              <a:rPr lang="ru-RU" sz="5400">
                <a:solidFill>
                  <a:srgbClr val="000000"/>
                </a:solidFill>
              </a:rPr>
              <a:t>/3</a:t>
            </a:r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1045440" y="3560054"/>
            <a:ext cx="1566720" cy="91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555" tIns="42409" rIns="81555" bIns="42409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ru-RU" sz="5400">
                <a:solidFill>
                  <a:srgbClr val="000000"/>
                </a:solidFill>
              </a:rPr>
              <a:t>2/6</a:t>
            </a:r>
          </a:p>
        </p:txBody>
      </p:sp>
      <p:sp>
        <p:nvSpPr>
          <p:cNvPr id="9224" name="Text Box 7"/>
          <p:cNvSpPr txBox="1">
            <a:spLocks noChangeArrowheads="1"/>
          </p:cNvSpPr>
          <p:nvPr/>
        </p:nvSpPr>
        <p:spPr bwMode="auto">
          <a:xfrm>
            <a:off x="914401" y="5453853"/>
            <a:ext cx="1632960" cy="91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555" tIns="42409" rIns="81555" bIns="42409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ru-RU" sz="5400">
                <a:solidFill>
                  <a:srgbClr val="000000"/>
                </a:solidFill>
              </a:rPr>
              <a:t>3/9</a:t>
            </a:r>
          </a:p>
        </p:txBody>
      </p:sp>
      <p:pic>
        <p:nvPicPr>
          <p:cNvPr id="922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05122" y="3395157"/>
            <a:ext cx="4143342" cy="2973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9226" name="Text Box 5"/>
          <p:cNvSpPr txBox="1">
            <a:spLocks noChangeArrowheads="1"/>
          </p:cNvSpPr>
          <p:nvPr/>
        </p:nvSpPr>
        <p:spPr bwMode="auto">
          <a:xfrm>
            <a:off x="4505761" y="1705889"/>
            <a:ext cx="4082400" cy="1077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555" tIns="40777" rIns="81555" bIns="40777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eaLnBrk="1" hangingPunct="1"/>
            <a:r>
              <a:rPr lang="ru-RU" sz="3300" b="1">
                <a:solidFill>
                  <a:srgbClr val="000000"/>
                </a:solidFill>
              </a:rPr>
              <a:t>Целое состоящее из частей</a:t>
            </a:r>
          </a:p>
        </p:txBody>
      </p:sp>
      <p:sp>
        <p:nvSpPr>
          <p:cNvPr id="9228" name="Text Box 2"/>
          <p:cNvSpPr txBox="1">
            <a:spLocks noChangeArrowheads="1"/>
          </p:cNvSpPr>
          <p:nvPr/>
        </p:nvSpPr>
        <p:spPr bwMode="auto">
          <a:xfrm>
            <a:off x="4505761" y="1413884"/>
            <a:ext cx="4407840" cy="180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555" tIns="40777" rIns="81555" bIns="40777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algn="ctr" eaLnBrk="1" hangingPunct="1"/>
            <a:endParaRPr lang="ru-RU" sz="3600" b="1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09417" y="1618730"/>
            <a:ext cx="12241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,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38380786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Объект 3"/>
          <p:cNvSpPr>
            <a:spLocks noGrp="1"/>
          </p:cNvSpPr>
          <p:nvPr>
            <p:ph sz="half" idx="4294967295"/>
          </p:nvPr>
        </p:nvSpPr>
        <p:spPr>
          <a:xfrm>
            <a:off x="395536" y="2132856"/>
            <a:ext cx="8568952" cy="3951775"/>
          </a:xfrm>
          <a:noFill/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ru-RU" sz="3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Этот 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год был темным от растаявшего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снега, 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умным 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 лая караульных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псов,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орьким 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 кофе и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старых пластинок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</p:txBody>
      </p:sp>
      <p:sp>
        <p:nvSpPr>
          <p:cNvPr id="1024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1520" y="476672"/>
            <a:ext cx="8229600" cy="1142039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ru-RU" sz="65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Парцелляция</a:t>
            </a:r>
          </a:p>
        </p:txBody>
      </p:sp>
    </p:spTree>
    <p:extLst>
      <p:ext uri="{BB962C8B-B14F-4D97-AF65-F5344CB8AC3E}">
        <p14:creationId xmlns:p14="http://schemas.microsoft.com/office/powerpoint/2010/main" xmlns="" val="47875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423926" y="1735275"/>
            <a:ext cx="2232248" cy="865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981207" y="856852"/>
            <a:ext cx="4376160" cy="2346007"/>
          </a:xfrm>
          <a:prstGeom prst="rect">
            <a:avLst/>
          </a:prstGeom>
        </p:spPr>
        <p:txBody>
          <a:bodyPr lIns="82945" tIns="41473" rIns="82945" bIns="41473">
            <a:spAutoFit/>
          </a:bodyPr>
          <a:lstStyle/>
          <a:p>
            <a:pPr marL="274292" indent="-274292" algn="ctr" defTabSz="914305">
              <a:defRPr/>
            </a:pPr>
            <a:r>
              <a:rPr lang="ru-RU" sz="4900" dirty="0">
                <a:solidFill>
                  <a:srgbClr val="00B050"/>
                </a:solidFill>
              </a:rPr>
              <a:t>Судьбы </a:t>
            </a:r>
            <a:r>
              <a:rPr lang="ru-RU" sz="4900" dirty="0">
                <a:solidFill>
                  <a:schemeClr val="accent2">
                    <a:lumMod val="75000"/>
                  </a:schemeClr>
                </a:solidFill>
              </a:rPr>
              <a:t>свершился</a:t>
            </a:r>
            <a:r>
              <a:rPr lang="ru-RU" sz="4900" dirty="0"/>
              <a:t> </a:t>
            </a:r>
            <a:r>
              <a:rPr lang="ru-RU" sz="4900" dirty="0" smtClean="0">
                <a:solidFill>
                  <a:srgbClr val="FF0000"/>
                </a:solidFill>
              </a:rPr>
              <a:t>приговор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-252536" y="856852"/>
            <a:ext cx="4049280" cy="2115081"/>
          </a:xfrm>
          <a:prstGeom prst="rect">
            <a:avLst/>
          </a:prstGeom>
        </p:spPr>
        <p:txBody>
          <a:bodyPr lIns="82945" tIns="41473" rIns="82945" bIns="41473">
            <a:spAutoFit/>
          </a:bodyPr>
          <a:lstStyle/>
          <a:p>
            <a:pPr marL="274292" indent="-274292" algn="ctr" defTabSz="914305">
              <a:defRPr/>
            </a:pPr>
            <a:r>
              <a:rPr lang="ru-RU" sz="4400" dirty="0">
                <a:solidFill>
                  <a:srgbClr val="FF0000"/>
                </a:solidFill>
              </a:rPr>
              <a:t>Приговор</a:t>
            </a:r>
            <a:r>
              <a:rPr lang="ru-RU" sz="4400" dirty="0"/>
              <a:t> </a:t>
            </a:r>
            <a:r>
              <a:rPr lang="ru-RU" sz="4400" dirty="0">
                <a:solidFill>
                  <a:srgbClr val="00B050"/>
                </a:solidFill>
              </a:rPr>
              <a:t>судьбы </a:t>
            </a:r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</a:rPr>
              <a:t>свершился</a:t>
            </a:r>
            <a:r>
              <a:rPr lang="ru-RU" sz="4400" dirty="0" smtClean="0"/>
              <a:t> </a:t>
            </a:r>
            <a:endParaRPr lang="ru-RU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3854468" y="1882560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cap="all" dirty="0" smtClean="0">
                <a:ln w="0"/>
                <a:solidFill>
                  <a:srgbClr val="FFFF00"/>
                </a:solidFill>
                <a:effectLst>
                  <a:reflection blurRad="12700" stA="50000" endPos="50000" dist="5000" dir="5400000" sy="-100000" rotWithShape="0"/>
                </a:effectLst>
              </a:rPr>
              <a:t>ИЛИ</a:t>
            </a:r>
            <a:endParaRPr lang="ru-RU" sz="4000" b="1" cap="all" dirty="0">
              <a:ln w="0"/>
              <a:solidFill>
                <a:srgbClr val="FFFF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24336" y="3976257"/>
            <a:ext cx="499501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 </a:t>
            </a:r>
            <a:r>
              <a:rPr lang="ru-RU" sz="6600" dirty="0"/>
              <a:t>6           5</a:t>
            </a:r>
          </a:p>
          <a:p>
            <a:r>
              <a:rPr lang="ru-RU" sz="6600" dirty="0"/>
              <a:t> </a:t>
            </a:r>
            <a:r>
              <a:rPr lang="ru-RU" sz="6600" dirty="0" smtClean="0"/>
              <a:t>5           </a:t>
            </a:r>
            <a:r>
              <a:rPr lang="ru-RU" sz="6600" dirty="0"/>
              <a:t>6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667721" y="5058267"/>
            <a:ext cx="756205" cy="0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382602" y="5048602"/>
            <a:ext cx="657181" cy="0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Не равно 14"/>
          <p:cNvSpPr/>
          <p:nvPr/>
        </p:nvSpPr>
        <p:spPr>
          <a:xfrm>
            <a:off x="3782214" y="4616554"/>
            <a:ext cx="1080120" cy="864096"/>
          </a:xfrm>
          <a:prstGeom prst="mathNotEqual">
            <a:avLst>
              <a:gd name="adj1" fmla="val 23520"/>
              <a:gd name="adj2" fmla="val 4200000"/>
              <a:gd name="adj3" fmla="val 11760"/>
            </a:avLst>
          </a:prstGeom>
          <a:solidFill>
            <a:srgbClr val="FFFF00"/>
          </a:solidFill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1811" y="3382124"/>
            <a:ext cx="3548381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Тождество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22320" y="-171400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</a:t>
            </a:r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нверсия</a:t>
            </a:r>
            <a:endParaRPr lang="ru-RU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219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9360" y="263298"/>
            <a:ext cx="8385120" cy="143151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2858" tIns="41430" rIns="82858" bIns="4143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Lucida Sans Unicode" charset="0"/>
                <a:cs typeface="Lucida Sans Unicode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Lucida Sans Unicode" charset="0"/>
                <a:cs typeface="Lucida Sans Unicode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Lucida Sans Unicode" charset="0"/>
                <a:cs typeface="Lucida Sans Unicode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Lucida Sans Unicode" charset="0"/>
                <a:cs typeface="Lucida Sans Unicode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itchFamily="32" charset="0"/>
                <a:ea typeface="Lucida Sans Unicode" charset="0"/>
                <a:cs typeface="Lucida Sans Unicode" charset="0"/>
              </a:defRPr>
            </a:lvl9pPr>
          </a:lstStyle>
          <a:p>
            <a:pPr algn="ctr" defTabSz="407103">
              <a:defRPr/>
            </a:pPr>
            <a:r>
              <a:rPr lang="ru-RU" sz="40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Mangal" pitchFamily="16" charset="0"/>
              </a:rPr>
              <a:t>Теперьяподнимитетоже</a:t>
            </a:r>
            <a:endParaRPr lang="ru-RU" sz="40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Mangal" pitchFamily="16" charset="0"/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838080" y="1911536"/>
            <a:ext cx="8006400" cy="41908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2858" tIns="41430" rIns="82858" bIns="4143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defTabSz="407103" eaLnBrk="1" hangingPunct="1">
              <a:spcBef>
                <a:spcPts val="726"/>
              </a:spcBef>
              <a:buClr>
                <a:srgbClr val="99FF66"/>
              </a:buClr>
              <a:buFont typeface="Wingdings" charset="2"/>
              <a:buChar char=""/>
              <a:defRPr/>
            </a:pPr>
            <a:r>
              <a:rPr lang="ru-RU" sz="2900" dirty="0">
                <a:solidFill>
                  <a:srgbClr val="0AFF0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FFFF4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перья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поднимите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тоже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</a:p>
          <a:p>
            <a:pPr defTabSz="407103" eaLnBrk="1" hangingPunct="1">
              <a:spcBef>
                <a:spcPts val="726"/>
              </a:spcBef>
              <a:buClr>
                <a:srgbClr val="99FF66"/>
              </a:buClr>
              <a:buFont typeface="Wingdings" charset="2"/>
              <a:buChar char=""/>
              <a:defRPr/>
            </a:pPr>
            <a:r>
              <a:rPr lang="ru-RU" sz="2900" dirty="0">
                <a:solidFill>
                  <a:srgbClr val="0AFF0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FFFF4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перья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под</a:t>
            </a:r>
            <a:r>
              <a:rPr lang="ru-RU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ними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</a:t>
            </a:r>
            <a:r>
              <a:rPr lang="ru-RU" sz="29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тоже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</a:p>
          <a:p>
            <a:pPr defTabSz="407103" eaLnBrk="1" hangingPunct="1">
              <a:spcBef>
                <a:spcPts val="726"/>
              </a:spcBef>
              <a:buClr>
                <a:srgbClr val="99FF66"/>
              </a:buClr>
              <a:buFont typeface="Wingdings" charset="2"/>
              <a:buChar char=""/>
              <a:defRPr/>
            </a:pPr>
            <a:r>
              <a:rPr lang="ru-RU" sz="2900" dirty="0">
                <a:solidFill>
                  <a:srgbClr val="0AFF0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FFFF4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перья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под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ними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</a:t>
            </a:r>
            <a:r>
              <a:rPr lang="ru-RU" sz="29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тоже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</a:p>
          <a:p>
            <a:pPr defTabSz="407103" eaLnBrk="1" hangingPunct="1">
              <a:spcBef>
                <a:spcPts val="726"/>
              </a:spcBef>
              <a:buClr>
                <a:srgbClr val="99FF66"/>
              </a:buClr>
              <a:buFont typeface="Wingdings" charset="2"/>
              <a:buChar char=""/>
              <a:defRPr/>
            </a:pPr>
            <a:r>
              <a:rPr lang="ru-RU" sz="2900" dirty="0">
                <a:solidFill>
                  <a:srgbClr val="0AFF0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FFFF4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перья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под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ним и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тоже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</a:p>
          <a:p>
            <a:pPr defTabSz="407103" eaLnBrk="1" hangingPunct="1">
              <a:spcBef>
                <a:spcPts val="726"/>
              </a:spcBef>
              <a:buClr>
                <a:srgbClr val="99FF66"/>
              </a:buClr>
              <a:buFont typeface="Wingdings" charset="2"/>
              <a:buChar char=""/>
              <a:defRPr/>
            </a:pPr>
            <a:r>
              <a:rPr lang="ru-RU" sz="2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Теперь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я </a:t>
            </a:r>
            <a:r>
              <a:rPr lang="ru-RU" sz="2900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под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ними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</a:t>
            </a:r>
            <a:r>
              <a:rPr lang="ru-RU" sz="29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тоже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</a:p>
          <a:p>
            <a:pPr defTabSz="407103" eaLnBrk="1" hangingPunct="1">
              <a:spcBef>
                <a:spcPts val="726"/>
              </a:spcBef>
              <a:buClr>
                <a:srgbClr val="99FF66"/>
              </a:buClr>
              <a:buFont typeface="Wingdings" charset="2"/>
              <a:buChar char=""/>
              <a:defRPr/>
            </a:pPr>
            <a:r>
              <a:rPr lang="ru-RU" sz="2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Теперь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я </a:t>
            </a:r>
            <a:r>
              <a:rPr lang="ru-RU" sz="2900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под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ним и </a:t>
            </a:r>
            <a:r>
              <a:rPr lang="ru-RU" sz="29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900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тоже</a:t>
            </a: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</a:p>
          <a:p>
            <a:pPr defTabSz="407103" eaLnBrk="1" hangingPunct="1">
              <a:spcBef>
                <a:spcPts val="726"/>
              </a:spcBef>
              <a:buClr>
                <a:srgbClr val="99FF66"/>
              </a:buClr>
              <a:buFont typeface="Wingdings" charset="2"/>
              <a:buChar char=""/>
              <a:defRPr/>
            </a:pPr>
            <a:r>
              <a:rPr lang="ru-RU" sz="29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xmlns="" val="9614724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Параллелизм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564904"/>
            <a:ext cx="8856984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Мы знаем , кто придумал паровоз.</a:t>
            </a:r>
          </a:p>
          <a:p>
            <a:pPr marL="0" indent="0">
              <a:buNone/>
            </a:pPr>
            <a:endParaRPr lang="ru-RU" sz="4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не знаем, кто придумал колесо.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559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456480" y="277950"/>
            <a:ext cx="8229600" cy="1134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2858" tIns="41430" rIns="82858" bIns="41430" anchor="ctr"/>
          <a:lstStyle>
            <a:lvl1pPr eaLnBrk="0" hangingPunct="0"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eaLnBrk="1" hangingPunct="1"/>
            <a:endParaRPr lang="ru-RU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42041"/>
            <a:ext cx="3722400" cy="212278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653760" y="234745"/>
            <a:ext cx="2939040" cy="744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555" tIns="40777" rIns="81555" bIns="40777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eaLnBrk="1" hangingPunct="1"/>
            <a:r>
              <a:rPr lang="ru-RU" sz="4400">
                <a:solidFill>
                  <a:srgbClr val="FF0000"/>
                </a:solidFill>
              </a:rPr>
              <a:t>Повторы</a:t>
            </a:r>
          </a:p>
        </p:txBody>
      </p:sp>
      <p:pic>
        <p:nvPicPr>
          <p:cNvPr id="17413" name="Picture 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429001"/>
            <a:ext cx="9144000" cy="3429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4082400" y="1142042"/>
            <a:ext cx="5061600" cy="228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555" tIns="40777" rIns="81555" bIns="40777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5pPr>
            <a:lvl6pPr marL="25146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6pPr>
            <a:lvl7pPr marL="29718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7pPr>
            <a:lvl8pPr marL="34290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8pPr>
            <a:lvl9pPr marL="3886200" indent="-228600" defTabSz="4476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2" charset="0"/>
                <a:cs typeface="Tahoma" pitchFamily="32" charset="0"/>
              </a:defRPr>
            </a:lvl9pPr>
          </a:lstStyle>
          <a:p>
            <a:pPr algn="ctr" eaLnBrk="1" hangingPunct="1"/>
            <a:r>
              <a:rPr lang="ru-RU" sz="2900" dirty="0">
                <a:solidFill>
                  <a:srgbClr val="FF0000"/>
                </a:solidFill>
              </a:rPr>
              <a:t>Синусоида </a:t>
            </a:r>
          </a:p>
          <a:p>
            <a:pPr eaLnBrk="1" hangingPunct="1"/>
            <a:r>
              <a:rPr lang="ru-RU" sz="2200" dirty="0" smtClean="0">
                <a:solidFill>
                  <a:srgbClr val="000000"/>
                </a:solidFill>
              </a:rPr>
              <a:t>Кривая, </a:t>
            </a:r>
            <a:r>
              <a:rPr lang="ru-RU" sz="2200" dirty="0">
                <a:solidFill>
                  <a:srgbClr val="000000"/>
                </a:solidFill>
              </a:rPr>
              <a:t>которую можно</a:t>
            </a:r>
          </a:p>
          <a:p>
            <a:pPr eaLnBrk="1" hangingPunct="1"/>
            <a:r>
              <a:rPr lang="ru-RU" sz="2200" dirty="0">
                <a:solidFill>
                  <a:srgbClr val="000000"/>
                </a:solidFill>
              </a:rPr>
              <a:t>составить из повтора одного </a:t>
            </a:r>
          </a:p>
          <a:p>
            <a:pPr eaLnBrk="1" hangingPunct="1"/>
            <a:r>
              <a:rPr lang="ru-RU" sz="2200" dirty="0">
                <a:solidFill>
                  <a:srgbClr val="000000"/>
                </a:solidFill>
              </a:rPr>
              <a:t>элемента</a:t>
            </a:r>
            <a:r>
              <a:rPr lang="ru-RU" sz="2200" dirty="0" smtClean="0">
                <a:solidFill>
                  <a:srgbClr val="000000"/>
                </a:solidFill>
              </a:rPr>
              <a:t>, который </a:t>
            </a:r>
            <a:r>
              <a:rPr lang="ru-RU" sz="2200" dirty="0">
                <a:solidFill>
                  <a:srgbClr val="000000"/>
                </a:solidFill>
              </a:rPr>
              <a:t>повторяется </a:t>
            </a:r>
          </a:p>
          <a:p>
            <a:pPr eaLnBrk="1" hangingPunct="1"/>
            <a:r>
              <a:rPr lang="ru-RU" sz="2200" dirty="0">
                <a:solidFill>
                  <a:srgbClr val="000000"/>
                </a:solidFill>
              </a:rPr>
              <a:t>N-</a:t>
            </a:r>
            <a:r>
              <a:rPr lang="ru-RU" sz="2200" dirty="0" err="1">
                <a:solidFill>
                  <a:srgbClr val="000000"/>
                </a:solidFill>
              </a:rPr>
              <a:t>ное</a:t>
            </a:r>
            <a:r>
              <a:rPr lang="ru-RU" sz="2200" dirty="0">
                <a:solidFill>
                  <a:srgbClr val="000000"/>
                </a:solidFill>
              </a:rPr>
              <a:t> количество раз.(влево и вправо)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148967" y="3429002"/>
            <a:ext cx="0" cy="342899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228184" y="3429001"/>
            <a:ext cx="0" cy="3581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066728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349</Words>
  <Application>Microsoft Office PowerPoint</Application>
  <PresentationFormat>Экран (4:3)</PresentationFormat>
  <Paragraphs>89</Paragraphs>
  <Slides>18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Образ  стилистических фигур через  математические понятия</vt:lpstr>
      <vt:lpstr>Эпиграф</vt:lpstr>
      <vt:lpstr>Цель урока</vt:lpstr>
      <vt:lpstr>Слайд 4</vt:lpstr>
      <vt:lpstr>Парцелляция</vt:lpstr>
      <vt:lpstr>Слайд 6</vt:lpstr>
      <vt:lpstr>Слайд 7</vt:lpstr>
      <vt:lpstr>Параллелизм</vt:lpstr>
      <vt:lpstr>Слайд 9</vt:lpstr>
      <vt:lpstr>Анафора</vt:lpstr>
      <vt:lpstr>Градация</vt:lpstr>
      <vt:lpstr>Слайд 12</vt:lpstr>
      <vt:lpstr>Слайд 13</vt:lpstr>
      <vt:lpstr>«Вернейший путь  к успеху – попробовать еще раз».</vt:lpstr>
      <vt:lpstr>Ключ с ответами</vt:lpstr>
      <vt:lpstr>Самопроверка</vt:lpstr>
      <vt:lpstr>Итог урока</vt:lpstr>
      <vt:lpstr>Итог урока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 стилистических фигур через математические понятия</dc:title>
  <dc:creator>acer</dc:creator>
  <cp:lastModifiedBy>Tata</cp:lastModifiedBy>
  <cp:revision>38</cp:revision>
  <dcterms:created xsi:type="dcterms:W3CDTF">2011-12-06T17:04:52Z</dcterms:created>
  <dcterms:modified xsi:type="dcterms:W3CDTF">2012-05-18T22:07:08Z</dcterms:modified>
</cp:coreProperties>
</file>