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61" r:id="rId4"/>
    <p:sldId id="299" r:id="rId5"/>
    <p:sldId id="259" r:id="rId6"/>
    <p:sldId id="257" r:id="rId7"/>
    <p:sldId id="262" r:id="rId8"/>
    <p:sldId id="265" r:id="rId9"/>
    <p:sldId id="266" r:id="rId10"/>
    <p:sldId id="267" r:id="rId11"/>
    <p:sldId id="268" r:id="rId12"/>
    <p:sldId id="269" r:id="rId13"/>
    <p:sldId id="273" r:id="rId14"/>
    <p:sldId id="272" r:id="rId15"/>
    <p:sldId id="271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302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300" r:id="rId41"/>
    <p:sldId id="298" r:id="rId42"/>
    <p:sldId id="297" r:id="rId43"/>
    <p:sldId id="301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62" autoAdjust="0"/>
    <p:restoredTop sz="94660"/>
  </p:normalViewPr>
  <p:slideViewPr>
    <p:cSldViewPr>
      <p:cViewPr>
        <p:scale>
          <a:sx n="66" d="100"/>
          <a:sy n="66" d="100"/>
        </p:scale>
        <p:origin x="-618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5C875-9E8B-46AE-B3F6-F3D2983D85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65F1E66-9311-4EC6-A7AB-782808BE1F6E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AFC169C-571E-4E7B-B25B-18AEB1641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!!!Festival\__Temp\623562\242-853-564%20&#1042;&#1083;&#1072;&#1089;&#1086;&#1074;&#1072;%20&#1045;&#1042;\&#1055;&#1088;&#1077;&#1079;&#1077;&#1085;&#1090;&#1072;&#1094;&#1080;&#1103;.PPT\7211.asf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www.vokrugsveta.ru/img/cmn/2007/11/02/013.jpg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http://www.vokrugsveta.ru/img/cmn/2007/11/02/015.jpg" TargetMode="External"/><Relationship Id="rId2" Type="http://schemas.openxmlformats.org/officeDocument/2006/relationships/hyperlink" Target="http://pics.livejournal.com/anzee/pic/0008brk3/g3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http://pics.livejournal.com/anzee/pic/0008brk3/t9678z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!!!Festival\__Temp\623562\242-853-564%20&#1042;&#1083;&#1072;&#1089;&#1086;&#1074;&#1072;%20&#1045;&#1042;\&#1055;&#1088;&#1077;&#1079;&#1077;&#1085;&#1090;&#1072;&#1094;&#1080;&#1103;.PPT\Yuri%20Gagarin%2012%20april%201961.as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23562\242-853-564%20&#1042;&#1083;&#1072;&#1089;&#1086;&#1074;&#1072;%20&#1045;&#1042;\&#1055;&#1088;&#1077;&#1079;&#1077;&#1085;&#1090;&#1072;&#1094;&#1080;&#1103;.PPT\1.mp3" TargetMode="External"/><Relationship Id="rId4" Type="http://schemas.openxmlformats.org/officeDocument/2006/relationships/image" Target="../media/image6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211.asf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92D050"/>
                </a:solidFill>
              </a:rPr>
              <a:t>Сергей Павлович Королёв (1907-1966)</a:t>
            </a:r>
            <a:endParaRPr lang="ru-RU" sz="3200" dirty="0">
              <a:solidFill>
                <a:srgbClr val="92D050"/>
              </a:solidFill>
            </a:endParaRPr>
          </a:p>
        </p:txBody>
      </p:sp>
      <p:pic>
        <p:nvPicPr>
          <p:cNvPr id="7" name="Содержимое 6" descr="Королёв С П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896642"/>
            <a:ext cx="4357718" cy="5961358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03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699792" y="3789040"/>
            <a:ext cx="4536504" cy="3068960"/>
          </a:xfrm>
        </p:spPr>
      </p:pic>
      <p:pic>
        <p:nvPicPr>
          <p:cNvPr id="9" name="Содержимое 8" descr="1192657933.jpg"/>
          <p:cNvPicPr>
            <a:picLocks noGrp="1" noChangeAspect="1"/>
          </p:cNvPicPr>
          <p:nvPr>
            <p:ph sz="quarter" idx="3"/>
          </p:nvPr>
        </p:nvPicPr>
        <p:blipFill>
          <a:blip r:embed="rId3" cstate="email"/>
          <a:stretch>
            <a:fillRect/>
          </a:stretch>
        </p:blipFill>
        <p:spPr>
          <a:xfrm>
            <a:off x="0" y="3630249"/>
            <a:ext cx="2699792" cy="3227751"/>
          </a:xfrm>
        </p:spPr>
      </p:pic>
      <p:pic>
        <p:nvPicPr>
          <p:cNvPr id="10" name="Содержимое 9" descr="ts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6660232" y="3717032"/>
            <a:ext cx="2483768" cy="3140968"/>
          </a:xfrm>
        </p:spPr>
      </p:pic>
      <p:pic>
        <p:nvPicPr>
          <p:cNvPr id="7" name="Picture 4" descr="01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699792" cy="3618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attach.asp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627784" y="0"/>
            <a:ext cx="6516216" cy="378904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Ris_1_2_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Искусственный Спутник Земли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5410200" y="1905000"/>
            <a:ext cx="3432175" cy="3733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600" dirty="0">
                <a:solidFill>
                  <a:srgbClr val="92D050"/>
                </a:solidFill>
              </a:rPr>
              <a:t>Собака </a:t>
            </a:r>
            <a:r>
              <a:rPr lang="ru-RU" sz="3600" dirty="0" smtClean="0">
                <a:solidFill>
                  <a:srgbClr val="92D050"/>
                </a:solidFill>
              </a:rPr>
              <a:t>Лайка -  </a:t>
            </a:r>
            <a:r>
              <a:rPr lang="ru-RU" sz="3600" dirty="0">
                <a:solidFill>
                  <a:srgbClr val="92D050"/>
                </a:solidFill>
              </a:rPr>
              <a:t>первое живое существо, побывавшее в космосе</a:t>
            </a:r>
          </a:p>
        </p:txBody>
      </p:sp>
      <p:pic>
        <p:nvPicPr>
          <p:cNvPr id="103430" name="Picture 6" descr="http://www.vokrugsveta.ru/img/cmn/2007/11/02/013.jpg"/>
          <p:cNvPicPr>
            <a:picLocks noChangeAspect="1" noChangeArrowheads="1"/>
          </p:cNvPicPr>
          <p:nvPr/>
        </p:nvPicPr>
        <p:blipFill>
          <a:blip r:embed="rId2" r:link="rId3" cstate="email"/>
          <a:srcRect/>
          <a:stretch>
            <a:fillRect/>
          </a:stretch>
        </p:blipFill>
        <p:spPr bwMode="auto">
          <a:xfrm>
            <a:off x="228600" y="1600200"/>
            <a:ext cx="5181600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8" name="Picture 4" descr="http://pics.livejournal.com/anzee/pic/0008brk3/t9678z">
            <a:hlinkClick r:id="rId2"/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r:link="rId4" cstate="print">
            <a:lum bright="-18000" contrast="12000"/>
          </a:blip>
          <a:srcRect/>
          <a:stretch>
            <a:fillRect/>
          </a:stretch>
        </p:blipFill>
        <p:spPr>
          <a:xfrm>
            <a:off x="4724400" y="304800"/>
            <a:ext cx="3733800" cy="2987675"/>
          </a:xfrm>
          <a:noFill/>
          <a:ln/>
        </p:spPr>
      </p:pic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914400" y="304800"/>
            <a:ext cx="3744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FF00"/>
                </a:solidFill>
              </a:rPr>
              <a:t>Комбинезон для полетов</a:t>
            </a:r>
          </a:p>
        </p:txBody>
      </p:sp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33800"/>
            <a:ext cx="4343400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3671" name="Text Box 7"/>
          <p:cNvSpPr txBox="1">
            <a:spLocks noChangeArrowheads="1"/>
          </p:cNvSpPr>
          <p:nvPr/>
        </p:nvSpPr>
        <p:spPr bwMode="auto">
          <a:xfrm>
            <a:off x="685800" y="5334000"/>
            <a:ext cx="35845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FF00"/>
                </a:solidFill>
              </a:rPr>
              <a:t>Скафандры для собак-космонавтов</a:t>
            </a:r>
          </a:p>
        </p:txBody>
      </p:sp>
      <p:pic>
        <p:nvPicPr>
          <p:cNvPr id="113672" name="Picture 8" descr="http://www.vokrugsveta.ru/img/cmn/2007/11/02/015.jpg"/>
          <p:cNvPicPr>
            <a:picLocks noChangeAspect="1" noChangeArrowheads="1"/>
          </p:cNvPicPr>
          <p:nvPr/>
        </p:nvPicPr>
        <p:blipFill>
          <a:blip r:embed="rId6" r:link="rId7" cstate="email"/>
          <a:srcRect/>
          <a:stretch>
            <a:fillRect/>
          </a:stretch>
        </p:blipFill>
        <p:spPr bwMode="auto">
          <a:xfrm>
            <a:off x="381000" y="1905000"/>
            <a:ext cx="4046538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/>
      <p:bldP spid="1136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Вымпел и луноходы на луне. </a:t>
            </a:r>
            <a:endParaRPr lang="ru-RU" dirty="0"/>
          </a:p>
        </p:txBody>
      </p:sp>
      <p:pic>
        <p:nvPicPr>
          <p:cNvPr id="7" name="Содержимое 6" descr="0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5218371" cy="3240360"/>
          </a:xfrm>
        </p:spPr>
      </p:pic>
      <p:pic>
        <p:nvPicPr>
          <p:cNvPr id="8" name="Содержимое 7" descr="5bd23ce267cf12a85a45fb0620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6017" y="3338321"/>
            <a:ext cx="4427984" cy="3519679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uri Gagarin 12 april 1961.asf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dirty="0" smtClean="0"/>
              <a:t>Гагарин</a:t>
            </a:r>
            <a:endParaRPr lang="ru-RU" dirty="0"/>
          </a:p>
        </p:txBody>
      </p:sp>
      <p:pic>
        <p:nvPicPr>
          <p:cNvPr id="7" name="Содержимое 6" descr="40749622_1218537503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419872" cy="4637114"/>
          </a:xfrm>
        </p:spPr>
      </p:pic>
      <p:pic>
        <p:nvPicPr>
          <p:cNvPr id="8" name="Содержимое 7" descr="57472016_dcb46ee716dd.jpg"/>
          <p:cNvPicPr>
            <a:picLocks noGrp="1" noChangeAspect="1"/>
          </p:cNvPicPr>
          <p:nvPr>
            <p:ph sz="quarter" idx="2"/>
          </p:nvPr>
        </p:nvPicPr>
        <p:blipFill>
          <a:blip r:embed="rId3" cstate="email"/>
          <a:stretch>
            <a:fillRect/>
          </a:stretch>
        </p:blipFill>
        <p:spPr>
          <a:xfrm>
            <a:off x="0" y="3320988"/>
            <a:ext cx="4788024" cy="3537012"/>
          </a:xfrm>
        </p:spPr>
      </p:pic>
      <p:pic>
        <p:nvPicPr>
          <p:cNvPr id="9" name="Содержимое 8" descr="gagarin.26.jpg"/>
          <p:cNvPicPr>
            <a:picLocks noGrp="1" noChangeAspect="1"/>
          </p:cNvPicPr>
          <p:nvPr>
            <p:ph sz="quarter" idx="3"/>
          </p:nvPr>
        </p:nvPicPr>
        <p:blipFill>
          <a:blip r:embed="rId4" cstate="email"/>
          <a:stretch>
            <a:fillRect/>
          </a:stretch>
        </p:blipFill>
        <p:spPr>
          <a:xfrm>
            <a:off x="5868144" y="-1"/>
            <a:ext cx="3275856" cy="4333685"/>
          </a:xfrm>
        </p:spPr>
      </p:pic>
      <p:pic>
        <p:nvPicPr>
          <p:cNvPr id="11" name="Рисунок 10" descr="488da1b8296cb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572000" y="3390900"/>
            <a:ext cx="4572000" cy="3467100"/>
          </a:xfrm>
          <a:prstGeom prst="rect">
            <a:avLst/>
          </a:prstGeom>
        </p:spPr>
      </p:pic>
      <p:pic>
        <p:nvPicPr>
          <p:cNvPr id="10" name="Содержимое 9" descr="view.pic.jpg"/>
          <p:cNvPicPr>
            <a:picLocks noGrp="1" noChangeAspect="1"/>
          </p:cNvPicPr>
          <p:nvPr>
            <p:ph sz="quarter" idx="4"/>
          </p:nvPr>
        </p:nvPicPr>
        <p:blipFill>
          <a:blip r:embed="rId6" cstate="email"/>
          <a:stretch>
            <a:fillRect/>
          </a:stretch>
        </p:blipFill>
        <p:spPr>
          <a:xfrm>
            <a:off x="3347864" y="1268760"/>
            <a:ext cx="2779039" cy="3240360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0" y="1772816"/>
            <a:ext cx="4283968" cy="90872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Валентина Терешкова		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60032" y="1700808"/>
            <a:ext cx="4038600" cy="1124744"/>
          </a:xfrm>
        </p:spPr>
        <p:txBody>
          <a:bodyPr/>
          <a:lstStyle/>
          <a:p>
            <a:r>
              <a:rPr lang="ru-RU" dirty="0" smtClean="0"/>
              <a:t>Светлана Савицкая</a:t>
            </a:r>
            <a:endParaRPr lang="ru-RU" dirty="0"/>
          </a:p>
        </p:txBody>
      </p:sp>
      <p:pic>
        <p:nvPicPr>
          <p:cNvPr id="3074" name="Picture 2" descr="G:\космос\фотки космос\Савицкая.bmp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9" y="2204863"/>
            <a:ext cx="4139952" cy="459275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59632" y="0"/>
            <a:ext cx="66837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Первые женщины - 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космонавты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1" name="Содержимое 10" descr="tereshkova.jpg"/>
          <p:cNvPicPr>
            <a:picLocks noGrp="1" noChangeAspect="1"/>
          </p:cNvPicPr>
          <p:nvPr>
            <p:ph sz="quarter" idx="2"/>
          </p:nvPr>
        </p:nvPicPr>
        <p:blipFill>
          <a:blip r:embed="rId3" cstate="email"/>
          <a:stretch>
            <a:fillRect/>
          </a:stretch>
        </p:blipFill>
        <p:spPr>
          <a:xfrm>
            <a:off x="0" y="2276872"/>
            <a:ext cx="3701736" cy="4581128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dirty="0" smtClean="0"/>
              <a:t>Восход</a:t>
            </a:r>
            <a:endParaRPr lang="ru-RU" dirty="0"/>
          </a:p>
        </p:txBody>
      </p:sp>
      <p:pic>
        <p:nvPicPr>
          <p:cNvPr id="7" name="Содержимое 6" descr="51.jpg"/>
          <p:cNvPicPr>
            <a:picLocks noGrp="1" noChangeAspect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1052736"/>
            <a:ext cx="4652900" cy="5805264"/>
          </a:xfrm>
        </p:spPr>
      </p:pic>
      <p:pic>
        <p:nvPicPr>
          <p:cNvPr id="8" name="Содержимое 7" descr="31801380496472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1052736"/>
            <a:ext cx="4499992" cy="5805264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ыход Леонова в космо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826" y="0"/>
            <a:ext cx="9163826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3274" y="980728"/>
            <a:ext cx="8970726" cy="1015663"/>
          </a:xfrm>
          <a:prstGeom prst="rect">
            <a:avLst/>
          </a:prstGeom>
          <a:noFill/>
          <a:ln w="34925">
            <a:solidFill>
              <a:srgbClr val="FFFFF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ОНИ БЫЛИ ПЕРВЫМИ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907704" y="260648"/>
            <a:ext cx="4357718" cy="1143000"/>
          </a:xfrm>
        </p:spPr>
        <p:txBody>
          <a:bodyPr/>
          <a:lstStyle/>
          <a:p>
            <a:r>
              <a:rPr lang="ru-RU" dirty="0" smtClean="0"/>
              <a:t>Леонов </a:t>
            </a:r>
            <a:endParaRPr lang="ru-RU" dirty="0"/>
          </a:p>
        </p:txBody>
      </p:sp>
      <p:pic>
        <p:nvPicPr>
          <p:cNvPr id="7" name="Содержимое 6" descr="А Леонов.bmp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335508"/>
            <a:ext cx="3744416" cy="5522492"/>
          </a:xfrm>
        </p:spPr>
      </p:pic>
      <p:pic>
        <p:nvPicPr>
          <p:cNvPr id="8" name="Содержимое 7" descr="человек в открытом космосе.bmp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211960" y="1700808"/>
            <a:ext cx="4648737" cy="5157192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99992" y="0"/>
            <a:ext cx="4038600" cy="2171700"/>
          </a:xfrm>
        </p:spPr>
        <p:txBody>
          <a:bodyPr/>
          <a:lstStyle/>
          <a:p>
            <a:r>
              <a:rPr lang="ru-RU" dirty="0" smtClean="0"/>
              <a:t>Алексей Леонов (первый выход в открытый космос 18 марта 1965 г.) 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972 0 " pathEditMode="relative" ptsTypes="AA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27168E-6 L -0.23629 -1.27168E-6 " pathEditMode="relative" ptsTypes="AA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4038600" cy="1540768"/>
          </a:xfrm>
        </p:spPr>
        <p:txBody>
          <a:bodyPr/>
          <a:lstStyle/>
          <a:p>
            <a:r>
              <a:rPr lang="ru-RU" dirty="0" smtClean="0"/>
              <a:t>Нил </a:t>
            </a:r>
            <a:r>
              <a:rPr lang="ru-RU" dirty="0" err="1" smtClean="0"/>
              <a:t>Армстронг</a:t>
            </a:r>
            <a:r>
              <a:rPr lang="ru-RU" dirty="0" smtClean="0"/>
              <a:t> (Первая высадка на луне)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940152" y="0"/>
            <a:ext cx="3203848" cy="892696"/>
          </a:xfrm>
        </p:spPr>
        <p:txBody>
          <a:bodyPr/>
          <a:lstStyle/>
          <a:p>
            <a:r>
              <a:rPr lang="ru-RU" dirty="0" smtClean="0"/>
              <a:t>Аполлон 11</a:t>
            </a:r>
            <a:endParaRPr lang="ru-RU" dirty="0"/>
          </a:p>
        </p:txBody>
      </p:sp>
      <p:pic>
        <p:nvPicPr>
          <p:cNvPr id="8" name="Содержимое 7" descr="armstrong-on-moon-v5b-full-moon-col2.jpg"/>
          <p:cNvPicPr>
            <a:picLocks noGrp="1" noChangeAspect="1"/>
          </p:cNvPicPr>
          <p:nvPr>
            <p:ph sz="quarter" idx="3"/>
          </p:nvPr>
        </p:nvPicPr>
        <p:blipFill>
          <a:blip r:embed="rId2" cstate="email"/>
          <a:stretch>
            <a:fillRect/>
          </a:stretch>
        </p:blipFill>
        <p:spPr>
          <a:xfrm>
            <a:off x="0" y="1340768"/>
            <a:ext cx="4374814" cy="4608512"/>
          </a:xfrm>
        </p:spPr>
      </p:pic>
      <p:pic>
        <p:nvPicPr>
          <p:cNvPr id="9" name="Содержимое 8" descr="5927_NASA.jpg"/>
          <p:cNvPicPr>
            <a:picLocks noGrp="1" noChangeAspect="1"/>
          </p:cNvPicPr>
          <p:nvPr>
            <p:ph sz="quarter" idx="4"/>
          </p:nvPr>
        </p:nvPicPr>
        <p:blipFill>
          <a:blip r:embed="rId3" cstate="email"/>
          <a:stretch>
            <a:fillRect/>
          </a:stretch>
        </p:blipFill>
        <p:spPr>
          <a:xfrm>
            <a:off x="4535488" y="1340768"/>
            <a:ext cx="4608512" cy="4634018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Космос – народному хозяйству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980728"/>
            <a:ext cx="4038600" cy="2171700"/>
          </a:xfrm>
        </p:spPr>
        <p:txBody>
          <a:bodyPr/>
          <a:lstStyle/>
          <a:p>
            <a:r>
              <a:rPr lang="ru-RU" dirty="0" smtClean="0"/>
              <a:t>Метеорология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05400" y="980728"/>
            <a:ext cx="4038600" cy="2171700"/>
          </a:xfrm>
        </p:spPr>
        <p:txBody>
          <a:bodyPr/>
          <a:lstStyle/>
          <a:p>
            <a:r>
              <a:rPr lang="ru-RU" dirty="0" smtClean="0"/>
              <a:t>Снимки из космоса</a:t>
            </a:r>
            <a:endParaRPr lang="ru-RU" dirty="0"/>
          </a:p>
        </p:txBody>
      </p:sp>
      <p:pic>
        <p:nvPicPr>
          <p:cNvPr id="7" name="Содержимое 6" descr="sci1205storms_485.jpg"/>
          <p:cNvPicPr>
            <a:picLocks noGrp="1" noChangeAspect="1"/>
          </p:cNvPicPr>
          <p:nvPr>
            <p:ph sz="quarter" idx="3"/>
          </p:nvPr>
        </p:nvPicPr>
        <p:blipFill>
          <a:blip r:embed="rId2" cstate="print"/>
          <a:stretch>
            <a:fillRect/>
          </a:stretch>
        </p:blipFill>
        <p:spPr>
          <a:xfrm>
            <a:off x="0" y="2204864"/>
            <a:ext cx="4725673" cy="2952328"/>
          </a:xfrm>
        </p:spPr>
      </p:pic>
      <p:pic>
        <p:nvPicPr>
          <p:cNvPr id="8" name="Содержимое 7" descr="bluemarble2k.jpg"/>
          <p:cNvPicPr>
            <a:picLocks noGrp="1" noChangeAspect="1"/>
          </p:cNvPicPr>
          <p:nvPr>
            <p:ph sz="quarter" idx="4"/>
          </p:nvPr>
        </p:nvPicPr>
        <p:blipFill>
          <a:blip r:embed="rId3" cstate="email"/>
          <a:stretch>
            <a:fillRect/>
          </a:stretch>
        </p:blipFill>
        <p:spPr>
          <a:xfrm>
            <a:off x="4716016" y="1628799"/>
            <a:ext cx="4427984" cy="4538683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Орбитальный корабль многоразового использования «Буран» </a:t>
            </a:r>
            <a:endParaRPr lang="ru-RU" dirty="0"/>
          </a:p>
        </p:txBody>
      </p:sp>
      <p:pic>
        <p:nvPicPr>
          <p:cNvPr id="7" name="Содержимое 6" descr="Буран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1632035"/>
            <a:ext cx="5357850" cy="5225965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Валерия\Мои документы\космос\Исторические слова Юрия гагарина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646" b="646"/>
          <a:stretch>
            <a:fillRect/>
          </a:stretch>
        </p:blipFill>
        <p:spPr bwMode="auto">
          <a:xfrm>
            <a:off x="0" y="0"/>
            <a:ext cx="9144952" cy="6865144"/>
          </a:xfrm>
          <a:prstGeom prst="rect">
            <a:avLst/>
          </a:prstGeom>
          <a:noFill/>
        </p:spPr>
      </p:pic>
    </p:spTree>
  </p:cSld>
  <p:clrMapOvr>
    <a:masterClrMapping/>
  </p:clrMapOvr>
  <p:transition advTm="13625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КС Мир.bmp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04664"/>
            <a:ext cx="4051708" cy="3571900"/>
          </a:xfrm>
        </p:spPr>
      </p:pic>
      <p:pic>
        <p:nvPicPr>
          <p:cNvPr id="8" name="Содержимое 7" descr="междунар экипаж МКС.bmp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023844" y="404664"/>
            <a:ext cx="5120156" cy="3857652"/>
          </a:xfrm>
        </p:spPr>
      </p:pic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0" y="0"/>
            <a:ext cx="4038600" cy="2171700"/>
          </a:xfrm>
        </p:spPr>
        <p:txBody>
          <a:bodyPr/>
          <a:lstStyle/>
          <a:p>
            <a:r>
              <a:rPr lang="ru-RU" dirty="0" smtClean="0"/>
              <a:t>КС МИР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851920" y="0"/>
            <a:ext cx="5292080" cy="2171700"/>
          </a:xfrm>
        </p:spPr>
        <p:txBody>
          <a:bodyPr/>
          <a:lstStyle/>
          <a:p>
            <a:r>
              <a:rPr lang="ru-RU" dirty="0" smtClean="0"/>
              <a:t>МКС международный экипаж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0" y="4005064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МКС</a:t>
            </a:r>
            <a:endParaRPr lang="ru-RU" sz="2800" dirty="0"/>
          </a:p>
        </p:txBody>
      </p:sp>
      <p:pic>
        <p:nvPicPr>
          <p:cNvPr id="10" name="Рисунок 9" descr="iss_sts117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547664" y="3622458"/>
            <a:ext cx="6660232" cy="3235542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905000"/>
            <a:ext cx="7772400" cy="23161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ru-RU" sz="3600" b="1"/>
              <a:t>Чтобы глаз вооружить</a:t>
            </a:r>
            <a:br>
              <a:rPr lang="ru-RU" sz="3600" b="1"/>
            </a:br>
            <a:r>
              <a:rPr lang="ru-RU" sz="3600" b="1"/>
              <a:t>И со звездами дружить,</a:t>
            </a:r>
            <a:br>
              <a:rPr lang="ru-RU" sz="3600" b="1"/>
            </a:br>
            <a:r>
              <a:rPr lang="ru-RU" sz="3600" b="1"/>
              <a:t>Млечный путь увидеть чтоб</a:t>
            </a:r>
            <a:br>
              <a:rPr lang="ru-RU" sz="3600" b="1"/>
            </a:br>
            <a:r>
              <a:rPr lang="ru-RU" sz="3600" b="1"/>
              <a:t>Нужен мощный …</a:t>
            </a:r>
            <a:br>
              <a:rPr lang="ru-RU" sz="3600" b="1"/>
            </a:br>
            <a:endParaRPr lang="ru-RU" sz="3600" b="1"/>
          </a:p>
        </p:txBody>
      </p:sp>
      <p:pic>
        <p:nvPicPr>
          <p:cNvPr id="4" name="Рисунок 3" descr="Sky-Watcher-SK1309EQ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905000"/>
            <a:ext cx="7772400" cy="231616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</a:pPr>
            <a:r>
              <a:rPr lang="ru-RU" sz="4400" b="1"/>
              <a:t>Телескопом</a:t>
            </a:r>
            <a:r>
              <a:rPr lang="ru-RU" sz="4400"/>
              <a:t> сотни лет</a:t>
            </a:r>
            <a:br>
              <a:rPr lang="ru-RU" sz="4400"/>
            </a:br>
            <a:r>
              <a:rPr lang="ru-RU" sz="4400"/>
              <a:t>Изучают жизнь планет.</a:t>
            </a:r>
            <a:br>
              <a:rPr lang="ru-RU" sz="4400"/>
            </a:br>
            <a:r>
              <a:rPr lang="ru-RU" sz="4400"/>
              <a:t>Нам расскажет обо всем</a:t>
            </a:r>
            <a:br>
              <a:rPr lang="ru-RU" sz="4400"/>
            </a:br>
            <a:r>
              <a:rPr lang="ru-RU" sz="4400"/>
              <a:t>Умный дядя …</a:t>
            </a:r>
            <a:br>
              <a:rPr lang="ru-RU" sz="4400"/>
            </a:br>
            <a:r>
              <a:rPr lang="ru-RU" sz="4400"/>
              <a:t/>
            </a:r>
            <a:br>
              <a:rPr lang="ru-RU" sz="4400"/>
            </a:br>
            <a:endParaRPr lang="ru-RU" sz="4400"/>
          </a:p>
        </p:txBody>
      </p:sp>
      <p:pic>
        <p:nvPicPr>
          <p:cNvPr id="5" name="Рисунок 4" descr="observer_questionmark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24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905000"/>
            <a:ext cx="7772400" cy="23161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ru-RU" sz="4000" b="1"/>
              <a:t>Астроном</a:t>
            </a:r>
            <a:r>
              <a:rPr lang="ru-RU" sz="4000"/>
              <a:t> - он звездочет,</a:t>
            </a:r>
            <a:br>
              <a:rPr lang="ru-RU" sz="4000"/>
            </a:br>
            <a:r>
              <a:rPr lang="ru-RU" sz="4000"/>
              <a:t>Знает все наперечет!</a:t>
            </a:r>
            <a:br>
              <a:rPr lang="ru-RU" sz="4000"/>
            </a:br>
            <a:r>
              <a:rPr lang="ru-RU" sz="4000"/>
              <a:t>Только лучше звезд видна</a:t>
            </a:r>
            <a:br>
              <a:rPr lang="ru-RU" sz="4000"/>
            </a:br>
            <a:r>
              <a:rPr lang="ru-RU" sz="4000"/>
              <a:t>В небе полная …</a:t>
            </a:r>
            <a:br>
              <a:rPr lang="ru-RU" sz="4000"/>
            </a:br>
            <a:endParaRPr lang="ru-RU" sz="4000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905000"/>
            <a:ext cx="7772400" cy="23161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ru-RU" sz="4400"/>
              <a:t>До </a:t>
            </a:r>
            <a:r>
              <a:rPr lang="ru-RU" sz="4400" b="1"/>
              <a:t>Луны</a:t>
            </a:r>
            <a:r>
              <a:rPr lang="ru-RU" sz="4400"/>
              <a:t> не может птица</a:t>
            </a:r>
            <a:br>
              <a:rPr lang="ru-RU" sz="4400"/>
            </a:br>
            <a:r>
              <a:rPr lang="ru-RU" sz="4400"/>
              <a:t>Долететь и прилуниться,</a:t>
            </a:r>
            <a:br>
              <a:rPr lang="ru-RU" sz="4400"/>
            </a:br>
            <a:r>
              <a:rPr lang="ru-RU" sz="4400"/>
              <a:t>Но зато умеет это</a:t>
            </a:r>
            <a:br>
              <a:rPr lang="ru-RU" sz="4400"/>
            </a:br>
            <a:r>
              <a:rPr lang="ru-RU" sz="4400"/>
              <a:t>Делать быстрая …</a:t>
            </a:r>
            <a:br>
              <a:rPr lang="ru-RU" sz="4400"/>
            </a:br>
            <a:endParaRPr lang="ru-RU" sz="4400"/>
          </a:p>
        </p:txBody>
      </p:sp>
      <p:pic>
        <p:nvPicPr>
          <p:cNvPr id="4" name="Рисунок 3" descr="412px-Proton_Zvez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63157"/>
            <a:ext cx="9144000" cy="6921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15_Space_bestwal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905000"/>
            <a:ext cx="7772400" cy="231616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ru-RU" sz="4800"/>
              <a:t>У </a:t>
            </a:r>
            <a:r>
              <a:rPr lang="ru-RU" sz="4800" b="1"/>
              <a:t>ракеты</a:t>
            </a:r>
            <a:r>
              <a:rPr lang="ru-RU" sz="4800"/>
              <a:t> есть водитель,</a:t>
            </a:r>
            <a:br>
              <a:rPr lang="ru-RU" sz="4800"/>
            </a:br>
            <a:r>
              <a:rPr lang="ru-RU" sz="4800"/>
              <a:t>Невесомости любитель.</a:t>
            </a:r>
            <a:br>
              <a:rPr lang="ru-RU" sz="4800"/>
            </a:br>
            <a:r>
              <a:rPr lang="ru-RU" sz="4800"/>
              <a:t>По-английски: "астронавт",</a:t>
            </a:r>
            <a:br>
              <a:rPr lang="ru-RU" sz="4800"/>
            </a:br>
            <a:r>
              <a:rPr lang="ru-RU" sz="4800"/>
              <a:t>А по-русски …</a:t>
            </a:r>
            <a:br>
              <a:rPr lang="ru-RU" sz="4800"/>
            </a:br>
            <a:endParaRPr lang="ru-RU" sz="4800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905000"/>
            <a:ext cx="7772400" cy="231616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ru-RU" sz="4800" b="1"/>
              <a:t>Космонавт</a:t>
            </a:r>
            <a:r>
              <a:rPr lang="ru-RU" sz="4800"/>
              <a:t> сидит в ракете,</a:t>
            </a:r>
            <a:br>
              <a:rPr lang="ru-RU" sz="4800"/>
            </a:br>
            <a:r>
              <a:rPr lang="ru-RU" sz="4800"/>
              <a:t>Проклиная все на свете -</a:t>
            </a:r>
            <a:br>
              <a:rPr lang="ru-RU" sz="4800"/>
            </a:br>
            <a:r>
              <a:rPr lang="ru-RU" sz="4800"/>
              <a:t>На орбите как назло</a:t>
            </a:r>
            <a:br>
              <a:rPr lang="ru-RU" sz="4800"/>
            </a:br>
            <a:r>
              <a:rPr lang="ru-RU" sz="4800"/>
              <a:t>Появилось …</a:t>
            </a:r>
            <a:br>
              <a:rPr lang="ru-RU" sz="4800"/>
            </a:br>
            <a:endParaRPr lang="ru-RU" sz="4800"/>
          </a:p>
        </p:txBody>
      </p:sp>
      <p:pic>
        <p:nvPicPr>
          <p:cNvPr id="4" name="Рисунок 3" descr="104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3657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905000"/>
            <a:ext cx="7772400" cy="231616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ru-RU" sz="4800" b="1" dirty="0"/>
              <a:t>НЛО</a:t>
            </a:r>
            <a:r>
              <a:rPr lang="ru-RU" sz="4800" dirty="0"/>
              <a:t> летит к соседу</a:t>
            </a:r>
            <a:br>
              <a:rPr lang="ru-RU" sz="4800" dirty="0"/>
            </a:br>
            <a:r>
              <a:rPr lang="ru-RU" sz="4800" dirty="0"/>
              <a:t>Из созвездья Андромеды,</a:t>
            </a:r>
            <a:br>
              <a:rPr lang="ru-RU" sz="4800" dirty="0"/>
            </a:br>
            <a:r>
              <a:rPr lang="ru-RU" sz="4800" dirty="0"/>
              <a:t>В нем от скуки волком воет</a:t>
            </a:r>
            <a:br>
              <a:rPr lang="ru-RU" sz="4800" dirty="0"/>
            </a:br>
            <a:r>
              <a:rPr lang="ru-RU" sz="4800" dirty="0"/>
              <a:t>Злой зеленый …</a:t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4" name="Рисунок 3" descr="0d6c16e998b8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0"/>
            <a:ext cx="6696744" cy="6864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700213"/>
            <a:ext cx="7772400" cy="231616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ru-RU" sz="4800" b="1" dirty="0"/>
              <a:t>Гуманоид</a:t>
            </a:r>
            <a:r>
              <a:rPr lang="ru-RU" sz="4800" dirty="0"/>
              <a:t> с курса сбился,</a:t>
            </a:r>
            <a:br>
              <a:rPr lang="ru-RU" sz="4800" dirty="0"/>
            </a:br>
            <a:r>
              <a:rPr lang="ru-RU" sz="4800" dirty="0"/>
              <a:t>В трех планетах заблудился,</a:t>
            </a:r>
            <a:br>
              <a:rPr lang="ru-RU" sz="4800" dirty="0"/>
            </a:br>
            <a:r>
              <a:rPr lang="ru-RU" sz="4800" dirty="0"/>
              <a:t>Если звездной карты нету,</a:t>
            </a:r>
            <a:br>
              <a:rPr lang="ru-RU" sz="4800" dirty="0"/>
            </a:br>
            <a:r>
              <a:rPr lang="ru-RU" sz="4800" dirty="0"/>
              <a:t>Не поможет скорость…</a:t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4" name="Рисунок 3" descr="770ba126f11513f9359adc83675d90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049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700212"/>
            <a:ext cx="7772400" cy="266489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</a:pPr>
            <a:r>
              <a:rPr lang="ru-RU" sz="4800" b="1" dirty="0"/>
              <a:t>Свет</a:t>
            </a:r>
            <a:r>
              <a:rPr lang="ru-RU" sz="4800" dirty="0"/>
              <a:t> быстрее всех летает,</a:t>
            </a:r>
            <a:br>
              <a:rPr lang="ru-RU" sz="4800" dirty="0"/>
            </a:br>
            <a:r>
              <a:rPr lang="ru-RU" sz="4800" dirty="0"/>
              <a:t>Километры не считает.</a:t>
            </a:r>
            <a:br>
              <a:rPr lang="ru-RU" sz="4800" dirty="0"/>
            </a:br>
            <a:r>
              <a:rPr lang="ru-RU" sz="4800" dirty="0"/>
              <a:t>Дарит Солнце жизнь планетам,</a:t>
            </a:r>
            <a:br>
              <a:rPr lang="ru-RU" sz="4800" dirty="0"/>
            </a:br>
            <a:r>
              <a:rPr lang="ru-RU" sz="4800" dirty="0"/>
              <a:t>Нам - тепло, хвосты - …</a:t>
            </a:r>
            <a:br>
              <a:rPr lang="ru-RU" sz="4800" dirty="0"/>
            </a:b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4" name="Рисунок 3" descr="comet_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5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700212"/>
            <a:ext cx="7772400" cy="388902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sz="4800" dirty="0"/>
              <a:t>Всё </a:t>
            </a:r>
            <a:r>
              <a:rPr lang="ru-RU" sz="4800" b="1" dirty="0"/>
              <a:t>комета</a:t>
            </a:r>
            <a:r>
              <a:rPr lang="ru-RU" sz="4800" dirty="0"/>
              <a:t> облетела,</a:t>
            </a:r>
            <a:br>
              <a:rPr lang="ru-RU" sz="4800" dirty="0"/>
            </a:br>
            <a:r>
              <a:rPr lang="ru-RU" sz="4800" dirty="0"/>
              <a:t>Всё на небе осмотрела.</a:t>
            </a:r>
            <a:br>
              <a:rPr lang="ru-RU" sz="4800" dirty="0"/>
            </a:br>
            <a:r>
              <a:rPr lang="ru-RU" sz="4800" dirty="0"/>
              <a:t>Видит, в космосе нора -</a:t>
            </a:r>
            <a:br>
              <a:rPr lang="ru-RU" sz="4800" dirty="0"/>
            </a:br>
            <a:r>
              <a:rPr lang="ru-RU" sz="4800" dirty="0"/>
              <a:t>Это черная …</a:t>
            </a:r>
            <a:br>
              <a:rPr lang="ru-RU" sz="4800" dirty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4" name="Рисунок 3" descr="e254981721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1618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700213"/>
            <a:ext cx="7772400" cy="231616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ru-RU" sz="4000"/>
              <a:t>В черных </a:t>
            </a:r>
            <a:r>
              <a:rPr lang="ru-RU" sz="4000" b="1"/>
              <a:t>дырах</a:t>
            </a:r>
            <a:r>
              <a:rPr lang="ru-RU" sz="4000"/>
              <a:t> темнота</a:t>
            </a:r>
            <a:br>
              <a:rPr lang="ru-RU" sz="4000"/>
            </a:br>
            <a:r>
              <a:rPr lang="ru-RU" sz="4000"/>
              <a:t>Чем-то черным занята.</a:t>
            </a:r>
            <a:br>
              <a:rPr lang="ru-RU" sz="4000"/>
            </a:br>
            <a:r>
              <a:rPr lang="ru-RU" sz="4000"/>
              <a:t>Там окончил свой полет</a:t>
            </a:r>
            <a:br>
              <a:rPr lang="ru-RU" sz="4000"/>
            </a:br>
            <a:r>
              <a:rPr lang="ru-RU" sz="4000"/>
              <a:t>Межпланетный …</a:t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pic>
        <p:nvPicPr>
          <p:cNvPr id="4" name="Рисунок 3" descr="15496_original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0957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700213"/>
            <a:ext cx="7772400" cy="231616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ru-RU" sz="4000" b="1"/>
              <a:t>Звездолет</a:t>
            </a:r>
            <a:r>
              <a:rPr lang="ru-RU" sz="4000"/>
              <a:t> - стальная птица,</a:t>
            </a:r>
            <a:br>
              <a:rPr lang="ru-RU" sz="4000"/>
            </a:br>
            <a:r>
              <a:rPr lang="ru-RU" sz="4000"/>
              <a:t>Он быстрее света мчится.</a:t>
            </a:r>
            <a:br>
              <a:rPr lang="ru-RU" sz="4000"/>
            </a:br>
            <a:r>
              <a:rPr lang="ru-RU" sz="4000"/>
              <a:t>Познает на практике</a:t>
            </a:r>
            <a:br>
              <a:rPr lang="ru-RU" sz="4000"/>
            </a:br>
            <a:r>
              <a:rPr lang="ru-RU" sz="4000"/>
              <a:t>Звездные …</a:t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pic>
        <p:nvPicPr>
          <p:cNvPr id="4" name="Рисунок 3" descr="5064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Загадки в стихах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700213"/>
            <a:ext cx="7772400" cy="231616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ru-RU" sz="5400" dirty="0"/>
              <a:t>А </a:t>
            </a:r>
            <a:r>
              <a:rPr lang="ru-RU" sz="5400" b="1" dirty="0"/>
              <a:t>галактики</a:t>
            </a:r>
            <a:r>
              <a:rPr lang="ru-RU" sz="5400" dirty="0"/>
              <a:t> летят</a:t>
            </a:r>
            <a:br>
              <a:rPr lang="ru-RU" sz="5400" dirty="0"/>
            </a:br>
            <a:r>
              <a:rPr lang="ru-RU" sz="5400" dirty="0"/>
              <a:t>В рассыпную как хотят.</a:t>
            </a:r>
            <a:br>
              <a:rPr lang="ru-RU" sz="5400" dirty="0"/>
            </a:br>
            <a:r>
              <a:rPr lang="ru-RU" sz="5400" dirty="0"/>
              <a:t>Очень здоровенная</a:t>
            </a:r>
            <a:br>
              <a:rPr lang="ru-RU" sz="5400" dirty="0"/>
            </a:br>
            <a:r>
              <a:rPr lang="ru-RU" sz="5400" dirty="0"/>
              <a:t>Эта вся вселенная!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12275" cy="745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333375"/>
            <a:ext cx="8459787" cy="41148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ru-RU" sz="4400" i="1" dirty="0"/>
              <a:t>“Человечество не останется вечно на Земле, </a:t>
            </a:r>
            <a:br>
              <a:rPr lang="ru-RU" sz="4400" i="1" dirty="0"/>
            </a:br>
            <a:r>
              <a:rPr lang="ru-RU" sz="4400" i="1" dirty="0"/>
              <a:t>но в погоне за светом и пространством сначала </a:t>
            </a:r>
            <a:br>
              <a:rPr lang="ru-RU" sz="4400" i="1" dirty="0"/>
            </a:br>
            <a:r>
              <a:rPr lang="ru-RU" sz="4400" i="1" dirty="0"/>
              <a:t>робко проникнет за пределы атмосферы, </a:t>
            </a:r>
            <a:br>
              <a:rPr lang="ru-RU" sz="4400" i="1" dirty="0"/>
            </a:br>
            <a:r>
              <a:rPr lang="ru-RU" sz="4400" i="1" dirty="0"/>
              <a:t>а затем завоюет себе все </a:t>
            </a:r>
            <a:br>
              <a:rPr lang="ru-RU" sz="4400" i="1" dirty="0"/>
            </a:br>
            <a:r>
              <a:rPr lang="ru-RU" sz="4400" i="1" dirty="0"/>
              <a:t>околосолнечное пространство”.</a:t>
            </a:r>
          </a:p>
          <a:p>
            <a:pPr algn="r">
              <a:lnSpc>
                <a:spcPct val="90000"/>
              </a:lnSpc>
              <a:buNone/>
            </a:pPr>
            <a:r>
              <a:rPr lang="ru-RU" sz="4400" i="1" dirty="0"/>
              <a:t>К.Э. Циолковский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0553d1209720402-ego-velichestvo-kosmos-kosm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запуск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1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1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Мероприятие подготовили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47091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FFC000"/>
                </a:solidFill>
              </a:rPr>
              <a:t>учащиеся 8 «А» класса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C000"/>
                </a:solidFill>
              </a:rPr>
              <a:t>МОУ «</a:t>
            </a:r>
            <a:r>
              <a:rPr lang="ru-RU" sz="4000" dirty="0" err="1" smtClean="0">
                <a:solidFill>
                  <a:srgbClr val="FFC000"/>
                </a:solidFill>
              </a:rPr>
              <a:t>Новохоперская</a:t>
            </a:r>
            <a:r>
              <a:rPr lang="ru-RU" sz="4000" dirty="0" smtClean="0">
                <a:solidFill>
                  <a:srgbClr val="FFC000"/>
                </a:solidFill>
              </a:rPr>
              <a:t> СОШ № 91»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C000"/>
                </a:solidFill>
              </a:rPr>
              <a:t>под руководством 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C000"/>
                </a:solidFill>
              </a:rPr>
              <a:t>классного руководителя 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C000"/>
                </a:solidFill>
              </a:rPr>
              <a:t>Власовой Евгении Владимировны</a:t>
            </a:r>
            <a:endParaRPr lang="ru-RU" sz="4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0736702">
            <a:off x="-1037508" y="2512071"/>
            <a:ext cx="11159017" cy="110799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  <a:scene3d>
            <a:camera prst="isometricOffAxis1Right"/>
            <a:lightRig rig="threePt" dir="t"/>
          </a:scene3d>
          <a:sp3d>
            <a:bevelT prst="relaxedInset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При создании презентации использовались материалы Интернет - ресурсов: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Отдельные фрагменты презентаций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«День космонавтики» (автор неизвестен)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«Космическая эпопея» (автор Шустова Л.Ф., МОУ </a:t>
            </a:r>
            <a:r>
              <a:rPr lang="ru-RU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Ножовская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СОШ.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«Несколько грустных фактов о космонавтике» (автор Кошелева В.В., МОУ СОШ №1, г.Красноуральск.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«Утро космической эры» (автор неизвестен)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Интернет – ресурсы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фотографии ученых, космонавтов и проч.; 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видео – заставка «Новости»;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видео – ролик «Полет Гагарина»;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увертюра из к/</a:t>
            </a:r>
            <a:r>
              <a:rPr lang="ru-RU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ф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«Укрощение огня».</a:t>
            </a:r>
            <a:endParaRPr lang="ru-RU" sz="2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41984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4502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 исз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Николай Иванович </a:t>
            </a:r>
            <a:r>
              <a:rPr lang="ru-RU" dirty="0" err="1" smtClean="0"/>
              <a:t>Кибальчич</a:t>
            </a:r>
            <a:endParaRPr lang="ru-RU" dirty="0"/>
          </a:p>
        </p:txBody>
      </p:sp>
      <p:pic>
        <p:nvPicPr>
          <p:cNvPr id="4" name="Содержимое 3" descr="Кибальчич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859568"/>
            <a:ext cx="4786314" cy="5998432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857232"/>
            <a:ext cx="435828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788024" y="5445224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Его изобретение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0" name="Rectangle 14"/>
          <p:cNvSpPr>
            <a:spLocks noGrp="1" noChangeArrowheads="1"/>
          </p:cNvSpPr>
          <p:nvPr>
            <p:ph type="title" sz="quarter"/>
          </p:nvPr>
        </p:nvSpPr>
        <p:spPr>
          <a:xfrm>
            <a:off x="2771775" y="188913"/>
            <a:ext cx="4032250" cy="896937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Константин Эдуардович Циолковский</a:t>
            </a:r>
          </a:p>
        </p:txBody>
      </p:sp>
      <p:pic>
        <p:nvPicPr>
          <p:cNvPr id="19463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132138" y="1268413"/>
            <a:ext cx="3671887" cy="2090737"/>
          </a:xfrm>
          <a:noFill/>
        </p:spPr>
      </p:pic>
      <p:pic>
        <p:nvPicPr>
          <p:cNvPr id="11268" name="Picture 1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441575" y="6021388"/>
            <a:ext cx="92075" cy="84137"/>
          </a:xfrm>
        </p:spPr>
      </p:pic>
      <p:pic>
        <p:nvPicPr>
          <p:cNvPr id="19469" name="Picture 1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95288" y="404813"/>
            <a:ext cx="2122487" cy="2736850"/>
          </a:xfrm>
          <a:noFill/>
        </p:spPr>
      </p:pic>
      <p:pic>
        <p:nvPicPr>
          <p:cNvPr id="19474" name="Picture 1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3643314"/>
            <a:ext cx="3311525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428596" y="5873115"/>
            <a:ext cx="4105275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000" dirty="0"/>
              <a:t>Рабочий кабинет К. Э.Циолковского</a:t>
            </a:r>
          </a:p>
          <a:p>
            <a:pPr marL="342900" indent="-342900"/>
            <a:endParaRPr lang="ru-RU" dirty="0"/>
          </a:p>
        </p:txBody>
      </p:sp>
      <p:pic>
        <p:nvPicPr>
          <p:cNvPr id="19478" name="Picture 2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19925" y="1052513"/>
            <a:ext cx="170497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6659563" y="5589588"/>
            <a:ext cx="2484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029075" algn="l"/>
              </a:tabLst>
            </a:pPr>
            <a:r>
              <a:rPr lang="ru-RU"/>
              <a:t>Космический корабль</a:t>
            </a:r>
            <a:br>
              <a:rPr lang="ru-RU"/>
            </a:br>
            <a:r>
              <a:rPr lang="ru-RU"/>
              <a:t>К. Э. Циолковского</a:t>
            </a:r>
          </a:p>
        </p:txBody>
      </p:sp>
      <p:sp>
        <p:nvSpPr>
          <p:cNvPr id="19481" name="Rectangle 25"/>
          <p:cNvSpPr>
            <a:spLocks noChangeArrowheads="1"/>
          </p:cNvSpPr>
          <p:nvPr/>
        </p:nvSpPr>
        <p:spPr bwMode="auto">
          <a:xfrm>
            <a:off x="3492500" y="3429000"/>
            <a:ext cx="3468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Дом-музей К. Э. Циолковского </a:t>
            </a:r>
          </a:p>
        </p:txBody>
      </p:sp>
      <p:pic>
        <p:nvPicPr>
          <p:cNvPr id="19482" name="Picture 2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4572000" y="3789363"/>
            <a:ext cx="1214438" cy="2447925"/>
          </a:xfrm>
          <a:noFill/>
        </p:spPr>
      </p:pic>
      <p:sp>
        <p:nvSpPr>
          <p:cNvPr id="19484" name="Rectangle 28"/>
          <p:cNvSpPr>
            <a:spLocks noChangeArrowheads="1"/>
          </p:cNvSpPr>
          <p:nvPr/>
        </p:nvSpPr>
        <p:spPr bwMode="auto">
          <a:xfrm>
            <a:off x="3635375" y="6216650"/>
            <a:ext cx="3313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dirty="0"/>
              <a:t>Стела при въезде в Калугу — символ города </a:t>
            </a:r>
          </a:p>
        </p:txBody>
      </p:sp>
      <p:sp>
        <p:nvSpPr>
          <p:cNvPr id="19486" name="Text Box 30"/>
          <p:cNvSpPr txBox="1">
            <a:spLocks noChangeArrowheads="1"/>
          </p:cNvSpPr>
          <p:nvPr/>
        </p:nvSpPr>
        <p:spPr bwMode="auto">
          <a:xfrm>
            <a:off x="1116013" y="3213100"/>
            <a:ext cx="12955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dirty="0"/>
              <a:t>1857-1935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Мещерский И.В..bmp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268760"/>
            <a:ext cx="3212215" cy="4008634"/>
          </a:xfrm>
        </p:spPr>
      </p:pic>
      <p:pic>
        <p:nvPicPr>
          <p:cNvPr id="10" name="Содержимое 9" descr="Цандер.bmp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2627783" y="1268760"/>
            <a:ext cx="3173597" cy="3960440"/>
          </a:xfrm>
        </p:spPr>
      </p:pic>
      <p:pic>
        <p:nvPicPr>
          <p:cNvPr id="12" name="Содержимое 11" descr="Келдыш.bmp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2627783" y="1268760"/>
            <a:ext cx="3231299" cy="4032448"/>
          </a:xfrm>
        </p:spPr>
      </p:pic>
      <p:sp>
        <p:nvSpPr>
          <p:cNvPr id="9" name="TextBox 8"/>
          <p:cNvSpPr txBox="1"/>
          <p:nvPr/>
        </p:nvSpPr>
        <p:spPr>
          <a:xfrm>
            <a:off x="2915816" y="1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Иван Всеволодович Мещерский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2915816" y="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Фридрих Артурович </a:t>
            </a:r>
            <a:r>
              <a:rPr lang="ru-RU" dirty="0" err="1" smtClean="0"/>
              <a:t>Цандер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915816" y="0"/>
            <a:ext cx="228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Мстислав Всеволодович Келдыш</a:t>
            </a:r>
            <a:endParaRPr lang="ru-RU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8.33333E-7 -1.79191E-6 L -0.34097 -0.2707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" y="-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58382E-6 L 0.41719 -0.2883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-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62428E-6 L 2.22222E-6 0.32508 " pathEditMode="relative" ptsTypes="AA">
                                      <p:cBhvr>
                                        <p:cTn id="6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4" grpId="0"/>
      <p:bldP spid="14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640</TotalTime>
  <Words>355</Words>
  <Application>Microsoft Office PowerPoint</Application>
  <PresentationFormat>Экран (4:3)</PresentationFormat>
  <Paragraphs>81</Paragraphs>
  <Slides>43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Николай Иванович Кибальчич</vt:lpstr>
      <vt:lpstr>Константин Эдуардович Циолковский</vt:lpstr>
      <vt:lpstr>Слайд 9</vt:lpstr>
      <vt:lpstr>Сергей Павлович Королёв (1907-1966)</vt:lpstr>
      <vt:lpstr>Слайд 11</vt:lpstr>
      <vt:lpstr>Искусственный Спутник Земли</vt:lpstr>
      <vt:lpstr>Слайд 13</vt:lpstr>
      <vt:lpstr>Слайд 14</vt:lpstr>
      <vt:lpstr>Вымпел и луноходы на луне. </vt:lpstr>
      <vt:lpstr>Слайд 16</vt:lpstr>
      <vt:lpstr>Гагарин</vt:lpstr>
      <vt:lpstr>Слайд 18</vt:lpstr>
      <vt:lpstr>Восход</vt:lpstr>
      <vt:lpstr>Леонов </vt:lpstr>
      <vt:lpstr>Слайд 21</vt:lpstr>
      <vt:lpstr>Космос – народному хозяйству</vt:lpstr>
      <vt:lpstr>Орбитальный корабль многоразового использования «Буран» </vt:lpstr>
      <vt:lpstr>Слайд 24</vt:lpstr>
      <vt:lpstr>Слайд 25</vt:lpstr>
      <vt:lpstr>Загадки в стихах</vt:lpstr>
      <vt:lpstr>Загадки в стихах</vt:lpstr>
      <vt:lpstr>Загадки в стихах</vt:lpstr>
      <vt:lpstr>Загадки в стихах</vt:lpstr>
      <vt:lpstr>Загадки в стихах</vt:lpstr>
      <vt:lpstr>Загадки в стихах</vt:lpstr>
      <vt:lpstr>Загадки в стихах</vt:lpstr>
      <vt:lpstr>Загадки в стихах</vt:lpstr>
      <vt:lpstr>Загадки в стихах</vt:lpstr>
      <vt:lpstr>Загадки в стихах</vt:lpstr>
      <vt:lpstr>Загадки в стихах</vt:lpstr>
      <vt:lpstr>Загадки в стихах</vt:lpstr>
      <vt:lpstr>Загадки в стихах</vt:lpstr>
      <vt:lpstr>Слайд 39</vt:lpstr>
      <vt:lpstr>Слайд 40</vt:lpstr>
      <vt:lpstr>Мероприятие подготовили</vt:lpstr>
      <vt:lpstr>Слайд 42</vt:lpstr>
      <vt:lpstr>При создании презентации использовались материалы Интернет - ресурсов:</vt:lpstr>
    </vt:vector>
  </TitlesOfParts>
  <Company>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ОНИ БЫЛИ ПЕРВЫМИ!!!</dc:title>
  <dc:creator>kab2</dc:creator>
  <cp:lastModifiedBy>Tata</cp:lastModifiedBy>
  <cp:revision>54</cp:revision>
  <dcterms:created xsi:type="dcterms:W3CDTF">2011-04-04T08:10:36Z</dcterms:created>
  <dcterms:modified xsi:type="dcterms:W3CDTF">2012-05-28T18:23:28Z</dcterms:modified>
</cp:coreProperties>
</file>