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66" d="100"/>
          <a:sy n="66" d="100"/>
        </p:scale>
        <p:origin x="-12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27CD-07C6-444C-A3F9-E209FA6A5B23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2230-7928-47B5-9FDF-26C966E6B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8787-4EEA-4F5E-9F1D-51225BDC0ED6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9D77-9CB6-425A-84FD-15AC0C0D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EF65-F9AF-45FD-9FD9-993B015799B7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34A-7AC9-4AB8-9FEA-035C6292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0504-1852-4218-BBC5-68FC84064112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1AE0-BC33-4100-9A5F-360DA9B7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CC5B-77C1-4770-AC31-157F5E57CDAE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CC5D-79C6-423C-B041-A1326B7FD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62CF-8EE2-411D-A071-B935B36EA49B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87EF-B806-4535-B5CF-067CB80DA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2C73-B33E-4753-AE7F-3820EFCB82BF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5B70-9CE6-48FE-B736-1ADAF209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80C-734E-40EB-A35A-B46CC7EA10F2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FB16-CD17-466C-84C9-A5E136C4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2E20-8C26-4571-8116-0FE558F09ED4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17BD-D8D9-409D-8E95-84C27614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7DE9-1ED9-4F20-A561-85E2C1963521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B27C-C605-4742-8D92-0C75F00B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91884-F589-47A6-A5AB-756F791BADA9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70EB-3729-46A4-82DD-FB9BD37C2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897CF-47B1-44E8-BFDD-03B52279CA12}" type="datetimeFigureOut">
              <a:rPr lang="en-US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DAC7EA-6B0D-4A97-B7AE-0FD229922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91" r:id="rId9"/>
    <p:sldLayoutId id="2147483782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FF65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8;&#1088;&#1080;&#1085;&#1072;\&#1056;&#1072;&#1073;&#1086;&#1095;&#1080;&#1081;%20&#1089;&#1090;&#1086;&#1083;\Michael%20Jackson%20and%20Friends%20-%20..mp3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ТОЛЕРАНТНОСТЬ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ru-RU" sz="4800" b="1" i="1" smtClean="0">
                <a:solidFill>
                  <a:srgbClr val="336600"/>
                </a:solidFill>
                <a:latin typeface="Comic Sans MS" pitchFamily="66" charset="0"/>
              </a:rPr>
              <a:t>Мы такие разные, </a:t>
            </a:r>
            <a:br>
              <a:rPr lang="ru-RU" sz="4800" b="1" i="1" smtClean="0">
                <a:solidFill>
                  <a:srgbClr val="336600"/>
                </a:solidFill>
                <a:latin typeface="Comic Sans MS" pitchFamily="66" charset="0"/>
              </a:rPr>
            </a:br>
            <a:r>
              <a:rPr lang="ru-RU" sz="4800" b="1" i="1" smtClean="0">
                <a:solidFill>
                  <a:srgbClr val="336600"/>
                </a:solidFill>
                <a:latin typeface="Comic Sans MS" pitchFamily="66" charset="0"/>
              </a:rPr>
              <a:t>но всё-таки мы ВМЕСТЕ!</a:t>
            </a:r>
            <a:endParaRPr lang="ru-RU" sz="4400" smtClean="0"/>
          </a:p>
        </p:txBody>
      </p:sp>
      <p:pic>
        <p:nvPicPr>
          <p:cNvPr id="3076" name="Picture 5" descr="AS2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546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Проявления нетерпимости: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4800" y="1143000"/>
            <a:ext cx="8305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1) </a:t>
            </a:r>
            <a:r>
              <a:rPr lang="ru-RU" sz="2000" b="1" i="1">
                <a:latin typeface="Constantia" pitchFamily="18" charset="0"/>
              </a:rPr>
              <a:t>оскорбления, насмешки, выражение пренебрежения;</a:t>
            </a:r>
            <a:r>
              <a:rPr lang="ru-RU" sz="2000">
                <a:latin typeface="Constantia" pitchFamily="18" charset="0"/>
              </a:rPr>
              <a:t>  </a:t>
            </a:r>
          </a:p>
          <a:p>
            <a:pPr algn="just"/>
            <a:r>
              <a:rPr lang="ru-RU" sz="2000">
                <a:latin typeface="Constantia" pitchFamily="18" charset="0"/>
              </a:rPr>
              <a:t>2) </a:t>
            </a:r>
            <a:r>
              <a:rPr lang="ru-RU" sz="2000" b="1" i="1">
                <a:latin typeface="Constantia" pitchFamily="18" charset="0"/>
              </a:rPr>
              <a:t>игнорирование</a:t>
            </a:r>
            <a:r>
              <a:rPr lang="ru-RU" sz="2000">
                <a:latin typeface="Constantia" pitchFamily="18" charset="0"/>
              </a:rPr>
              <a:t> (отказ в беседе, в признании);  </a:t>
            </a:r>
          </a:p>
          <a:p>
            <a:pPr algn="just"/>
            <a:r>
              <a:rPr lang="ru-RU" sz="2000" b="1" i="1">
                <a:latin typeface="Constantia" pitchFamily="18" charset="0"/>
              </a:rPr>
              <a:t>3)негативные стереотипы, предубеждения, предрассудки </a:t>
            </a:r>
            <a:r>
              <a:rPr lang="ru-RU" sz="2000">
                <a:latin typeface="Constantia" pitchFamily="18" charset="0"/>
              </a:rPr>
              <a:t>(</a:t>
            </a:r>
            <a:r>
              <a:rPr lang="ru-RU">
                <a:latin typeface="Constantia" pitchFamily="18" charset="0"/>
              </a:rPr>
              <a:t>составление обобщенного мнения о человеке, принадлежащем к иной культуре, полу,  расе,  этнической  группе,  как  правило,  на  основе  отрицательных характеристик);  </a:t>
            </a:r>
          </a:p>
          <a:p>
            <a:pPr algn="just"/>
            <a:r>
              <a:rPr lang="ru-RU" sz="2000">
                <a:latin typeface="Constantia" pitchFamily="18" charset="0"/>
              </a:rPr>
              <a:t>4)</a:t>
            </a:r>
            <a:r>
              <a:rPr lang="ru-RU" sz="2000" b="1" i="1">
                <a:latin typeface="Constantia" pitchFamily="18" charset="0"/>
              </a:rPr>
              <a:t>этноцентризм</a:t>
            </a:r>
            <a:r>
              <a:rPr lang="ru-RU" sz="2000">
                <a:latin typeface="Constantia" pitchFamily="18" charset="0"/>
              </a:rPr>
              <a:t> (</a:t>
            </a:r>
            <a:r>
              <a:rPr lang="ru-RU">
                <a:latin typeface="Constantia" pitchFamily="18" charset="0"/>
              </a:rPr>
              <a:t>понимание  и  оценка  жизненных  явлений  сквозь призму  ценностей  и  традиций  собственной  группы  как  эталонной  и </a:t>
            </a:r>
          </a:p>
          <a:p>
            <a:pPr algn="just"/>
            <a:r>
              <a:rPr lang="ru-RU">
                <a:latin typeface="Constantia" pitchFamily="18" charset="0"/>
              </a:rPr>
              <a:t>лучшей по сравнению с другими группами);  </a:t>
            </a:r>
          </a:p>
          <a:p>
            <a:pPr algn="just"/>
            <a:r>
              <a:rPr lang="ru-RU" sz="2000" i="1">
                <a:latin typeface="Constantia" pitchFamily="18" charset="0"/>
              </a:rPr>
              <a:t>5)</a:t>
            </a:r>
            <a:r>
              <a:rPr lang="ru-RU" sz="2000" b="1" i="1">
                <a:latin typeface="Constantia" pitchFamily="18" charset="0"/>
              </a:rPr>
              <a:t>поиск врага </a:t>
            </a:r>
            <a:r>
              <a:rPr lang="ru-RU" sz="2000">
                <a:latin typeface="Constantia" pitchFamily="18" charset="0"/>
              </a:rPr>
              <a:t>(</a:t>
            </a:r>
            <a:r>
              <a:rPr lang="ru-RU">
                <a:latin typeface="Constantia" pitchFamily="18" charset="0"/>
              </a:rPr>
              <a:t>перенос вины  за несчастья, неблагополучие и социальные проблемы на ту или иную группу);  </a:t>
            </a:r>
          </a:p>
          <a:p>
            <a:pPr algn="just"/>
            <a:r>
              <a:rPr lang="ru-RU" sz="2000">
                <a:latin typeface="Constantia" pitchFamily="18" charset="0"/>
              </a:rPr>
              <a:t>6) </a:t>
            </a:r>
            <a:r>
              <a:rPr lang="ru-RU" sz="2000" b="1" i="1">
                <a:latin typeface="Constantia" pitchFamily="18" charset="0"/>
              </a:rPr>
              <a:t>преследования, запугивания, угро</a:t>
            </a:r>
            <a:r>
              <a:rPr lang="ru-RU" sz="2000">
                <a:latin typeface="Constantia" pitchFamily="18" charset="0"/>
              </a:rPr>
              <a:t>зы;  </a:t>
            </a:r>
          </a:p>
          <a:p>
            <a:pPr algn="just"/>
            <a:r>
              <a:rPr lang="ru-RU" sz="2000">
                <a:latin typeface="Constantia" pitchFamily="18" charset="0"/>
              </a:rPr>
              <a:t>7)</a:t>
            </a:r>
            <a:r>
              <a:rPr lang="ru-RU" sz="2000" b="1" i="1">
                <a:latin typeface="Constantia" pitchFamily="18" charset="0"/>
              </a:rPr>
              <a:t>дискриминация по признаку пола, сексуальной ориентации</a:t>
            </a:r>
            <a:r>
              <a:rPr lang="ru-RU" sz="2000">
                <a:latin typeface="Constantia" pitchFamily="18" charset="0"/>
              </a:rPr>
              <a:t> и других различий </a:t>
            </a:r>
            <a:r>
              <a:rPr lang="ru-RU">
                <a:latin typeface="Constantia" pitchFamily="18" charset="0"/>
              </a:rPr>
              <a:t>(лишение социальных благ, отрицание прав человека, изоляция в обществе);  </a:t>
            </a:r>
          </a:p>
          <a:p>
            <a:pPr algn="just"/>
            <a:endParaRPr lang="ru-RU">
              <a:latin typeface="Constantia" pitchFamily="18" charset="0"/>
            </a:endParaRPr>
          </a:p>
          <a:p>
            <a:pPr algn="just"/>
            <a:endParaRPr lang="ru-RU">
              <a:latin typeface="Constantia" pitchFamily="18" charset="0"/>
            </a:endParaRPr>
          </a:p>
          <a:p>
            <a:pPr algn="just"/>
            <a:endParaRPr lang="ru-RU">
              <a:latin typeface="Constantia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28600" y="5638800"/>
            <a:ext cx="8534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8) </a:t>
            </a:r>
            <a:r>
              <a:rPr lang="ru-RU" sz="2000" b="1" i="1">
                <a:latin typeface="Constantia" pitchFamily="18" charset="0"/>
              </a:rPr>
              <a:t>расизм</a:t>
            </a:r>
            <a:r>
              <a:rPr lang="ru-RU">
                <a:latin typeface="Constantia" pitchFamily="18" charset="0"/>
              </a:rPr>
              <a:t> (дискриминация представителей определенной расы на основе предпосылки, что одни расы превосходят другие);  </a:t>
            </a:r>
          </a:p>
        </p:txBody>
      </p:sp>
      <p:pic>
        <p:nvPicPr>
          <p:cNvPr id="12293" name="Рисунок 6" descr="iCAL8IRG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810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04800" y="-911225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8600"/>
            <a:ext cx="86868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9)  </a:t>
            </a:r>
            <a:r>
              <a:rPr lang="ru-RU" sz="2000" b="1" i="1" dirty="0">
                <a:latin typeface="+mn-lt"/>
              </a:rPr>
              <a:t>ксенофобия  в  форме  этнофобий</a:t>
            </a:r>
            <a:r>
              <a:rPr lang="ru-RU" dirty="0">
                <a:latin typeface="+mn-lt"/>
              </a:rPr>
              <a:t> (антисемитизм,  </a:t>
            </a:r>
            <a:r>
              <a:rPr lang="ru-RU" dirty="0" err="1">
                <a:latin typeface="+mn-lt"/>
              </a:rPr>
              <a:t>кавказофобия</a:t>
            </a:r>
            <a:r>
              <a:rPr lang="ru-RU" dirty="0">
                <a:latin typeface="+mn-lt"/>
              </a:rPr>
              <a:t> ), религиозных фобий, </a:t>
            </a:r>
            <a:r>
              <a:rPr lang="ru-RU" dirty="0" err="1">
                <a:latin typeface="+mn-lt"/>
              </a:rPr>
              <a:t>мигрантофобии</a:t>
            </a:r>
            <a:r>
              <a:rPr lang="ru-RU" dirty="0">
                <a:latin typeface="+mn-lt"/>
              </a:rPr>
              <a:t> (</a:t>
            </a:r>
            <a:r>
              <a:rPr lang="ru-RU" sz="1600" dirty="0">
                <a:latin typeface="+mn-lt"/>
              </a:rPr>
              <a:t>неприязнь к представителям  других  культур  и  групп,  убеждение  в  том,  что «чужаки»  вредны  для  общества, преследование «чужаков»)</a:t>
            </a:r>
            <a:r>
              <a:rPr lang="ru-RU" dirty="0"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10) </a:t>
            </a:r>
            <a:r>
              <a:rPr lang="ru-RU" sz="2000" b="1" dirty="0">
                <a:latin typeface="+mn-lt"/>
              </a:rPr>
              <a:t>национализм</a:t>
            </a:r>
            <a:r>
              <a:rPr lang="ru-RU" b="1" i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(убеждение в превосходстве  своей нации над другими и в том, что своя нация обладает большим объемом прав);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11) </a:t>
            </a:r>
            <a:r>
              <a:rPr lang="ru-RU" sz="2000" b="1" dirty="0">
                <a:latin typeface="+mn-lt"/>
              </a:rPr>
              <a:t>фашизм </a:t>
            </a:r>
            <a:r>
              <a:rPr lang="ru-RU" dirty="0">
                <a:latin typeface="+mn-lt"/>
              </a:rPr>
              <a:t>(реакционный антидемократический режим, для которого  характерны крайние формы насилия и массовый террор);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12</a:t>
            </a:r>
            <a:r>
              <a:rPr lang="ru-RU" sz="2000" dirty="0">
                <a:latin typeface="+mn-lt"/>
              </a:rPr>
              <a:t>) 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империализм </a:t>
            </a:r>
            <a:r>
              <a:rPr lang="ru-RU" dirty="0">
                <a:latin typeface="+mn-lt"/>
              </a:rPr>
              <a:t>(покорение  одних  народов  другими  с  целью  контроля богатств и ресурсов подчиненных народов);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13)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эксплуатация</a:t>
            </a:r>
            <a:r>
              <a:rPr lang="ru-RU" sz="2000" dirty="0">
                <a:latin typeface="+mn-lt"/>
              </a:rPr>
              <a:t> </a:t>
            </a:r>
            <a:r>
              <a:rPr lang="ru-RU" dirty="0">
                <a:latin typeface="+mn-lt"/>
              </a:rPr>
              <a:t>(использование чужого времени и труда без справедливого  вознаграждения,  безрассудное  использование  ресурсов и природных богатств);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14) </a:t>
            </a:r>
            <a:r>
              <a:rPr lang="ru-RU" sz="2000" b="1" i="1" dirty="0">
                <a:latin typeface="+mn-lt"/>
              </a:rPr>
              <a:t>осквернение религиозных или культурных символов;</a:t>
            </a:r>
            <a:r>
              <a:rPr lang="ru-RU" sz="2000" b="1" dirty="0">
                <a:latin typeface="+mn-lt"/>
              </a:rPr>
              <a:t>  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15</a:t>
            </a:r>
            <a:r>
              <a:rPr lang="ru-RU" sz="2000" dirty="0">
                <a:latin typeface="+mn-lt"/>
              </a:rPr>
              <a:t>)  </a:t>
            </a:r>
            <a:r>
              <a:rPr lang="ru-RU" sz="2000" b="1" i="1" dirty="0">
                <a:latin typeface="+mn-lt"/>
              </a:rPr>
              <a:t>религиозное  преследование </a:t>
            </a:r>
            <a:r>
              <a:rPr lang="ru-RU" dirty="0">
                <a:latin typeface="+mn-lt"/>
              </a:rPr>
              <a:t>(насаждение  конкретной  веры,  ее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ценностей и обрядов);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16) </a:t>
            </a:r>
            <a:r>
              <a:rPr lang="ru-RU" sz="2000" b="1" i="1" dirty="0">
                <a:latin typeface="+mn-lt"/>
              </a:rPr>
              <a:t>изгнание</a:t>
            </a:r>
            <a:r>
              <a:rPr lang="ru-RU" b="1" i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(официальное или насильственное);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17) 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сегрегация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</a:t>
            </a:r>
            <a:r>
              <a:rPr lang="ru-RU" dirty="0">
                <a:latin typeface="+mn-lt"/>
              </a:rPr>
              <a:t>  включая  апартеид (принудительное  разделение  людей различных рас, религий или полов, обычно в ущерб интересам одной группы);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18) 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репрессии </a:t>
            </a:r>
            <a:r>
              <a:rPr lang="ru-RU" dirty="0">
                <a:latin typeface="+mn-lt"/>
              </a:rPr>
              <a:t>(насильственное  лишение  возможности  реализации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прав человека), уничтожение и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геноцид </a:t>
            </a:r>
            <a:r>
              <a:rPr lang="ru-RU" dirty="0">
                <a:latin typeface="+mn-lt"/>
              </a:rPr>
              <a:t>(содержание в заключении, физические расправы, нападения, убийства). </a:t>
            </a:r>
          </a:p>
        </p:txBody>
      </p:sp>
      <p:pic>
        <p:nvPicPr>
          <p:cNvPr id="13316" name="Рисунок 3" descr="ff609970b9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057900"/>
            <a:ext cx="152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7300" b="1" dirty="0" smtClean="0">
                <a:solidFill>
                  <a:schemeClr val="tx1"/>
                </a:solidFill>
              </a:rPr>
              <a:t>Перед вами две дороги, выбирайте!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Stock_00000532111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819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eaLnBrk="1" hangingPunct="1"/>
            <a:r>
              <a:rPr lang="ru-RU" sz="5400" b="1" u="sng" smtClean="0">
                <a:solidFill>
                  <a:schemeClr val="tx1"/>
                </a:solidFill>
                <a:latin typeface="Colonna MT" pitchFamily="82" charset="0"/>
              </a:rPr>
              <a:t>Толерантный путь</a:t>
            </a:r>
            <a:r>
              <a:rPr lang="ru-RU" sz="5400" b="1" smtClean="0">
                <a:latin typeface="Colonna MT" pitchFamily="82" charset="0"/>
              </a:rPr>
              <a:t> </a:t>
            </a:r>
            <a:r>
              <a:rPr lang="ru-RU" sz="5400" b="1" smtClean="0">
                <a:solidFill>
                  <a:schemeClr val="tx1"/>
                </a:solidFill>
                <a:latin typeface="Colonna MT" pitchFamily="82" charset="0"/>
              </a:rPr>
              <a:t>–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3124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путь человека, хорошо знающего себя,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комфортно чувствующего себя в окружающей</a:t>
            </a: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среде, понимающего других людей, и готового</a:t>
            </a: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всегда прийти на помощь, человека с</a:t>
            </a: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доброжелательным отношением к иным культурам,</a:t>
            </a:r>
            <a:endParaRPr lang="ru-RU" sz="2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взглядам, традициям.</a:t>
            </a:r>
            <a:endParaRPr lang="ru-RU" smtClean="0"/>
          </a:p>
        </p:txBody>
      </p:sp>
      <p:pic>
        <p:nvPicPr>
          <p:cNvPr id="4" name="Рисунок 3" descr="post-533-1275796352_thumb.jpg"/>
          <p:cNvPicPr>
            <a:picLocks noChangeAspect="1"/>
          </p:cNvPicPr>
          <p:nvPr/>
        </p:nvPicPr>
        <p:blipFill>
          <a:blip r:embed="rId2" cstate="print"/>
          <a:srcRect t="26262" r="1538"/>
          <a:stretch>
            <a:fillRect/>
          </a:stretch>
        </p:blipFill>
        <p:spPr bwMode="auto">
          <a:xfrm>
            <a:off x="4038600" y="4144963"/>
            <a:ext cx="51054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584-1.jpg"/>
          <p:cNvPicPr>
            <a:picLocks noChangeAspect="1"/>
          </p:cNvPicPr>
          <p:nvPr/>
        </p:nvPicPr>
        <p:blipFill>
          <a:blip r:embed="rId2" cstate="print"/>
          <a:srcRect r="1515" b="9744"/>
          <a:stretch>
            <a:fillRect/>
          </a:stretch>
        </p:blipFill>
        <p:spPr bwMode="auto">
          <a:xfrm>
            <a:off x="3810000" y="3328988"/>
            <a:ext cx="53340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990600"/>
          </a:xfrm>
        </p:spPr>
        <p:txBody>
          <a:bodyPr/>
          <a:lstStyle/>
          <a:p>
            <a:pPr eaLnBrk="1" hangingPunct="1"/>
            <a:r>
              <a:rPr lang="ru-RU" sz="4800" b="1" u="sng" smtClean="0">
                <a:solidFill>
                  <a:schemeClr val="tx1"/>
                </a:solidFill>
                <a:latin typeface="Colonna MT" pitchFamily="82" charset="0"/>
              </a:rPr>
              <a:t>Интолерантный путь</a:t>
            </a:r>
            <a:r>
              <a:rPr lang="ru-RU" sz="4800" b="1" smtClean="0">
                <a:latin typeface="Colonna MT" pitchFamily="82" charset="0"/>
              </a:rPr>
              <a:t> </a:t>
            </a:r>
            <a:r>
              <a:rPr lang="ru-RU" sz="4800" b="1" smtClean="0">
                <a:solidFill>
                  <a:schemeClr val="tx1"/>
                </a:solidFill>
                <a:latin typeface="Colonna MT" pitchFamily="82" charset="0"/>
              </a:rPr>
              <a:t>–</a:t>
            </a:r>
            <a:r>
              <a:rPr lang="ru-RU" sz="4800" smtClean="0">
                <a:latin typeface="Colonna MT" pitchFamily="82" charset="0"/>
              </a:rPr>
              <a:t> </a:t>
            </a:r>
            <a:endParaRPr lang="ru-RU" sz="460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2667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olonna MT" pitchFamily="82" charset="0"/>
              </a:rPr>
              <a:t>представление человека о своей исключительности, низкий уровень воспитанности, чувство дискомфортности, существования в окружающей его действительности, желание власти, неприятие противоположных взглядов, традиций, обычаев.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1250568188_euy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8463" y="1066800"/>
            <a:ext cx="23955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4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</a:rPr>
              <a:t>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1.Вам предстоит участие в ролевой игре. Что Вас устраивает: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чтобы играли те, кто не знает еще правил;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б) чтобы участвовали те, кто признает и знает правила игры.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2. Вы спокойно встречаете жизненные неурядицы?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а) да;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б) нет</a:t>
            </a:r>
            <a:r>
              <a:rPr lang="ru-RU" b="1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3</a:t>
            </a:r>
            <a:r>
              <a:rPr lang="ru-RU" sz="2800" b="1" dirty="0" smtClean="0"/>
              <a:t>. Болезненна ли для Вас ситуация: Когда приходится отказываться от своего проекта, потому что аналогичный проект предложили Ваши одноклассники</a:t>
            </a:r>
            <a:r>
              <a:rPr lang="ru-RU" b="1" dirty="0" smtClean="0"/>
              <a:t>: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да;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б) нет.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iCANB4DO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38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4. Вызывают ли у Вас неприязнь одноклассники, которые нарушают правила общественного поведения: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вас это вообще не интересует, если они не переступают допустимых границ;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б)они Вам неприятны, потому что не умеют себя контролировать.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 5. Можете ли Вы легко найти контакт с одноклассниками, которые имеют иные, чем у Вас верования, обычаи, намерения?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вам всегда это трудно сделать;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б) сравнительно легко.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iCAEZ8RT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7738" y="2720975"/>
            <a:ext cx="31162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 smtClean="0"/>
              <a:t>6. Как Вы реагируете на шутку, объектом которой становитесь: </a:t>
            </a:r>
            <a:endParaRPr lang="ru-RU" sz="3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а) Вы не переносите ни шуток, ни самих шутников;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б) пытаетесь найти ответ в такой же шутливой форме.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 smtClean="0"/>
              <a:t> 7. Согласны ли Вы с бытующим в обиходе мнением, что многие одноклассники пытаются делать "не свое дело", стремятся казаться лучше, чем есть: </a:t>
            </a:r>
            <a:endParaRPr lang="ru-RU" sz="3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а) да; б) нет.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 </a:t>
            </a:r>
            <a:r>
              <a:rPr lang="ru-RU" sz="3400" b="1" dirty="0" smtClean="0"/>
              <a:t>8. Вы приводите в компанию знакомого, который становится объектом всеобщего внимания. Ваша реакция: </a:t>
            </a:r>
            <a:endParaRPr lang="ru-RU" sz="3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а)Вам не приятно, что внимание уделено ему, а не Вам;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б) рады за знакомого.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95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400" b="1" smtClean="0"/>
              <a:t>По 2 балла за ответы: </a:t>
            </a:r>
            <a:endParaRPr lang="ru-RU" sz="54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5400" b="1" smtClean="0"/>
              <a:t> 1-б, 2-б, 3-б, 4-а, 5-б, 6-б, 7-а, 8-б.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400" b="1" smtClean="0"/>
              <a:t> сложите баллы. </a:t>
            </a:r>
            <a:endParaRPr lang="ru-RU" sz="5400" smtClean="0"/>
          </a:p>
          <a:p>
            <a:pPr eaLnBrk="1" hangingPunct="1">
              <a:buFont typeface="Wingdings 2" pitchFamily="18" charset="2"/>
              <a:buNone/>
            </a:pPr>
            <a:endParaRPr lang="ru-RU" sz="5400" smtClean="0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4229100"/>
            <a:ext cx="4625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0965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solidFill>
                  <a:schemeClr val="tx1"/>
                </a:solidFill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ru-RU" sz="1900" b="1" i="1" smtClean="0"/>
              <a:t>От 0 до 4-х баллов</a:t>
            </a:r>
            <a:r>
              <a:rPr lang="ru-RU" sz="1900" b="1" smtClean="0"/>
              <a:t>. Вы обладаете высокой степенью упрямства и непреклонности. Часто Вы стараетесь навязать свое мнение другим. С вашим характером трудно поддерживать нормальные отношения с людьми, которые думают иначе, чем вы, не соглашаются с тем, что говорите и делаете. </a:t>
            </a:r>
            <a:endParaRPr lang="ru-RU" sz="1900" smtClean="0"/>
          </a:p>
          <a:p>
            <a:pPr eaLnBrk="1" hangingPunct="1"/>
            <a:r>
              <a:rPr lang="ru-RU" sz="1900" b="1" i="1" smtClean="0"/>
              <a:t>От 5 до 12 баллов</a:t>
            </a:r>
            <a:r>
              <a:rPr lang="ru-RU" sz="1900" b="1" smtClean="0"/>
              <a:t>. Вы способны твердо отстаивать свои убеждения. Но, безусловно, можете и вести диалог. Если считаете нужным, то меняете свои убеждения. Но порой Вы способны и на излишнюю резкость, неуважение к собеседнику, и в такой момент Вы можете выиграть спор с собеседником, у которого слабый характер. Вы не в полной мере умеете отстаивать свою точку зрения, выдвигая убедительные аргументы. </a:t>
            </a:r>
            <a:endParaRPr lang="ru-RU" sz="1900" smtClean="0"/>
          </a:p>
          <a:p>
            <a:pPr eaLnBrk="1" hangingPunct="1"/>
            <a:r>
              <a:rPr lang="ru-RU" sz="1900" b="1" i="1" smtClean="0"/>
              <a:t>От 14 до 16 баллов</a:t>
            </a:r>
            <a:r>
              <a:rPr lang="ru-RU" sz="1900" b="1" smtClean="0"/>
              <a:t>. У Вас твердые убеждения, сочетающиеся с тонкостью, гибкостью Вашего ума. Вы можете принять любую идею, с пониманием относясь к её парадоксальности. Вы критичны к себе, не считаете свое мнение истиной в последней инстанции. Вы способны отказаться от своих ошибочных взглядов с уважением и тактом по отношению к своему собеседнику. </a:t>
            </a:r>
            <a:endParaRPr lang="ru-RU" sz="1900" smtClean="0"/>
          </a:p>
          <a:p>
            <a:pPr eaLnBrk="1" hangingPunct="1">
              <a:buFont typeface="Wingdings 2" pitchFamily="18" charset="2"/>
              <a:buNone/>
            </a:pPr>
            <a:endParaRPr lang="ru-RU" sz="19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638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i="1" smtClean="0">
                <a:latin typeface="Times New Roman" pitchFamily="18" charset="0"/>
              </a:rPr>
              <a:t>«МЫ РАЗНЫЕ – В ЭТОМ </a:t>
            </a:r>
            <a:br>
              <a:rPr lang="ru-RU" sz="4800" b="1" i="1" smtClean="0">
                <a:latin typeface="Times New Roman" pitchFamily="18" charset="0"/>
              </a:rPr>
            </a:br>
            <a:r>
              <a:rPr lang="ru-RU" sz="4800" b="1" i="1" smtClean="0">
                <a:latin typeface="Times New Roman" pitchFamily="18" charset="0"/>
              </a:rPr>
              <a:t>НАШЕ БОГАТСТВО, </a:t>
            </a:r>
            <a:br>
              <a:rPr lang="ru-RU" sz="4800" b="1" i="1" smtClean="0">
                <a:latin typeface="Times New Roman" pitchFamily="18" charset="0"/>
              </a:rPr>
            </a:br>
            <a:r>
              <a:rPr lang="ru-RU" sz="4800" b="1" i="1" smtClean="0">
                <a:latin typeface="Times New Roman" pitchFamily="18" charset="0"/>
              </a:rPr>
              <a:t/>
            </a:r>
            <a:br>
              <a:rPr lang="ru-RU" sz="4800" b="1" i="1" smtClean="0">
                <a:latin typeface="Times New Roman" pitchFamily="18" charset="0"/>
              </a:rPr>
            </a:br>
            <a:r>
              <a:rPr lang="ru-RU" sz="4800" b="1" i="1" smtClean="0">
                <a:latin typeface="Times New Roman" pitchFamily="18" charset="0"/>
              </a:rPr>
              <a:t>МЫ ВМЕСТЕ – В ЭТОМ НАША СИЛА» </a:t>
            </a:r>
            <a:br>
              <a:rPr lang="ru-RU" sz="4800" b="1" i="1" smtClean="0">
                <a:latin typeface="Times New Roman" pitchFamily="18" charset="0"/>
              </a:rPr>
            </a:br>
            <a:endParaRPr lang="ru-RU" sz="4800" i="1" smtClean="0"/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Diversity_Matters_photo_without_wording_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6083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6600" dirty="0" smtClean="0">
                <a:solidFill>
                  <a:schemeClr val="tx1"/>
                </a:solidFill>
              </a:rPr>
              <a:t>Сосчитаем до 30!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p234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CA16GOK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32950"/>
              </a:clrFrom>
              <a:clrTo>
                <a:srgbClr val="032950">
                  <a:alpha val="0"/>
                </a:srgbClr>
              </a:clrTo>
            </a:clrChange>
          </a:blip>
          <a:srcRect l="23404" t="4462" r="8511" b="10474"/>
          <a:stretch>
            <a:fillRect/>
          </a:stretch>
        </p:blipFill>
        <p:spPr bwMode="auto">
          <a:xfrm>
            <a:off x="304800" y="228600"/>
            <a:ext cx="2819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Китайская притча «Ладная семья»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getBlog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5626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352901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Любовь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2700338" y="3573463"/>
            <a:ext cx="4319587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Прощение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3924300" y="5229225"/>
            <a:ext cx="44640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Терпение</a:t>
            </a:r>
          </a:p>
        </p:txBody>
      </p:sp>
      <p:pic>
        <p:nvPicPr>
          <p:cNvPr id="9" name="Picture 4" descr="x_561260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2672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0002864"/>
          <p:cNvPicPr>
            <a:picLocks noChangeAspect="1" noChangeArrowheads="1"/>
          </p:cNvPicPr>
          <p:nvPr/>
        </p:nvPicPr>
        <p:blipFill>
          <a:blip r:embed="rId3" cstate="print"/>
          <a:srcRect t="19226" b="8687"/>
          <a:stretch>
            <a:fillRect/>
          </a:stretch>
        </p:blipFill>
        <p:spPr bwMode="auto">
          <a:xfrm>
            <a:off x="990600" y="304800"/>
            <a:ext cx="67056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ichael Jackson and Friends - 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88x216_1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331913" y="765175"/>
            <a:ext cx="680085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0200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994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4438"/>
            <a:ext cx="225583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79813"/>
            <a:ext cx="23939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813" y="3609975"/>
            <a:ext cx="2389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0"/>
            <a:ext cx="27320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3"/>
          <p:cNvSpPr>
            <a:spLocks noChangeArrowheads="1"/>
          </p:cNvSpPr>
          <p:nvPr/>
        </p:nvSpPr>
        <p:spPr bwMode="auto">
          <a:xfrm>
            <a:off x="0" y="4953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Толерантность – путь к миру и согласию.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955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475" y="0"/>
            <a:ext cx="24225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104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56975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Все – мы разные, все мы – равные!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unti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6000"/>
          </a:blip>
          <a:srcRect/>
          <a:stretch>
            <a:fillRect/>
          </a:stretch>
        </p:blipFill>
        <p:spPr bwMode="auto">
          <a:xfrm>
            <a:off x="1524000" y="228600"/>
            <a:ext cx="60198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800" b="1" dirty="0" smtClean="0"/>
              <a:t>Толерантность </a:t>
            </a:r>
            <a:r>
              <a:rPr lang="ru-RU" sz="5800" dirty="0" smtClean="0"/>
              <a:t>означает уважение, принятие и правильное понимание богатого многообразия культур нашего мира, наших форм самовыражения и способов Толерантность – это добродетель, которая делает возможным постижение мира и способствует замене культуры войны культурой мира.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143250" y="500063"/>
            <a:ext cx="255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onstantia" pitchFamily="18" charset="0"/>
              </a:rPr>
              <a:t>Вертушки мира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685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7563" y="500063"/>
            <a:ext cx="366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onstantia" pitchFamily="18" charset="0"/>
              </a:rPr>
              <a:t>Дерево толерантности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285875"/>
            <a:ext cx="4286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20161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428625"/>
            <a:ext cx="203041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600" y="785813"/>
            <a:ext cx="37877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580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pic>
        <p:nvPicPr>
          <p:cNvPr id="51203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1905000" y="533400"/>
            <a:ext cx="542925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2362200" y="0"/>
            <a:ext cx="466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Constantia" pitchFamily="18" charset="0"/>
              </a:rPr>
              <a:t>Мы строим </a:t>
            </a:r>
            <a:r>
              <a:rPr lang="ru-RU" sz="3200" b="1">
                <a:solidFill>
                  <a:srgbClr val="C00000"/>
                </a:solidFill>
                <a:latin typeface="Constantia" pitchFamily="18" charset="0"/>
              </a:rPr>
              <a:t>культуру</a:t>
            </a:r>
            <a:r>
              <a:rPr lang="ru-RU" sz="2400" b="1">
                <a:solidFill>
                  <a:srgbClr val="C00000"/>
                </a:solidFill>
                <a:latin typeface="Constantia" pitchFamily="18" charset="0"/>
              </a:rPr>
              <a:t> мира.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5287963"/>
            <a:ext cx="8643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3399"/>
                </a:solidFill>
                <a:latin typeface="Constantia" pitchFamily="18" charset="0"/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ru-RU" sz="2000">
              <a:solidFill>
                <a:srgbClr val="00339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2971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762000"/>
            <a:ext cx="8047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onstantia" pitchFamily="18" charset="0"/>
              </a:rPr>
              <a:t>Спасибо за </a:t>
            </a:r>
            <a:r>
              <a:rPr lang="ru-RU" sz="6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внимание</a:t>
            </a:r>
            <a:r>
              <a:rPr lang="ru-RU" sz="5400" b="1">
                <a:solidFill>
                  <a:srgbClr val="C00000"/>
                </a:solidFill>
                <a:latin typeface="Constantia" pitchFamily="18" charset="0"/>
              </a:rPr>
              <a:t>!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867400"/>
            <a:ext cx="22733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5878513"/>
            <a:ext cx="223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867400"/>
            <a:ext cx="22733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867400"/>
            <a:ext cx="22733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f0610f33621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713" y="0"/>
            <a:ext cx="2681287" cy="219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4087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entury Schoolbook"/>
              </a:rPr>
              <a:t>Толерантность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0663" y="1125538"/>
            <a:ext cx="80708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Constantia" pitchFamily="18" charset="0"/>
              </a:rPr>
              <a:t>Испанский язык:</a:t>
            </a:r>
            <a:r>
              <a:rPr lang="ru-RU" sz="2000">
                <a:latin typeface="Constantia" pitchFamily="18" charset="0"/>
              </a:rPr>
              <a:t> способность признавать отличные от своих</a:t>
            </a:r>
          </a:p>
          <a:p>
            <a:r>
              <a:rPr lang="ru-RU" sz="2000">
                <a:latin typeface="Constantia" pitchFamily="18" charset="0"/>
              </a:rPr>
              <a:t>                     собственных идеи или мнения.</a:t>
            </a:r>
          </a:p>
          <a:p>
            <a:endParaRPr lang="ru-RU" sz="2000">
              <a:latin typeface="Constantia" pitchFamily="18" charset="0"/>
            </a:endParaRPr>
          </a:p>
          <a:p>
            <a:r>
              <a:rPr lang="ru-RU" sz="2000" u="sng">
                <a:latin typeface="Constantia" pitchFamily="18" charset="0"/>
              </a:rPr>
              <a:t>Французский язык:</a:t>
            </a:r>
            <a:r>
              <a:rPr lang="ru-RU" sz="2000">
                <a:latin typeface="Constantia" pitchFamily="18" charset="0"/>
              </a:rPr>
              <a:t> отношение, при котором допускается, что</a:t>
            </a:r>
          </a:p>
          <a:p>
            <a:r>
              <a:rPr lang="ru-RU" sz="2000">
                <a:latin typeface="Constantia" pitchFamily="18" charset="0"/>
              </a:rPr>
              <a:t>                        могут думать или поступать иначе, нежели ты.</a:t>
            </a:r>
          </a:p>
          <a:p>
            <a:endParaRPr lang="ru-RU" sz="2000">
              <a:latin typeface="Constantia" pitchFamily="18" charset="0"/>
            </a:endParaRPr>
          </a:p>
          <a:p>
            <a:r>
              <a:rPr lang="ru-RU" sz="2000" u="sng">
                <a:latin typeface="Constantia" pitchFamily="18" charset="0"/>
              </a:rPr>
              <a:t>Английский язык:</a:t>
            </a:r>
            <a:r>
              <a:rPr lang="ru-RU" sz="2000">
                <a:latin typeface="Constantia" pitchFamily="18" charset="0"/>
              </a:rPr>
              <a:t> готовность быть терпимым, снисходительным.</a:t>
            </a:r>
          </a:p>
          <a:p>
            <a:endParaRPr lang="ru-RU" sz="2000">
              <a:latin typeface="Constantia" pitchFamily="18" charset="0"/>
            </a:endParaRPr>
          </a:p>
          <a:p>
            <a:r>
              <a:rPr lang="ru-RU" sz="2000" u="sng">
                <a:latin typeface="Constantia" pitchFamily="18" charset="0"/>
              </a:rPr>
              <a:t>Китайский язык:</a:t>
            </a:r>
            <a:r>
              <a:rPr lang="ru-RU" sz="2000">
                <a:latin typeface="Constantia" pitchFamily="18" charset="0"/>
              </a:rPr>
              <a:t> позволять, принимать, быть по отношению к </a:t>
            </a:r>
          </a:p>
          <a:p>
            <a:r>
              <a:rPr lang="ru-RU" sz="2000">
                <a:latin typeface="Constantia" pitchFamily="18" charset="0"/>
              </a:rPr>
              <a:t>                            другим великодушным.</a:t>
            </a:r>
          </a:p>
          <a:p>
            <a:endParaRPr lang="ru-RU" sz="2000">
              <a:latin typeface="Constantia" pitchFamily="18" charset="0"/>
            </a:endParaRPr>
          </a:p>
          <a:p>
            <a:r>
              <a:rPr lang="ru-RU" sz="2000" u="sng">
                <a:latin typeface="Constantia" pitchFamily="18" charset="0"/>
              </a:rPr>
              <a:t>Арабский язык:</a:t>
            </a:r>
            <a:r>
              <a:rPr lang="ru-RU" sz="2000">
                <a:latin typeface="Constantia" pitchFamily="18" charset="0"/>
              </a:rPr>
              <a:t> прощение, снисходительность, мягкость, милосер-</a:t>
            </a:r>
          </a:p>
          <a:p>
            <a:r>
              <a:rPr lang="ru-RU" sz="2000">
                <a:latin typeface="Constantia" pitchFamily="18" charset="0"/>
              </a:rPr>
              <a:t>                           дие, благосклонность, терпение, расположенность</a:t>
            </a:r>
          </a:p>
          <a:p>
            <a:r>
              <a:rPr lang="ru-RU" sz="2000">
                <a:latin typeface="Constantia" pitchFamily="18" charset="0"/>
              </a:rPr>
              <a:t>                           к другим.</a:t>
            </a:r>
          </a:p>
          <a:p>
            <a:r>
              <a:rPr lang="ru-RU" sz="2000" u="sng">
                <a:latin typeface="Constantia" pitchFamily="18" charset="0"/>
              </a:rPr>
              <a:t>Русский язык:</a:t>
            </a:r>
            <a:r>
              <a:rPr lang="ru-RU" sz="2000">
                <a:latin typeface="Constantia" pitchFamily="18" charset="0"/>
              </a:rPr>
              <a:t> способность терпеть что-то или кого-то (быть вы-</a:t>
            </a:r>
          </a:p>
          <a:p>
            <a:r>
              <a:rPr lang="ru-RU" sz="2000">
                <a:latin typeface="Constantia" pitchFamily="18" charset="0"/>
              </a:rPr>
              <a:t>                            держанным, выносливым, уметь мириться с сущест-</a:t>
            </a:r>
          </a:p>
          <a:p>
            <a:r>
              <a:rPr lang="ru-RU" sz="2000">
                <a:latin typeface="Constantia" pitchFamily="18" charset="0"/>
              </a:rPr>
              <a:t>                            вованием кого-либо, чего-либо).</a:t>
            </a:r>
          </a:p>
          <a:p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3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3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3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2590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i="1" smtClean="0"/>
              <a:t>Активное отношение, формируемое на основе признания универсальных прав и основных свобод человека. </a:t>
            </a:r>
            <a:endParaRPr lang="ru-RU" sz="4000" i="1" smtClean="0"/>
          </a:p>
          <a:p>
            <a:pPr eaLnBrk="1" hangingPunct="1"/>
            <a:endParaRPr lang="ru-RU" smtClean="0"/>
          </a:p>
        </p:txBody>
      </p:sp>
      <p:pic>
        <p:nvPicPr>
          <p:cNvPr id="5" name="Picture 4" descr="ra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24200"/>
            <a:ext cx="50292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  <a:r>
              <a:rPr lang="ru-RU" sz="2800" b="1" smtClean="0"/>
              <a:t>Толерантность необходима по отношению к особенностям различных народов, наций и религий. Она является признаком уверенности в себе и сознания надежности  своих  собственных  позиций,  признаком  открытого  для  всех идейного течения, которое не боится сравнения с другими точками зрения и не избегает духовной конкуренции.</a:t>
            </a: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 </a:t>
            </a:r>
            <a:endParaRPr lang="ru-RU" sz="2800" smtClean="0"/>
          </a:p>
        </p:txBody>
      </p:sp>
      <p:pic>
        <p:nvPicPr>
          <p:cNvPr id="4" name="Рисунок 3" descr="y5.jpg"/>
          <p:cNvPicPr>
            <a:picLocks noChangeAspect="1"/>
          </p:cNvPicPr>
          <p:nvPr/>
        </p:nvPicPr>
        <p:blipFill>
          <a:blip r:embed="rId2" cstate="print"/>
          <a:srcRect t="17461"/>
          <a:stretch>
            <a:fillRect/>
          </a:stretch>
        </p:blipFill>
        <p:spPr bwMode="auto">
          <a:xfrm>
            <a:off x="3505200" y="35052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3886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/>
              <a:t>Терпимость способствует достижению взаимопонимания и согласованности в действиях без применения давления, принуждения, угроз. Терпимость не только смягчает противоречия, но и выражает надежду на улучшение отношений, личностное исправление</a:t>
            </a: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11discip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48100"/>
            <a:ext cx="502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В психологии искреннее сопереживание эмоциональному состоянию другого,  способность  разделить  его  ощущения и настроения  обозначается  термином «эмпатия».  Развитие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эмпатических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свойств  личности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напрямую связано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с умением поставить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smtClean="0"/>
              <a:t> себя на место другого</a:t>
            </a:r>
            <a:endParaRPr lang="ru-RU" sz="2800" smtClean="0"/>
          </a:p>
        </p:txBody>
      </p:sp>
      <p:pic>
        <p:nvPicPr>
          <p:cNvPr id="4" name="Picture 5" descr="x_2bce81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273300"/>
            <a:ext cx="387508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4191000" y="1793875"/>
            <a:ext cx="5805488" cy="5064125"/>
            <a:chOff x="576" y="240"/>
            <a:chExt cx="4704" cy="3902"/>
          </a:xfrm>
        </p:grpSpPr>
        <p:pic>
          <p:nvPicPr>
            <p:cNvPr id="11269" name="Picture 6" descr="Цените людей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 l="6889" t="4214" r="6889" b="4214"/>
            <a:stretch>
              <a:fillRect/>
            </a:stretch>
          </p:blipFill>
          <p:spPr bwMode="auto">
            <a:xfrm>
              <a:off x="1536" y="240"/>
              <a:ext cx="2924" cy="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76" y="3648"/>
              <a:ext cx="470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eaLnBrk="1" hangingPunct="1"/>
            <a:r>
              <a:rPr lang="ru-RU" sz="4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толерантности: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5410200" cy="5943600"/>
          </a:xfrm>
        </p:spPr>
        <p:txBody>
          <a:bodyPr/>
          <a:lstStyle/>
          <a:p>
            <a:pPr eaLnBrk="1" hangingPunct="1"/>
            <a:r>
              <a:rPr lang="ru-RU" sz="2000" smtClean="0"/>
              <a:t>естественная (натуральная) толерантность – открытость, любознательность, доверчивость, – свойственная маленькому ребенку и еще не ассоциирующаяся с качествами его «Я» (толерантность типа «А»); 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моральная толерантность – терпение, терпимость, ассоциируемая с личностью («внешним Я» человека) (толерантность типа «Б»); 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нравственная толерантность – принятие, доверие, ассоциируемая с сущностью или «внутренним Я» человека (толерантность типа «В»). 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54A838"/>
      </a:dk2>
      <a:lt2>
        <a:srgbClr val="B0DFA0"/>
      </a:lt2>
      <a:accent1>
        <a:srgbClr val="B0DFA0"/>
      </a:accent1>
      <a:accent2>
        <a:srgbClr val="54A838"/>
      </a:accent2>
      <a:accent3>
        <a:srgbClr val="A5C249"/>
      </a:accent3>
      <a:accent4>
        <a:srgbClr val="FFF65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1122</Words>
  <Application>Microsoft Office PowerPoint</Application>
  <PresentationFormat>Экран (4:3)</PresentationFormat>
  <Paragraphs>122</Paragraphs>
  <Slides>35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Constantia</vt:lpstr>
      <vt:lpstr>Wingdings 2</vt:lpstr>
      <vt:lpstr>Comic Sans MS</vt:lpstr>
      <vt:lpstr>Times New Roman</vt:lpstr>
      <vt:lpstr>Colonna MT</vt:lpstr>
      <vt:lpstr>Поток</vt:lpstr>
      <vt:lpstr>ТОЛЕРАНТНОСТЬ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толерантности:</vt:lpstr>
      <vt:lpstr>  Проявления нетерпимости: </vt:lpstr>
      <vt:lpstr>Слайд 11</vt:lpstr>
      <vt:lpstr> Перед вами две дороги, выбирайте! </vt:lpstr>
      <vt:lpstr>Толерантный путь –</vt:lpstr>
      <vt:lpstr>Интолерантный путь – </vt:lpstr>
      <vt:lpstr>ТЕСТ</vt:lpstr>
      <vt:lpstr>Слайд 16</vt:lpstr>
      <vt:lpstr>Слайд 17</vt:lpstr>
      <vt:lpstr>Слайд 18</vt:lpstr>
      <vt:lpstr>Результаты</vt:lpstr>
      <vt:lpstr> Сосчитаем до 30!</vt:lpstr>
      <vt:lpstr>Китайская притча «Ладная семья»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ион</dc:creator>
  <cp:lastModifiedBy>Дарёна</cp:lastModifiedBy>
  <cp:revision>49</cp:revision>
  <dcterms:created xsi:type="dcterms:W3CDTF">2010-11-05T09:35:38Z</dcterms:created>
  <dcterms:modified xsi:type="dcterms:W3CDTF">2012-05-20T05:28:58Z</dcterms:modified>
</cp:coreProperties>
</file>