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5" r:id="rId3"/>
    <p:sldId id="277" r:id="rId4"/>
    <p:sldId id="286" r:id="rId5"/>
    <p:sldId id="278" r:id="rId6"/>
    <p:sldId id="261" r:id="rId7"/>
    <p:sldId id="281" r:id="rId8"/>
    <p:sldId id="262" r:id="rId9"/>
    <p:sldId id="265" r:id="rId10"/>
    <p:sldId id="279" r:id="rId11"/>
    <p:sldId id="280" r:id="rId12"/>
    <p:sldId id="267" r:id="rId13"/>
    <p:sldId id="268" r:id="rId14"/>
    <p:sldId id="269" r:id="rId15"/>
    <p:sldId id="272" r:id="rId16"/>
    <p:sldId id="284" r:id="rId17"/>
    <p:sldId id="282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124" d="100"/>
          <a:sy n="12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007FED-92BB-49BE-B421-CAC64135D9D0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DF73AF-0EAE-427E-BC6A-993457C5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B986E-29A4-4C18-A5CA-8637319BD4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E1928-6099-4594-A328-CDBA281FF4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6E132-6286-4E5B-A9EE-2A5FEE0352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D636-605C-4B58-8A27-C596B835C09B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4962-7F94-455A-A86B-959D16E9B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4C78-210E-45B2-8EE8-3E2F51621EED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EE3D-EBDF-4D54-89A6-87F25DF13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BCB5-3C07-492F-BFBD-B8899A416A3F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C6E5-DD4A-4987-A03A-059EAA7B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82D6-D77D-49E1-9F5C-21047FD7ADE1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33FB-75A6-4BFC-A683-29B0E148D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F2E9-014C-46EC-A7B1-FD51F2C876AA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6FA0-8A9E-4ADE-A264-9814D5DD9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D479-6986-48AD-8CFE-23BEA5FCD9D2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EDE9-A66B-4E91-BA19-5BD4CEAFC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17F4-86AF-4CD3-AA1E-456EDF1D4B10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7E3D-5B58-48B1-AD6A-09FE2AFC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A059-4F37-4F89-9D3A-C261AE884190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7B6B-D473-484C-83F8-1CB60E734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730A-FE20-4A88-837E-312E1D82FD7E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6E09-903E-484A-9D8F-C6C00B47E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4DD9-9F17-400A-86FC-BB1596421302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A71A-4A0C-453F-B1FE-A2E67772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965E-49E3-4DB8-B4B5-1407B616A96A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6C0B-FBAF-48B5-9317-EFB4B1265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5BD41-B21F-4DF1-826D-24BBD549005A}" type="datetimeFigureOut">
              <a:rPr lang="ru-RU"/>
              <a:pPr>
                <a:defRPr/>
              </a:pPr>
              <a:t>26.05.2012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A3282C-27CD-42FE-87F2-5274888BA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33" r:id="rId5"/>
    <p:sldLayoutId id="2147483728" r:id="rId6"/>
    <p:sldLayoutId id="2147483727" r:id="rId7"/>
    <p:sldLayoutId id="2147483734" r:id="rId8"/>
    <p:sldLayoutId id="2147483735" r:id="rId9"/>
    <p:sldLayoutId id="2147483726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iogasspeiche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ru.wikipedia.org/wiki/%D0%A4%D0%B0%D0%B9%D0%BB:Biogas-Linienbus.jpg" TargetMode="Externa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oleObject" Target="../embeddings/__________Microsoft_Office_Excel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23928" y="5661248"/>
            <a:ext cx="5072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Автор: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Смирнова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Татьяна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Геннадьевна,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           учитель 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географии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 биологии</a:t>
            </a:r>
          </a:p>
        </p:txBody>
      </p:sp>
      <p:pic>
        <p:nvPicPr>
          <p:cNvPr id="17" name="TextBox 1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7375" y="6254750"/>
            <a:ext cx="2584450" cy="6096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2725" y="1000125"/>
            <a:ext cx="9496425" cy="3346450"/>
          </a:xfrm>
          <a:prstGeom prst="rect">
            <a:avLst/>
          </a:prstGeom>
          <a:noFill/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3429000"/>
            <a:ext cx="34559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285728"/>
            <a:ext cx="8176992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МУНИЦИПАЛЬНОЕ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БЮДЖЕТНОЕ ОБРАЗОВАТЕЛЬНОЕ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СРЕДНЯЯ ОБЩЕОБРАЗОВАТЕЛЬНАЯ ШКОЛА №29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 УГЛУБЛЕННЫМ ИЗУЧЕНИЕМ ОТДЕЛЬНЫХ ПРЕДМЕТОВ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3573463"/>
            <a:ext cx="1392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428750"/>
          <a:ext cx="864393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55"/>
                <a:gridCol w="3484399"/>
                <a:gridCol w="2596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Вещество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Химическая формула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%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Метан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40-75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Углекислый газ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25-55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Водяной пар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Азот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Кислород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Водород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Сероводород</a:t>
                      </a:r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Аммиак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063" y="0"/>
            <a:ext cx="7286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Химический состав биогаза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0688" y="-146050"/>
            <a:ext cx="8424862" cy="159067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438275"/>
          <a:ext cx="6096000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53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СЫРЬЕ ДЛЯ ПОЛУЧЕНИЯ БИОГАЗА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ВЫХОД БИОГАЗА В М</a:t>
                      </a:r>
                      <a:endParaRPr lang="ru-RU" dirty="0"/>
                    </a:p>
                  </a:txBody>
                  <a:tcPr/>
                </a:tc>
              </a:tr>
              <a:tr h="422586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Силос кукурузный  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400     </a:t>
                      </a:r>
                      <a:endParaRPr lang="ru-RU" dirty="0"/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Жир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Птичий помет        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130  </a:t>
                      </a:r>
                      <a:endParaRPr lang="ru-RU" dirty="0"/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Навоз свиней 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Навоз КРС   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Свежая трава      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89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 глицерин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Отходы бойни  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ru-RU" dirty="0" smtClean="0"/>
                    </a:p>
                  </a:txBody>
                  <a:tcPr/>
                </a:tc>
              </a:tr>
              <a:tr h="3889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Корнеплодные овощи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ru-RU" dirty="0" smtClean="0"/>
                    </a:p>
                  </a:txBody>
                  <a:tcPr/>
                </a:tc>
              </a:tr>
              <a:tr h="22536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Зерно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just"/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560  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73" name="TextBox 5"/>
          <p:cNvSpPr txBox="1">
            <a:spLocks noChangeArrowheads="1"/>
          </p:cNvSpPr>
          <p:nvPr/>
        </p:nvSpPr>
        <p:spPr bwMode="auto">
          <a:xfrm>
            <a:off x="7286625" y="157162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9313" y="30163"/>
            <a:ext cx="3048000" cy="847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714356"/>
            <a:ext cx="5215006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Идея использования биогаза активно пропагандируется экологами, поскольку она позволяет утилизировать уходящий пока большей своей частью в атмосферу метан. А это второй по значимости после углекислоты парниковый газ.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19460" name="Рисунок 5" descr="12125561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3786188"/>
            <a:ext cx="32607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Принципиальная схема комплексного решения энергоснабжения с использованием биогаз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643313"/>
            <a:ext cx="4429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6119336"/>
            <a:ext cx="43577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Среднее время эксплуатации одной скважины составляет 15 лет, ориентировочный срок окупаемости проекта составляет 4-5 лет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pic>
        <p:nvPicPr>
          <p:cNvPr id="8" name="Rectangle 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78438" y="6192838"/>
            <a:ext cx="3871912" cy="366712"/>
          </a:xfrm>
          <a:prstGeom prst="rect">
            <a:avLst/>
          </a:prstGeom>
          <a:noFill/>
        </p:spPr>
      </p:pic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986338" y="2414588"/>
            <a:ext cx="4243387" cy="1243012"/>
            <a:chOff x="3141" y="1521"/>
            <a:chExt cx="2673" cy="783"/>
          </a:xfrm>
        </p:grpSpPr>
        <p:pic>
          <p:nvPicPr>
            <p:cNvPr id="19464" name="Скругленный прямоугольник 8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41" y="1521"/>
              <a:ext cx="2673" cy="783"/>
            </a:xfrm>
            <a:prstGeom prst="rect">
              <a:avLst/>
            </a:prstGeom>
            <a:noFill/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3228" y="1608"/>
              <a:ext cx="2499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9467" name="Rectangle 1"/>
          <p:cNvSpPr>
            <a:spLocks noChangeArrowheads="1"/>
          </p:cNvSpPr>
          <p:nvPr/>
        </p:nvSpPr>
        <p:spPr bwMode="auto">
          <a:xfrm>
            <a:off x="5500688" y="2428875"/>
            <a:ext cx="3214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600" b="1" i="1">
                <a:solidFill>
                  <a:srgbClr val="C00000"/>
                </a:solidFill>
                <a:cs typeface="Times New Roman" pitchFamily="18" charset="0"/>
              </a:rPr>
              <a:t>Захват метана – один из лучший краткосрочных способов предотвращения глобального потепления! </a:t>
            </a:r>
            <a:endParaRPr lang="ru-RU" sz="2000" b="1" i="1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642918"/>
          <a:ext cx="3143272" cy="28704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8760"/>
                <a:gridCol w="17145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Страна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Объем добычи свалочного газа, млн. куб. м/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США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Германия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Великобритания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Нидерланды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Франция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Италия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Дания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Итого: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4643438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 основе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биогазовых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технологий лежат сложные природные процессы биологического разложения органических веществ в анаэробных (без доступа воздуха) условиях под воздействием особой группы анаэробных бактерий. Эти процессы сопровождаются минерализацией азотсодержащих, фосфорсодержащих и калийсодержащих органических соединений с получением минеральных форм азота, фосфора и калия, наиболее доступных для растений, с полным уничтожением патогенной (болезнетворной) микрофлоры, яиц гельминтов, семян сорняков, специфических фекальных запахов, нитратов и нитритов. Процесс образования биогаза и удобрений осуществляется специальных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биореакторах-метантенках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. </a:t>
            </a:r>
          </a:p>
        </p:txBody>
      </p:sp>
      <p:pic>
        <p:nvPicPr>
          <p:cNvPr id="20483" name="Рисунок 1" descr="http://upload.wikimedia.org/wikipedia/commons/thumb/9/91/Biogasspeicher.jpg/333px-Biogasspeich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714375"/>
            <a:ext cx="2809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89188" y="-109538"/>
            <a:ext cx="4310062" cy="841376"/>
          </a:xfrm>
          <a:prstGeom prst="rect">
            <a:avLst/>
          </a:prstGeom>
          <a:noFill/>
        </p:spPr>
      </p:pic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143500" y="3357563"/>
            <a:ext cx="335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Метантенк биогазовой установки</a:t>
            </a:r>
            <a:endParaRPr lang="ru-RU" sz="2000" b="1"/>
          </a:p>
        </p:txBody>
      </p:sp>
      <p:pic>
        <p:nvPicPr>
          <p:cNvPr id="20486" name="Рисунок 7" descr="Принципиальная схема комплексного решения энергоснабжения с использованием биогаз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714750"/>
            <a:ext cx="4300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4714875" y="6334125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Схема   энергоснабжения с использованием биогаза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0413" y="-109538"/>
            <a:ext cx="4310062" cy="841376"/>
          </a:xfrm>
          <a:prstGeom prst="rect">
            <a:avLst/>
          </a:prstGeom>
          <a:noFill/>
        </p:spPr>
      </p:pic>
      <p:pic>
        <p:nvPicPr>
          <p:cNvPr id="21507" name="Рисунок 5" descr="biogas_plant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643313"/>
            <a:ext cx="4500562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44" y="714356"/>
            <a:ext cx="4500594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Существуют промышленные и кустарные установки. Промышленные установки отличаются от кустарных наличием механизации, систем подогрева, гомогенизации, автоматики. Наиболее распространённый промышленный метод — анаэробное сбраживание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метантенках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55563" y="3560763"/>
            <a:ext cx="4314825" cy="3241675"/>
            <a:chOff x="35" y="2243"/>
            <a:chExt cx="2718" cy="2042"/>
          </a:xfrm>
        </p:grpSpPr>
        <p:pic>
          <p:nvPicPr>
            <p:cNvPr id="21509" name="Скругленный прямоугольник 8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" y="2243"/>
              <a:ext cx="2718" cy="2042"/>
            </a:xfrm>
            <a:prstGeom prst="rect">
              <a:avLst/>
            </a:prstGeom>
            <a:noFill/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84" y="2389"/>
              <a:ext cx="2422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20" y="3714752"/>
            <a:ext cx="392909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Хорошая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биогазовая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установка должна иметь необходимые части: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Емкость гомогенизации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Загрузчик твердого (жидкого)сырья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Реактор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Мешалки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Газгольдер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Система смешивания воды и отопления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Газовая система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Насосная станция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Сепаратор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Приборы контроля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Система безопасности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21513" name="Рисунок 11" descr="1258087321_energ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3525" y="785813"/>
            <a:ext cx="31686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4238" y="-109538"/>
            <a:ext cx="7643812" cy="841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8572560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Отходы периодически подаются с помощью насосной станции или загрузчика в реактор. Реактор представляет собой подогреваемый и утепленный железобетонный резервуар оборудованный миксерами. В реакторе живут полезные бактерии, которые питаются отходами. Продуктом жизнедеятельности бактерий является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. Для поддержания жизни бактерий требуется подача корма — отходов, подогрев до 35 °С и периодическое перемешивание. Образующийся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скапливается в хранилище (газгольдере), затем проходит систему очистки и подается к потребителям (котел или электрогенератор). Реактор работает без доступа воздуха, герметичен и неопасен.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4071938"/>
            <a:ext cx="4000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5072063" y="3786188"/>
            <a:ext cx="4071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Технологическая схема получения биогаза </a:t>
            </a:r>
            <a:endParaRPr lang="ru-RU" sz="2000" b="1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341313" y="3986213"/>
            <a:ext cx="4456112" cy="2816225"/>
            <a:chOff x="215" y="2511"/>
            <a:chExt cx="2807" cy="1774"/>
          </a:xfrm>
        </p:grpSpPr>
        <p:pic>
          <p:nvPicPr>
            <p:cNvPr id="22534" name="Скругленный прямоугольник 8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5" y="2511"/>
              <a:ext cx="2807" cy="1774"/>
            </a:xfrm>
            <a:prstGeom prst="rect">
              <a:avLst/>
            </a:prstGeom>
            <a:noFill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351" y="2646"/>
              <a:ext cx="2538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" name="TextBox 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9275" y="4048125"/>
            <a:ext cx="4168775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7708" y="0"/>
            <a:ext cx="5478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Применение </a:t>
            </a:r>
            <a:r>
              <a:rPr lang="ru-RU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биогаза</a:t>
            </a:r>
            <a:endParaRPr lang="ru-RU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46434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 используют в качестве топлива для производства: электроэнергии, тепла или пара, или в качестве автомобильного топлива.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Биогазовые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установки устанавливаться как очистные сооружения на фермах, птицефабриках, спиртовых заводах, сахарных заводах, мясокомбинатах.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Биогазовая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установка может заменить ветеринарно-санитарный завод, т. е. падаль может утилизироваться в биогаз вместо производства мясокостной муки.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</a:p>
        </p:txBody>
      </p:sp>
      <p:pic>
        <p:nvPicPr>
          <p:cNvPr id="1029" name="Рисунок 6" descr="http://upload.wikimedia.org/wikipedia/commons/thumb/1/12/Biogas-Linienbus.jpg/333px-Biogas-Linienb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5" y="4643438"/>
            <a:ext cx="2405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2" descr="bioga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688" y="4643438"/>
            <a:ext cx="235108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3786188" y="6429375"/>
            <a:ext cx="5500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cs typeface="Times New Roman" pitchFamily="18" charset="0"/>
              </a:rPr>
              <a:t>Автобус</a:t>
            </a:r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>
                <a:ea typeface="Calibri" pitchFamily="34" charset="0"/>
                <a:cs typeface="Times New Roman" pitchFamily="18" charset="0"/>
              </a:rPr>
              <a:t>и поезд</a:t>
            </a:r>
            <a:r>
              <a:rPr lang="ru-RU" sz="1200" b="1">
                <a:cs typeface="Times New Roman" pitchFamily="18" charset="0"/>
              </a:rPr>
              <a:t>, работающие на биогазег.Берн, Швейцария</a:t>
            </a:r>
            <a:endParaRPr lang="ru-RU" sz="1600"/>
          </a:p>
        </p:txBody>
      </p: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4700588" y="774700"/>
            <a:ext cx="4387850" cy="1882775"/>
            <a:chOff x="2961" y="488"/>
            <a:chExt cx="2764" cy="1186"/>
          </a:xfrm>
        </p:grpSpPr>
        <p:pic>
          <p:nvPicPr>
            <p:cNvPr id="1032" name="Скругленный прямоугольник 12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61" y="488"/>
              <a:ext cx="2764" cy="1186"/>
            </a:xfrm>
            <a:prstGeom prst="rect">
              <a:avLst/>
            </a:prstGeom>
            <a:noFill/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068" y="593"/>
              <a:ext cx="254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4" name="TextBox 13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53013" y="981075"/>
            <a:ext cx="3957637" cy="1438275"/>
          </a:xfrm>
          <a:prstGeom prst="rect">
            <a:avLst/>
          </a:prstGeom>
          <a:noFill/>
        </p:spPr>
      </p:pic>
      <p:grpSp>
        <p:nvGrpSpPr>
          <p:cNvPr id="16" name="Скругленный прямоугольник 15"/>
          <p:cNvGrpSpPr>
            <a:grpSpLocks/>
          </p:cNvGrpSpPr>
          <p:nvPr/>
        </p:nvGrpSpPr>
        <p:grpSpPr bwMode="auto">
          <a:xfrm>
            <a:off x="55563" y="3560763"/>
            <a:ext cx="4102100" cy="3382962"/>
            <a:chOff x="35" y="2243"/>
            <a:chExt cx="2584" cy="2131"/>
          </a:xfrm>
        </p:grpSpPr>
        <p:pic>
          <p:nvPicPr>
            <p:cNvPr id="1036" name="Скругленный прямоугольник 15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5" y="2243"/>
              <a:ext cx="2584" cy="2131"/>
            </a:xfrm>
            <a:prstGeom prst="rect">
              <a:avLst/>
            </a:prstGeom>
            <a:noFill/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89" y="2394"/>
              <a:ext cx="2277" cy="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6" y="3626346"/>
            <a:ext cx="3748976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Ведущее место по производству биогаза занимает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Китай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- 20 млн. штук. </a:t>
            </a:r>
            <a:endParaRPr 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Второе место в мире по производству биогаза занимает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Индия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- 1 млн.</a:t>
            </a:r>
            <a:r>
              <a:rPr lang="en-U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штук.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Среди промышленно развитых стран ведущее место в производстве и использовании биогаза по относительным показателям принадлежит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Дании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 — биогаз занимает до 18 % в её общем энергобалансе.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По количеству средних и крупных установок ведущее место занимает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Германия 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— 8000 тыс. шт.	</a:t>
            </a:r>
          </a:p>
        </p:txBody>
      </p:sp>
      <p:graphicFrame>
        <p:nvGraphicFramePr>
          <p:cNvPr id="1026" name="Диаграмма 19"/>
          <p:cNvGraphicFramePr>
            <a:graphicFrameLocks/>
          </p:cNvGraphicFramePr>
          <p:nvPr/>
        </p:nvGraphicFramePr>
        <p:xfrm>
          <a:off x="4786313" y="2571750"/>
          <a:ext cx="4214812" cy="1714500"/>
        </p:xfrm>
        <a:graphic>
          <a:graphicData uri="http://schemas.openxmlformats.org/presentationml/2006/ole">
            <p:oleObj spid="_x0000_s1026" r:id="rId9" imgW="4218798" imgH="1713124" progId="Excel.Chart.8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00496" y="4000504"/>
            <a:ext cx="5286412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 последнее время биогаз широко применяется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автотраспорте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075" y="920750"/>
            <a:ext cx="9051925" cy="5443538"/>
          </a:xfrm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6738" y="30163"/>
            <a:ext cx="7480300" cy="847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00042"/>
            <a:ext cx="9001156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В.Баадер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Доне Е.,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Бренндерфер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Биогаз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Теория и практика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Москва, изд-во ""МИР"", 2005 г.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Бобович Б.Б., Рывкин М.Д.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Биогазовая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технология переработки отходов животноводства / Вестник Московского государственного индустриального университета. № 1, 1999г.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В. В.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Глухов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, Т. В.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Лисочкина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, Т. П. Некрасова ""Экономические основы экологии""; Санкт-Петербург, Специальная литература", 1997г.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Оценка энергетического потенциала использования отходов в Новосибирской области: Институт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 - http://www.rdiee.msk.ru.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Ревель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 П.,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Ревель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 Ч."Среда нашего обитания. Энергетические проблемы человечества", в 4-х книгах, книга 3-я; Москва, изд-во ""МИР"", 1995 г.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Роговой О.Г. Рогожиной У.К.«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Биодизель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топливо будущего или новая экологическая проблема?»//научно-популярный журнал «Биология в школе», №3,2007г,с.11-16.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Федоров Л.,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Маякин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А. Теплоэлектростанция на бытовых отходах / «Новые технологии», № 6 (70), июнь 2006 г.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Хотунцев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Ю.Л. Экология и экологическая безопасность: Учеб. Пособие для студ.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высш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учеб. заведений. – 2-е изд.,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 –М.: Издательский центр «Академия», 2004г.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Шен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М.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Компогаз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метод брожения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биоотходов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“Метроном”, № 1-2, 1994г., с.41.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Экология: учебное пособие/ Под ред. Проф. Денисова В.В. – 2-е изд. –М.: ИКЦ «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МарТ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Ростов-на-Дону, 2004г.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Энциклопедический словарь-справочник ""Окружающая среда""; А/О изд. группа ""ПРОГРЕСС"", 1993 год. 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Электронные источники: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http://www.forum.smolensk.ws/viewtopic.php?t=5296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http://www.spare.net.ru/intrus/mater/kazenergy/kazen09.htm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http://techtex.ru/ftt/katalog/catalog/untitled1.php?SECTION_ID=17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http://www.ees.adelaide.edu.au/pharris/biogas/PictGal.html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http://mvn77.narod.ru/bib/bio/bio.htm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http://www.teploved.ru/menu11_3.html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http://www.cogeneration.ru/application/biogas.html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http://eko.112s.ru/faq/9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6225" y="-255588"/>
            <a:ext cx="2865438" cy="84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0225" y="-212725"/>
            <a:ext cx="7480300" cy="858838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92075" y="487363"/>
            <a:ext cx="8815388" cy="4614862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0" y="1143000"/>
          <a:ext cx="3269925" cy="2456688"/>
        </p:xfrm>
        <a:graphic>
          <a:graphicData uri="http://schemas.openxmlformats.org/drawingml/2006/table">
            <a:tbl>
              <a:tblPr/>
              <a:tblGrid>
                <a:gridCol w="2102300"/>
                <a:gridCol w="1167625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Вид 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расхода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Расход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   / сутки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Подогрев воды на бытовые нужды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Отопление жилых помещений (сентябрь)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Приготовление пищи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Консервирование пищепродуктов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43" name="Rectangle 1"/>
          <p:cNvSpPr>
            <a:spLocks noChangeArrowheads="1"/>
          </p:cNvSpPr>
          <p:nvPr/>
        </p:nvSpPr>
        <p:spPr bwMode="auto">
          <a:xfrm>
            <a:off x="5286375" y="357188"/>
            <a:ext cx="40719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r>
              <a:rPr lang="ru-RU" sz="2000" b="1">
                <a:cs typeface="Times New Roman" pitchFamily="18" charset="0"/>
              </a:rPr>
              <a:t>Данные по расходу биогаза </a:t>
            </a:r>
          </a:p>
          <a:p>
            <a:pPr algn="ctr"/>
            <a:r>
              <a:rPr lang="ru-RU" sz="2000" b="1">
                <a:cs typeface="Times New Roman" pitchFamily="18" charset="0"/>
              </a:rPr>
              <a:t>в домашнем хозяйстве</a:t>
            </a:r>
          </a:p>
          <a:p>
            <a:pPr eaLnBrk="0" hangingPunct="0"/>
            <a:endParaRPr lang="ru-RU"/>
          </a:p>
        </p:txBody>
      </p:sp>
      <p:pic>
        <p:nvPicPr>
          <p:cNvPr id="9244" name="Picture 2" descr="Получение биогаза на участке - своими руками. Производство биогаз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4643438"/>
            <a:ext cx="3751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5" name="Прямоугольник 6"/>
          <p:cNvSpPr>
            <a:spLocks noChangeArrowheads="1"/>
          </p:cNvSpPr>
          <p:nvPr/>
        </p:nvSpPr>
        <p:spPr bwMode="auto">
          <a:xfrm>
            <a:off x="0" y="4000500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Получение биогаза из навоза      </a:t>
            </a:r>
          </a:p>
          <a:p>
            <a:pPr algn="ctr"/>
            <a:r>
              <a:rPr lang="ru-RU" sz="2000" b="1"/>
              <a:t> на участке своими руками  (Липецкая область)</a:t>
            </a:r>
          </a:p>
        </p:txBody>
      </p:sp>
      <p:pic>
        <p:nvPicPr>
          <p:cNvPr id="9246" name="Рисунок 1" descr="Сайт Биотехнологи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8713" y="6286500"/>
            <a:ext cx="42052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Рисунок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4071938"/>
            <a:ext cx="27765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72438" y="1428750"/>
            <a:ext cx="2143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03345"/>
            <a:ext cx="742952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  <a:endParaRPr lang="ru-RU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Нетрадиционные источники энергии имеют важное значение с точки зрения энергосбережения, так как позволяют сокращать расход дефицитного органического топлива. Нетрадиционная энергетика одновременно решает и экологические проблемы, а именно ее преимущество не только в неисчерпаемости, но и в экологической чистоте.</a:t>
            </a:r>
            <a:endParaRPr 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7060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Энергоресурсосбережение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428875" y="642938"/>
            <a:ext cx="6715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«Вам еще предстоит познакомиться с источниками топлива,</a:t>
            </a:r>
          </a:p>
          <a:p>
            <a:r>
              <a:rPr lang="ru-RU" sz="1400" b="1" i="1"/>
              <a:t> о существовании которых люди сейчас даже и не подозревают»</a:t>
            </a:r>
          </a:p>
          <a:p>
            <a:pPr algn="r"/>
            <a:r>
              <a:rPr lang="ru-RU" sz="1400" b="1" i="1"/>
              <a:t> Стив Хауэлл, </a:t>
            </a:r>
          </a:p>
          <a:p>
            <a:pPr algn="r"/>
            <a:r>
              <a:rPr lang="ru-RU" sz="1400" b="1" i="1"/>
              <a:t>директор Национальной комиссии </a:t>
            </a:r>
          </a:p>
          <a:p>
            <a:pPr algn="r"/>
            <a:r>
              <a:rPr lang="ru-RU" sz="1400" b="1" i="1"/>
              <a:t>по биодизельному топливу (США)</a:t>
            </a:r>
          </a:p>
          <a:p>
            <a:pPr algn="r"/>
            <a:r>
              <a:rPr lang="ru-RU" sz="1400" b="1" i="1"/>
              <a:t> </a:t>
            </a:r>
          </a:p>
          <a:p>
            <a:endParaRPr lang="ru-RU" sz="140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642938"/>
            <a:ext cx="22145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3929063"/>
            <a:ext cx="15636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286000"/>
            <a:ext cx="221456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8286750" y="6429375"/>
            <a:ext cx="64293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ПЭС</a:t>
            </a: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214313" y="3929063"/>
            <a:ext cx="714375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СЭС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214313" y="2000250"/>
            <a:ext cx="714375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ВЭС</a:t>
            </a:r>
          </a:p>
        </p:txBody>
      </p:sp>
      <p:sp>
        <p:nvSpPr>
          <p:cNvPr id="10251" name="TextBox 16"/>
          <p:cNvSpPr txBox="1">
            <a:spLocks noChangeArrowheads="1"/>
          </p:cNvSpPr>
          <p:nvPr/>
        </p:nvSpPr>
        <p:spPr bwMode="auto">
          <a:xfrm>
            <a:off x="3203575" y="18446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483768" y="1916832"/>
            <a:ext cx="666023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В настоящее время наблюдается возобновление интереса к малой энергетике, что связано с усилением внимания к проблемам энергосбережения, экологии и энергетической безопасности. В связи с высокими ценами и ограниченными запасами нефти, газа и угля возникает проблема поиска дополнительных энергетических ресурсов.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0"/>
            <a:ext cx="7060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Энергоресурсосбережение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</a:endParaRPr>
          </a:p>
        </p:txBody>
      </p:sp>
      <p:graphicFrame>
        <p:nvGraphicFramePr>
          <p:cNvPr id="11267" name="Диаграмма 4"/>
          <p:cNvGraphicFramePr>
            <a:graphicFrameLocks/>
          </p:cNvGraphicFramePr>
          <p:nvPr/>
        </p:nvGraphicFramePr>
        <p:xfrm>
          <a:off x="200025" y="785813"/>
          <a:ext cx="5646738" cy="4565650"/>
        </p:xfrm>
        <a:graphic>
          <a:graphicData uri="http://schemas.openxmlformats.org/presentationml/2006/ole">
            <p:oleObj spid="_x0000_s11267" r:id="rId3" imgW="5645385" imgH="4566300" progId="Excel.Chart.8">
              <p:embed/>
            </p:oleObj>
          </a:graphicData>
        </a:graphic>
      </p:graphicFrame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1484313"/>
            <a:ext cx="3181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6516688" y="4437063"/>
            <a:ext cx="2376487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Биогазовая установка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445224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Одним из эффективных способов получения энергии в будущем может стать использование в качестве топлива твердых бытовых отходов.</a:t>
            </a:r>
            <a:r>
              <a:rPr lang="ru-RU" dirty="0"/>
              <a:t>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Особую роль также играют возобновляемые источники энергии (ВИЭ).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-6350"/>
            <a:ext cx="5095875" cy="102393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4525963"/>
          </a:xfrm>
        </p:spPr>
        <p:txBody>
          <a:bodyPr>
            <a:normAutofit fontScale="92500" lnSpcReduction="1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Биогазовые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технологии не являются чисто энергетическими, а представляют комплекс, охватывающий решение как энергетических, так и экологических, агрохимических, лесотехнических и других вопросов, и в этом состоит их высокая рентабельность и конкурентоспособность.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274638" y="4700588"/>
            <a:ext cx="3883025" cy="2101850"/>
            <a:chOff x="173" y="2961"/>
            <a:chExt cx="2446" cy="1324"/>
          </a:xfrm>
        </p:grpSpPr>
        <p:pic>
          <p:nvPicPr>
            <p:cNvPr id="12292" name="Скругленный прямоугольник 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3" y="2961"/>
              <a:ext cx="2446" cy="1324"/>
            </a:xfrm>
            <a:prstGeom prst="rect">
              <a:avLst/>
            </a:prstGeom>
            <a:noFill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84" y="3074"/>
              <a:ext cx="2222" cy="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9" name="TextBox 8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550" y="4833938"/>
            <a:ext cx="3541713" cy="1597025"/>
          </a:xfrm>
          <a:prstGeom prst="rect">
            <a:avLst/>
          </a:prstGeom>
          <a:noFill/>
        </p:spPr>
      </p:pic>
      <p:grpSp>
        <p:nvGrpSpPr>
          <p:cNvPr id="11" name="Скругленный прямоугольник 10"/>
          <p:cNvGrpSpPr>
            <a:grpSpLocks/>
          </p:cNvGrpSpPr>
          <p:nvPr/>
        </p:nvGrpSpPr>
        <p:grpSpPr bwMode="auto">
          <a:xfrm>
            <a:off x="4627563" y="4700588"/>
            <a:ext cx="4102100" cy="2101850"/>
            <a:chOff x="2915" y="2961"/>
            <a:chExt cx="2584" cy="1324"/>
          </a:xfrm>
        </p:grpSpPr>
        <p:pic>
          <p:nvPicPr>
            <p:cNvPr id="12296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15" y="2961"/>
              <a:ext cx="2584" cy="1324"/>
            </a:xfrm>
            <a:prstGeom prst="rect">
              <a:avLst/>
            </a:prstGeom>
            <a:noFill/>
          </p:spPr>
        </p:pic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029" y="3074"/>
              <a:ext cx="2357" cy="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6314" y="4786322"/>
            <a:ext cx="3786214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Утилизация биомассы в сельском хозяйстве, где на различные технологические нужды расходуется большое количество топлива и непрерывно растет потребность в высококачественных удобрениях.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1841500" y="3773488"/>
            <a:ext cx="5961063" cy="742950"/>
            <a:chOff x="1160" y="2377"/>
            <a:chExt cx="3755" cy="468"/>
          </a:xfrm>
        </p:grpSpPr>
        <p:pic>
          <p:nvPicPr>
            <p:cNvPr id="12300" name="Скругленный прямоугольник 12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160" y="2377"/>
              <a:ext cx="3755" cy="468"/>
            </a:xfrm>
            <a:prstGeom prst="rect">
              <a:avLst/>
            </a:prstGeom>
            <a:noFill/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1233" y="2448"/>
              <a:ext cx="3609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00232" y="3857629"/>
            <a:ext cx="5643602" cy="642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ПЕРСПЕКТИВЫ ИСПОЛЬЗОВАНИЯ  БИОГАЗОВЫХ ТЕХНОЛОГИЙ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2286000" y="4500563"/>
            <a:ext cx="1643063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00625" y="4500563"/>
            <a:ext cx="150018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0413" y="-109538"/>
            <a:ext cx="4449762" cy="841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928670"/>
            <a:ext cx="8643998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Цель:</a:t>
            </a:r>
            <a:r>
              <a:rPr lang="ru-RU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представить биогаз как перспективный и экологически чистый заменитель минерального топлива при производстве энергии; показать практическое применение биогаза с помощью </a:t>
            </a:r>
            <a:r>
              <a:rPr lang="ru-RU" sz="2400" b="1" dirty="0" err="1">
                <a:latin typeface="+mn-lt"/>
              </a:rPr>
              <a:t>биогазовой</a:t>
            </a:r>
            <a:r>
              <a:rPr lang="ru-RU" sz="2400" b="1" dirty="0">
                <a:latin typeface="+mn-lt"/>
              </a:rPr>
              <a:t> установки и перспективы их использования в хозяйстве.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Задачи: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Изучить состав и качество биогаза, основные источники сырья; факторы, влияющие на процесс брожения.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Выявить перспективы использования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биогазовых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технологий.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29708" cy="10604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открытия и использования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биогаза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285992"/>
          </a:xfrm>
        </p:spPr>
        <p:txBody>
          <a:bodyPr>
            <a:noAutofit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В  начале XIX века метан в биогазе обнаружил английский химик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Хэмфри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Дэви, а первая установка по его промышленному получению была создана в Индии, в Бомбее в 1859 году;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В 1895 г биогаз применялся в Великобритании для уличного освещения;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В 1930 году, с развитием микробиологии, были обнаружены бактерии, участвующие в процессе производства биогаза.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214438"/>
            <a:ext cx="36433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57813" y="3357563"/>
            <a:ext cx="3643312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Биогаз использовали еще в Древнем Китае</a:t>
            </a:r>
          </a:p>
        </p:txBody>
      </p:sp>
      <p:pic>
        <p:nvPicPr>
          <p:cNvPr id="6" name="TextBox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6675" y="1042988"/>
            <a:ext cx="5492750" cy="376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06" y="0"/>
            <a:ext cx="90011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Биогаз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– один из перспективных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альтернативных источников энергии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50112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- газ, получаемый метановым брожением биомассы. Разложение биомассы происходит под воздействием трёх видов бактерий. В цепочке питания последующие бактерии питаются продуктами жизнедеятельности предыдущих. Первый вид — бактерии гидролизные, второй - кислотообразующие, третий -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метанообразующие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. В производстве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биогаза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участвуют не только бактерии класса 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метаногенов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, а все три вида.</a:t>
            </a:r>
          </a:p>
        </p:txBody>
      </p:sp>
      <p:pic>
        <p:nvPicPr>
          <p:cNvPr id="6" name="TextBox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075" y="3402013"/>
            <a:ext cx="3919538" cy="3206750"/>
          </a:xfrm>
          <a:prstGeom prst="rect">
            <a:avLst/>
          </a:prstGeom>
          <a:noFill/>
        </p:spPr>
      </p:pic>
      <p:grpSp>
        <p:nvGrpSpPr>
          <p:cNvPr id="28" name="TextBox 27"/>
          <p:cNvGrpSpPr>
            <a:grpSpLocks/>
          </p:cNvGrpSpPr>
          <p:nvPr/>
        </p:nvGrpSpPr>
        <p:grpSpPr bwMode="auto">
          <a:xfrm>
            <a:off x="4059238" y="3913188"/>
            <a:ext cx="5029200" cy="482600"/>
            <a:chOff x="2557" y="2465"/>
            <a:chExt cx="3168" cy="304"/>
          </a:xfrm>
        </p:grpSpPr>
        <p:pic>
          <p:nvPicPr>
            <p:cNvPr id="15365" name="TextBox 27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57" y="2465"/>
              <a:ext cx="3168" cy="304"/>
            </a:xfrm>
            <a:prstGeom prst="rect">
              <a:avLst/>
            </a:prstGeom>
            <a:noFill/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2610" y="2520"/>
              <a:ext cx="30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</a:rPr>
                <a:t>Отходы</a:t>
              </a:r>
            </a:p>
          </p:txBody>
        </p:sp>
      </p:grpSp>
      <p:grpSp>
        <p:nvGrpSpPr>
          <p:cNvPr id="29" name="TextBox 28"/>
          <p:cNvGrpSpPr>
            <a:grpSpLocks/>
          </p:cNvGrpSpPr>
          <p:nvPr/>
        </p:nvGrpSpPr>
        <p:grpSpPr bwMode="auto">
          <a:xfrm>
            <a:off x="4059238" y="4200525"/>
            <a:ext cx="1744662" cy="450850"/>
            <a:chOff x="2557" y="2646"/>
            <a:chExt cx="1099" cy="284"/>
          </a:xfrm>
        </p:grpSpPr>
        <p:pic>
          <p:nvPicPr>
            <p:cNvPr id="15368" name="TextBox 28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57" y="2646"/>
              <a:ext cx="1099" cy="284"/>
            </a:xfrm>
            <a:prstGeom prst="rect">
              <a:avLst/>
            </a:prstGeom>
            <a:noFill/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2610" y="2700"/>
              <a:ext cx="9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Твёрдые</a:t>
              </a:r>
            </a:p>
          </p:txBody>
        </p:sp>
      </p:grpSp>
      <p:grpSp>
        <p:nvGrpSpPr>
          <p:cNvPr id="30" name="TextBox 29"/>
          <p:cNvGrpSpPr>
            <a:grpSpLocks/>
          </p:cNvGrpSpPr>
          <p:nvPr/>
        </p:nvGrpSpPr>
        <p:grpSpPr bwMode="auto">
          <a:xfrm>
            <a:off x="5632450" y="4200525"/>
            <a:ext cx="1884363" cy="450850"/>
            <a:chOff x="3548" y="2646"/>
            <a:chExt cx="1187" cy="284"/>
          </a:xfrm>
        </p:grpSpPr>
        <p:pic>
          <p:nvPicPr>
            <p:cNvPr id="15371" name="TextBox 29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48" y="2646"/>
              <a:ext cx="1187" cy="284"/>
            </a:xfrm>
            <a:prstGeom prst="rect">
              <a:avLst/>
            </a:prstGeom>
            <a:noFill/>
          </p:spPr>
        </p:pic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3600" y="2700"/>
              <a:ext cx="10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Жидкие</a:t>
              </a:r>
            </a:p>
          </p:txBody>
        </p:sp>
      </p:grpSp>
      <p:grpSp>
        <p:nvGrpSpPr>
          <p:cNvPr id="31" name="TextBox 30"/>
          <p:cNvGrpSpPr>
            <a:grpSpLocks/>
          </p:cNvGrpSpPr>
          <p:nvPr/>
        </p:nvGrpSpPr>
        <p:grpSpPr bwMode="auto">
          <a:xfrm>
            <a:off x="7272338" y="4200525"/>
            <a:ext cx="1816100" cy="450850"/>
            <a:chOff x="4581" y="2646"/>
            <a:chExt cx="1144" cy="284"/>
          </a:xfrm>
        </p:grpSpPr>
        <p:pic>
          <p:nvPicPr>
            <p:cNvPr id="15374" name="TextBox 30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581" y="2646"/>
              <a:ext cx="1144" cy="284"/>
            </a:xfrm>
            <a:prstGeom prst="rect">
              <a:avLst/>
            </a:prstGeom>
            <a:noFill/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4635" y="2700"/>
              <a:ext cx="103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Газообразные</a:t>
              </a:r>
            </a:p>
          </p:txBody>
        </p:sp>
      </p:grpSp>
      <p:grpSp>
        <p:nvGrpSpPr>
          <p:cNvPr id="32" name="TextBox 31"/>
          <p:cNvGrpSpPr>
            <a:grpSpLocks/>
          </p:cNvGrpSpPr>
          <p:nvPr/>
        </p:nvGrpSpPr>
        <p:grpSpPr bwMode="auto">
          <a:xfrm>
            <a:off x="4059238" y="5126038"/>
            <a:ext cx="2524125" cy="635000"/>
            <a:chOff x="2557" y="3229"/>
            <a:chExt cx="1590" cy="400"/>
          </a:xfrm>
        </p:grpSpPr>
        <p:pic>
          <p:nvPicPr>
            <p:cNvPr id="15377" name="TextBox 31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57" y="3229"/>
              <a:ext cx="1590" cy="400"/>
            </a:xfrm>
            <a:prstGeom prst="rect">
              <a:avLst/>
            </a:prstGeom>
            <a:noFill/>
          </p:spPr>
        </p:pic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2610" y="3285"/>
              <a:ext cx="14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Бытовые</a:t>
              </a:r>
            </a:p>
            <a:p>
              <a:pPr algn="ctr"/>
              <a:r>
                <a:rPr lang="ru-RU" sz="1200">
                  <a:solidFill>
                    <a:srgbClr val="000000"/>
                  </a:solidFill>
                </a:rPr>
                <a:t>(коммунальные)</a:t>
              </a:r>
            </a:p>
          </p:txBody>
        </p:sp>
      </p:grpSp>
      <p:grpSp>
        <p:nvGrpSpPr>
          <p:cNvPr id="33" name="TextBox 32"/>
          <p:cNvGrpSpPr>
            <a:grpSpLocks/>
          </p:cNvGrpSpPr>
          <p:nvPr/>
        </p:nvGrpSpPr>
        <p:grpSpPr bwMode="auto">
          <a:xfrm>
            <a:off x="6699250" y="5126038"/>
            <a:ext cx="2530475" cy="635000"/>
            <a:chOff x="4220" y="3229"/>
            <a:chExt cx="1594" cy="400"/>
          </a:xfrm>
        </p:grpSpPr>
        <p:pic>
          <p:nvPicPr>
            <p:cNvPr id="15380" name="TextBox 32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220" y="3229"/>
              <a:ext cx="1594" cy="400"/>
            </a:xfrm>
            <a:prstGeom prst="rect">
              <a:avLst/>
            </a:prstGeom>
            <a:noFill/>
          </p:spPr>
        </p:pic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4275" y="3285"/>
              <a:ext cx="14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Отходы производственного</a:t>
              </a:r>
            </a:p>
            <a:p>
              <a:pPr algn="ctr"/>
              <a:r>
                <a:rPr lang="ru-RU" sz="1200">
                  <a:solidFill>
                    <a:srgbClr val="000000"/>
                  </a:solidFill>
                </a:rPr>
                <a:t>потребления</a:t>
              </a:r>
            </a:p>
          </p:txBody>
        </p:sp>
      </p:grpSp>
      <p:grpSp>
        <p:nvGrpSpPr>
          <p:cNvPr id="34" name="TextBox 33"/>
          <p:cNvGrpSpPr>
            <a:grpSpLocks/>
          </p:cNvGrpSpPr>
          <p:nvPr/>
        </p:nvGrpSpPr>
        <p:grpSpPr bwMode="auto">
          <a:xfrm>
            <a:off x="5559425" y="5699125"/>
            <a:ext cx="2597150" cy="635000"/>
            <a:chOff x="3502" y="3590"/>
            <a:chExt cx="1636" cy="400"/>
          </a:xfrm>
        </p:grpSpPr>
        <p:pic>
          <p:nvPicPr>
            <p:cNvPr id="15383" name="TextBox 33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502" y="3590"/>
              <a:ext cx="1636" cy="400"/>
            </a:xfrm>
            <a:prstGeom prst="rect">
              <a:avLst/>
            </a:prstGeom>
            <a:noFill/>
          </p:spPr>
        </p:pic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3555" y="3645"/>
              <a:ext cx="15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Отходы </a:t>
              </a:r>
            </a:p>
            <a:p>
              <a:pPr algn="ctr"/>
              <a:r>
                <a:rPr lang="ru-RU" sz="1200">
                  <a:solidFill>
                    <a:srgbClr val="000000"/>
                  </a:solidFill>
                </a:rPr>
                <a:t>производства</a:t>
              </a:r>
            </a:p>
          </p:txBody>
        </p:sp>
      </p:grpSp>
      <p:grpSp>
        <p:nvGrpSpPr>
          <p:cNvPr id="37" name="TextBox 36"/>
          <p:cNvGrpSpPr>
            <a:grpSpLocks/>
          </p:cNvGrpSpPr>
          <p:nvPr/>
        </p:nvGrpSpPr>
        <p:grpSpPr bwMode="auto">
          <a:xfrm>
            <a:off x="7132638" y="6345238"/>
            <a:ext cx="1955800" cy="446087"/>
            <a:chOff x="4493" y="3997"/>
            <a:chExt cx="1232" cy="281"/>
          </a:xfrm>
        </p:grpSpPr>
        <p:pic>
          <p:nvPicPr>
            <p:cNvPr id="15386" name="TextBox 36"/>
            <p:cNvPicPr>
              <a:picLocks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493" y="3997"/>
              <a:ext cx="1232" cy="281"/>
            </a:xfrm>
            <a:prstGeom prst="rect">
              <a:avLst/>
            </a:prstGeom>
            <a:noFill/>
          </p:spPr>
        </p:pic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545" y="4050"/>
              <a:ext cx="112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000000"/>
                  </a:solidFill>
                </a:rPr>
                <a:t>Строительные</a:t>
              </a: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>
            <a:off x="7500938" y="4786313"/>
            <a:ext cx="64293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6358732" y="500141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5214938" y="4786313"/>
            <a:ext cx="64293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TextBox 49"/>
          <p:cNvGrpSpPr>
            <a:grpSpLocks/>
          </p:cNvGrpSpPr>
          <p:nvPr/>
        </p:nvGrpSpPr>
        <p:grpSpPr bwMode="auto">
          <a:xfrm>
            <a:off x="4200525" y="6272213"/>
            <a:ext cx="2816225" cy="512762"/>
            <a:chOff x="2646" y="3951"/>
            <a:chExt cx="1774" cy="323"/>
          </a:xfrm>
        </p:grpSpPr>
        <p:pic>
          <p:nvPicPr>
            <p:cNvPr id="15392" name="TextBox 49"/>
            <p:cNvPicPr>
              <a:picLocks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646" y="3951"/>
              <a:ext cx="1774" cy="323"/>
            </a:xfrm>
            <a:prstGeom prst="rect">
              <a:avLst/>
            </a:prstGeom>
            <a:noFill/>
          </p:spPr>
        </p:pic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2700" y="4005"/>
              <a:ext cx="166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rgbClr val="C00000"/>
                  </a:solidFill>
                </a:rPr>
                <a:t>Сельскохозяйственные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994689"/>
          <a:ext cx="8858311" cy="57940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0396"/>
                <a:gridCol w="1643074"/>
                <a:gridCol w="4214841"/>
              </a:tblGrid>
              <a:tr h="3616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Биомасса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Использование энергии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31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Отходы лесоматериалов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Обрезки и опилки от переработки древесины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основном как топливо для котельных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257">
                <a:tc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Сельскохозяйственные отходы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Солома, помет, сахарная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багасса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т.п.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топливо для котельных или для выработки энергии Производство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биоэтанола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транспортного топлива, например, использование сахара в Бразилии.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28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Энергетические сельскохозяйственные культуры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Быстрорастущая биомасса, выращиваемая специально на топливо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ива)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электроэнергии (всего несколько коммерческих примеров)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625">
                <a:tc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Твердые городские отходы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Домашние и коммерческие отходы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Сжигание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с получением энергии, используемое для выработки электроэнергии </a:t>
                      </a:r>
                      <a:b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Улавливание </a:t>
                      </a:r>
                      <a:r>
                        <a:rPr lang="ru-RU" sz="1400" b="0" dirty="0">
                          <a:latin typeface="+mn-lt"/>
                          <a:ea typeface="Times New Roman"/>
                          <a:cs typeface="Times New Roman"/>
                        </a:rPr>
                        <a:t>метана со свалок, используется для выработки электроэнергии и промышленного нагрева.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31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Сточные воды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Осадки от переработки городских сточных вод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Анаэробное сбраживание осадков сточных вод вырабатывает метан. Используется для выработки электроэнергии.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350" y="-60325"/>
            <a:ext cx="8802688" cy="102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941</TotalTime>
  <Words>1252</Words>
  <Application>Microsoft Office PowerPoint</Application>
  <PresentationFormat>Экран (4:3)</PresentationFormat>
  <Paragraphs>216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История открытия и использования биогаза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ПРЕЗЕНТАЦИЯ К УРОКУ</dc:title>
  <dc:creator>Смирнова Т.Г.</dc:creator>
  <cp:lastModifiedBy>Roman</cp:lastModifiedBy>
  <cp:revision>124</cp:revision>
  <dcterms:created xsi:type="dcterms:W3CDTF">2010-02-15T17:18:09Z</dcterms:created>
  <dcterms:modified xsi:type="dcterms:W3CDTF">2012-05-26T15:54:50Z</dcterms:modified>
</cp:coreProperties>
</file>