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6"/>
  </p:notesMasterIdLst>
  <p:sldIdLst>
    <p:sldId id="256" r:id="rId3"/>
    <p:sldId id="257" r:id="rId4"/>
    <p:sldId id="259" r:id="rId5"/>
    <p:sldId id="264" r:id="rId6"/>
    <p:sldId id="265" r:id="rId7"/>
    <p:sldId id="300" r:id="rId8"/>
    <p:sldId id="272" r:id="rId9"/>
    <p:sldId id="267" r:id="rId10"/>
    <p:sldId id="268" r:id="rId11"/>
    <p:sldId id="269" r:id="rId12"/>
    <p:sldId id="290" r:id="rId13"/>
    <p:sldId id="266" r:id="rId14"/>
    <p:sldId id="275" r:id="rId15"/>
    <p:sldId id="273" r:id="rId16"/>
    <p:sldId id="276" r:id="rId17"/>
    <p:sldId id="274" r:id="rId18"/>
    <p:sldId id="283" r:id="rId19"/>
    <p:sldId id="277" r:id="rId20"/>
    <p:sldId id="278" r:id="rId21"/>
    <p:sldId id="301" r:id="rId22"/>
    <p:sldId id="302" r:id="rId23"/>
    <p:sldId id="303" r:id="rId24"/>
    <p:sldId id="304" r:id="rId25"/>
    <p:sldId id="307" r:id="rId26"/>
    <p:sldId id="287" r:id="rId27"/>
    <p:sldId id="291" r:id="rId28"/>
    <p:sldId id="292" r:id="rId29"/>
    <p:sldId id="299" r:id="rId30"/>
    <p:sldId id="295" r:id="rId31"/>
    <p:sldId id="298" r:id="rId32"/>
    <p:sldId id="296" r:id="rId33"/>
    <p:sldId id="305" r:id="rId34"/>
    <p:sldId id="306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F2F4"/>
    <a:srgbClr val="99FFCC"/>
    <a:srgbClr val="B7F0FB"/>
    <a:srgbClr val="CCFF99"/>
    <a:srgbClr val="007635"/>
    <a:srgbClr val="FFCCCC"/>
    <a:srgbClr val="FBC5EF"/>
    <a:srgbClr val="CCE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75C4F-5F42-4CA7-87A5-4DB6B9D019EE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B6179-034E-4E14-AABC-03D4544E2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9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5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5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17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F8448B6-F726-4115-B23D-FD4D75B0E9B0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014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52EA8-CE33-4584-8258-2421827291C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06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5C3F2-B5B8-49D4-B81F-455C60C5801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47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583EB-2230-4C85-947C-C875F73BB880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72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1794C-7CC9-4527-8AEE-E0048DFDD209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361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56E38-E510-4351-A04A-A5D1C8AC0B51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96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1CD8A-2B08-44DD-B4E2-815B6CCE2D46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77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0F931-E235-4368-A612-E5237210D506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1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E1E8C-03CA-49B1-96C0-81D266D0F3F3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570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8EDA9-0C2A-48ED-9018-5D654B275B4C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0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28746-8D9B-4C08-9711-861577AB7FB9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70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07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07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073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6ACDCA-9092-4835-AA44-2247245AB49B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313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/>
          <a:lstStyle/>
          <a:p>
            <a:r>
              <a:rPr lang="ru-RU" b="1" dirty="0" smtClean="0"/>
              <a:t>Клетка – единица жизни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Учитель биологии МБОУ </a:t>
            </a:r>
            <a:r>
              <a:rPr lang="ru-RU" dirty="0" err="1" smtClean="0">
                <a:solidFill>
                  <a:schemeClr val="tx1"/>
                </a:solidFill>
              </a:rPr>
              <a:t>Нехаевская</a:t>
            </a:r>
            <a:r>
              <a:rPr lang="ru-RU" dirty="0" smtClean="0">
                <a:solidFill>
                  <a:schemeClr val="tx1"/>
                </a:solidFill>
              </a:rPr>
              <a:t> СОШ Сахаров Н.Н.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31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2" name="AutoShape 30"/>
          <p:cNvSpPr>
            <a:spLocks noChangeArrowheads="1"/>
          </p:cNvSpPr>
          <p:nvPr/>
        </p:nvSpPr>
        <p:spPr bwMode="auto">
          <a:xfrm rot="5400000">
            <a:off x="210360" y="2978217"/>
            <a:ext cx="4114800" cy="3352800"/>
          </a:xfrm>
          <a:prstGeom prst="flowChartDelay">
            <a:avLst/>
          </a:prstGeom>
          <a:solidFill>
            <a:srgbClr val="18E03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r>
              <a:rPr lang="ru-RU" b="1" dirty="0"/>
              <a:t>Большая </a:t>
            </a:r>
          </a:p>
          <a:p>
            <a:r>
              <a:rPr lang="ru-RU" b="1" dirty="0"/>
              <a:t>субъединица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  <a:hlinkClick r:id="rId2" action="ppaction://hlinksldjump"/>
              </a:rPr>
              <a:t>Инициация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667000" y="2057400"/>
            <a:ext cx="5257800" cy="457200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АУГ </a:t>
            </a:r>
            <a:r>
              <a:rPr lang="ru-RU" sz="2400" b="1" dirty="0" smtClean="0"/>
              <a:t> УУА  ААЦ  ГЦГ  </a:t>
            </a:r>
            <a:r>
              <a:rPr lang="ru-RU" sz="2400" b="1" dirty="0"/>
              <a:t>УГА </a:t>
            </a:r>
            <a:r>
              <a:rPr lang="ru-RU" sz="2400" b="1" dirty="0" smtClean="0"/>
              <a:t> УУА  ААЦ  </a:t>
            </a:r>
            <a:r>
              <a:rPr lang="ru-RU" sz="2400" b="1" dirty="0"/>
              <a:t>ЦЦУ</a:t>
            </a:r>
          </a:p>
        </p:txBody>
      </p:sp>
      <p:grpSp>
        <p:nvGrpSpPr>
          <p:cNvPr id="23580" name="Group 28"/>
          <p:cNvGrpSpPr>
            <a:grpSpLocks/>
          </p:cNvGrpSpPr>
          <p:nvPr/>
        </p:nvGrpSpPr>
        <p:grpSpPr bwMode="auto">
          <a:xfrm>
            <a:off x="762000" y="2514600"/>
            <a:ext cx="2971800" cy="3886200"/>
            <a:chOff x="576" y="1248"/>
            <a:chExt cx="1872" cy="2448"/>
          </a:xfrm>
        </p:grpSpPr>
        <p:grpSp>
          <p:nvGrpSpPr>
            <p:cNvPr id="23575" name="Group 23"/>
            <p:cNvGrpSpPr>
              <a:grpSpLocks/>
            </p:cNvGrpSpPr>
            <p:nvPr/>
          </p:nvGrpSpPr>
          <p:grpSpPr bwMode="auto">
            <a:xfrm>
              <a:off x="576" y="2880"/>
              <a:ext cx="1392" cy="816"/>
              <a:chOff x="144" y="2880"/>
              <a:chExt cx="1392" cy="1104"/>
            </a:xfrm>
          </p:grpSpPr>
          <p:sp>
            <p:nvSpPr>
              <p:cNvPr id="23571" name="AutoShape 19"/>
              <p:cNvSpPr>
                <a:spLocks noChangeArrowheads="1"/>
              </p:cNvSpPr>
              <p:nvPr/>
            </p:nvSpPr>
            <p:spPr bwMode="auto">
              <a:xfrm rot="10607767">
                <a:off x="144" y="2880"/>
                <a:ext cx="1392" cy="30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14AE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2" name="Rectangle 20"/>
              <p:cNvSpPr>
                <a:spLocks noChangeArrowheads="1"/>
              </p:cNvSpPr>
              <p:nvPr/>
            </p:nvSpPr>
            <p:spPr bwMode="auto">
              <a:xfrm>
                <a:off x="720" y="3168"/>
                <a:ext cx="144" cy="259"/>
              </a:xfrm>
              <a:prstGeom prst="rect">
                <a:avLst/>
              </a:prstGeom>
              <a:solidFill>
                <a:srgbClr val="3CC73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3" name="Oval 21"/>
              <p:cNvSpPr>
                <a:spLocks noChangeArrowheads="1"/>
              </p:cNvSpPr>
              <p:nvPr/>
            </p:nvSpPr>
            <p:spPr bwMode="auto">
              <a:xfrm>
                <a:off x="480" y="3408"/>
                <a:ext cx="576" cy="576"/>
              </a:xfrm>
              <a:prstGeom prst="ellipse">
                <a:avLst/>
              </a:prstGeom>
              <a:solidFill>
                <a:srgbClr val="CC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4" name="Text Box 22"/>
              <p:cNvSpPr txBox="1">
                <a:spLocks noChangeArrowheads="1"/>
              </p:cNvSpPr>
              <p:nvPr/>
            </p:nvSpPr>
            <p:spPr bwMode="auto">
              <a:xfrm>
                <a:off x="528" y="3552"/>
                <a:ext cx="864" cy="3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dirty="0"/>
                  <a:t>мет</a:t>
                </a:r>
              </a:p>
            </p:txBody>
          </p:sp>
        </p:grpSp>
        <p:grpSp>
          <p:nvGrpSpPr>
            <p:cNvPr id="23579" name="Group 27"/>
            <p:cNvGrpSpPr>
              <a:grpSpLocks/>
            </p:cNvGrpSpPr>
            <p:nvPr/>
          </p:nvGrpSpPr>
          <p:grpSpPr bwMode="auto">
            <a:xfrm>
              <a:off x="1392" y="1248"/>
              <a:ext cx="1056" cy="1728"/>
              <a:chOff x="816" y="1392"/>
              <a:chExt cx="1056" cy="1728"/>
            </a:xfrm>
          </p:grpSpPr>
          <p:grpSp>
            <p:nvGrpSpPr>
              <p:cNvPr id="23556" name="Group 4"/>
              <p:cNvGrpSpPr>
                <a:grpSpLocks/>
              </p:cNvGrpSpPr>
              <p:nvPr/>
            </p:nvGrpSpPr>
            <p:grpSpPr bwMode="auto">
              <a:xfrm>
                <a:off x="816" y="1584"/>
                <a:ext cx="1056" cy="1536"/>
                <a:chOff x="672" y="1248"/>
                <a:chExt cx="1056" cy="1824"/>
              </a:xfrm>
            </p:grpSpPr>
            <p:grpSp>
              <p:nvGrpSpPr>
                <p:cNvPr id="23557" name="Group 5"/>
                <p:cNvGrpSpPr>
                  <a:grpSpLocks/>
                </p:cNvGrpSpPr>
                <p:nvPr/>
              </p:nvGrpSpPr>
              <p:grpSpPr bwMode="auto">
                <a:xfrm>
                  <a:off x="672" y="1248"/>
                  <a:ext cx="1056" cy="1440"/>
                  <a:chOff x="672" y="1248"/>
                  <a:chExt cx="1056" cy="1440"/>
                </a:xfrm>
              </p:grpSpPr>
              <p:grpSp>
                <p:nvGrpSpPr>
                  <p:cNvPr id="23558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672" y="1680"/>
                    <a:ext cx="1056" cy="1008"/>
                    <a:chOff x="672" y="1680"/>
                    <a:chExt cx="1488" cy="1008"/>
                  </a:xfrm>
                </p:grpSpPr>
                <p:sp>
                  <p:nvSpPr>
                    <p:cNvPr id="23559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92" y="1680"/>
                      <a:ext cx="96" cy="1008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560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08" y="2064"/>
                      <a:ext cx="816" cy="96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561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6" y="1920"/>
                      <a:ext cx="384" cy="3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562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1920"/>
                      <a:ext cx="384" cy="3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56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1296"/>
                    <a:ext cx="528" cy="432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3564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248"/>
                    <a:ext cx="48" cy="96"/>
                  </a:xfrm>
                  <a:prstGeom prst="rect">
                    <a:avLst/>
                  </a:prstGeom>
                  <a:solidFill>
                    <a:srgbClr val="C2369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356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1248"/>
                    <a:ext cx="48" cy="96"/>
                  </a:xfrm>
                  <a:prstGeom prst="rect">
                    <a:avLst/>
                  </a:prstGeom>
                  <a:solidFill>
                    <a:srgbClr val="C2369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3566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248"/>
                    <a:ext cx="48" cy="96"/>
                  </a:xfrm>
                  <a:prstGeom prst="rect">
                    <a:avLst/>
                  </a:prstGeom>
                  <a:solidFill>
                    <a:srgbClr val="C2369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3567" name="Rectangle 15"/>
                <p:cNvSpPr>
                  <a:spLocks noChangeArrowheads="1"/>
                </p:cNvSpPr>
                <p:nvPr/>
              </p:nvSpPr>
              <p:spPr bwMode="auto">
                <a:xfrm>
                  <a:off x="1056" y="2688"/>
                  <a:ext cx="144" cy="96"/>
                </a:xfrm>
                <a:prstGeom prst="rect">
                  <a:avLst/>
                </a:prstGeom>
                <a:solidFill>
                  <a:srgbClr val="3CC73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8" name="Rectangle 16"/>
                <p:cNvSpPr>
                  <a:spLocks noChangeArrowheads="1"/>
                </p:cNvSpPr>
                <p:nvPr/>
              </p:nvSpPr>
              <p:spPr bwMode="auto">
                <a:xfrm>
                  <a:off x="1056" y="2832"/>
                  <a:ext cx="144" cy="96"/>
                </a:xfrm>
                <a:prstGeom prst="rect">
                  <a:avLst/>
                </a:prstGeom>
                <a:solidFill>
                  <a:srgbClr val="3CC73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569" name="Rectangle 17"/>
                <p:cNvSpPr>
                  <a:spLocks noChangeArrowheads="1"/>
                </p:cNvSpPr>
                <p:nvPr/>
              </p:nvSpPr>
              <p:spPr bwMode="auto">
                <a:xfrm>
                  <a:off x="1056" y="2976"/>
                  <a:ext cx="144" cy="96"/>
                </a:xfrm>
                <a:prstGeom prst="rect">
                  <a:avLst/>
                </a:prstGeom>
                <a:solidFill>
                  <a:srgbClr val="3CC73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3578" name="Text Box 26"/>
              <p:cNvSpPr txBox="1">
                <a:spLocks noChangeArrowheads="1"/>
              </p:cNvSpPr>
              <p:nvPr/>
            </p:nvSpPr>
            <p:spPr bwMode="auto">
              <a:xfrm>
                <a:off x="1152" y="1392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/>
                  <a:t>УАЦ</a:t>
                </a:r>
              </a:p>
            </p:txBody>
          </p:sp>
        </p:grpSp>
      </p:grpSp>
      <p:sp>
        <p:nvSpPr>
          <p:cNvPr id="23583" name="AutoShape 31"/>
          <p:cNvSpPr>
            <a:spLocks noChangeArrowheads="1"/>
          </p:cNvSpPr>
          <p:nvPr/>
        </p:nvSpPr>
        <p:spPr bwMode="auto">
          <a:xfrm rot="16200000">
            <a:off x="1790700" y="-190500"/>
            <a:ext cx="990600" cy="3352800"/>
          </a:xfrm>
          <a:prstGeom prst="flowChartDelay">
            <a:avLst/>
          </a:prstGeom>
          <a:solidFill>
            <a:srgbClr val="18E03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ru-RU" sz="2400" b="1" dirty="0"/>
              <a:t>Малая субъединица</a:t>
            </a:r>
          </a:p>
        </p:txBody>
      </p:sp>
    </p:spTree>
    <p:extLst>
      <p:ext uri="{BB962C8B-B14F-4D97-AF65-F5344CB8AC3E}">
        <p14:creationId xmlns:p14="http://schemas.microsoft.com/office/powerpoint/2010/main" val="112376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2" grpId="0" animBg="1"/>
      <p:bldP spid="23554" grpId="0"/>
      <p:bldP spid="23577" grpId="0" animBg="1"/>
      <p:bldP spid="235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"/>
          <p:cNvGrpSpPr>
            <a:grpSpLocks/>
          </p:cNvGrpSpPr>
          <p:nvPr/>
        </p:nvGrpSpPr>
        <p:grpSpPr bwMode="auto">
          <a:xfrm>
            <a:off x="5261537" y="1125339"/>
            <a:ext cx="2952750" cy="2879725"/>
            <a:chOff x="3288" y="890"/>
            <a:chExt cx="1860" cy="1814"/>
          </a:xfrm>
        </p:grpSpPr>
        <p:grpSp>
          <p:nvGrpSpPr>
            <p:cNvPr id="45" name="Group 5"/>
            <p:cNvGrpSpPr>
              <a:grpSpLocks/>
            </p:cNvGrpSpPr>
            <p:nvPr/>
          </p:nvGrpSpPr>
          <p:grpSpPr bwMode="auto">
            <a:xfrm>
              <a:off x="3288" y="890"/>
              <a:ext cx="1860" cy="1814"/>
              <a:chOff x="2880" y="2115"/>
              <a:chExt cx="1588" cy="1542"/>
            </a:xfrm>
          </p:grpSpPr>
          <p:sp>
            <p:nvSpPr>
              <p:cNvPr id="49" name="Oval 6"/>
              <p:cNvSpPr>
                <a:spLocks noChangeArrowheads="1"/>
              </p:cNvSpPr>
              <p:nvPr/>
            </p:nvSpPr>
            <p:spPr bwMode="auto">
              <a:xfrm>
                <a:off x="2880" y="2115"/>
                <a:ext cx="1588" cy="154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ru-RU" sz="4400">
                  <a:latin typeface="Times New Roman" pitchFamily="18" charset="0"/>
                </a:endParaRPr>
              </a:p>
            </p:txBody>
          </p:sp>
          <p:sp>
            <p:nvSpPr>
              <p:cNvPr id="50" name="Rectangle 7"/>
              <p:cNvSpPr>
                <a:spLocks noChangeArrowheads="1"/>
              </p:cNvSpPr>
              <p:nvPr/>
            </p:nvSpPr>
            <p:spPr bwMode="auto">
              <a:xfrm>
                <a:off x="2971" y="2387"/>
                <a:ext cx="1451" cy="227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6" name="Line 8"/>
            <p:cNvSpPr>
              <a:spLocks noChangeShapeType="1"/>
            </p:cNvSpPr>
            <p:nvPr/>
          </p:nvSpPr>
          <p:spPr bwMode="auto">
            <a:xfrm>
              <a:off x="4241" y="1525"/>
              <a:ext cx="0" cy="1179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3651" y="1888"/>
              <a:ext cx="37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440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48" name="Text Box 10"/>
            <p:cNvSpPr txBox="1">
              <a:spLocks noChangeArrowheads="1"/>
            </p:cNvSpPr>
            <p:nvPr/>
          </p:nvSpPr>
          <p:spPr bwMode="auto">
            <a:xfrm>
              <a:off x="4422" y="1888"/>
              <a:ext cx="37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4400">
                  <a:latin typeface="Times New Roman" pitchFamily="18" charset="0"/>
                </a:rPr>
                <a:t>П</a:t>
              </a:r>
            </a:p>
          </p:txBody>
        </p:sp>
      </p:grp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546662" y="1620577"/>
            <a:ext cx="6456221" cy="461665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/>
              <a:t> 	АУГ     	       ААЦ              ЦЦУ            АУГ </a:t>
            </a:r>
            <a:endParaRPr lang="ru-RU" sz="2400" b="1" dirty="0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418504" y="989112"/>
            <a:ext cx="1239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>
                <a:latin typeface="Times New Roman" pitchFamily="18" charset="0"/>
              </a:rPr>
              <a:t>и</a:t>
            </a:r>
            <a:r>
              <a:rPr lang="ru-RU" sz="2800" b="1" dirty="0" smtClean="0">
                <a:latin typeface="Times New Roman" pitchFamily="18" charset="0"/>
              </a:rPr>
              <a:t> РНК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609600" y="427038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/>
              <a:t>Трансляция  (стадия элонгации)</a:t>
            </a:r>
            <a:endParaRPr lang="ru-RU" sz="3600" b="1" dirty="0"/>
          </a:p>
        </p:txBody>
      </p:sp>
      <p:sp>
        <p:nvSpPr>
          <p:cNvPr id="58" name="Oval 19" descr="Частый вертикальный"/>
          <p:cNvSpPr>
            <a:spLocks noChangeArrowheads="1"/>
          </p:cNvSpPr>
          <p:nvPr/>
        </p:nvSpPr>
        <p:spPr bwMode="auto">
          <a:xfrm>
            <a:off x="5261537" y="5129552"/>
            <a:ext cx="503238" cy="647700"/>
          </a:xfrm>
          <a:prstGeom prst="ellipse">
            <a:avLst/>
          </a:prstGeom>
          <a:pattFill prst="narVert">
            <a:fgClr>
              <a:schemeClr val="accent1"/>
            </a:fgClr>
            <a:bgClr>
              <a:schemeClr val="bg1"/>
            </a:bgClr>
          </a:pattFill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20" descr="Широкий диагональный 1"/>
          <p:cNvSpPr>
            <a:spLocks noChangeArrowheads="1"/>
          </p:cNvSpPr>
          <p:nvPr/>
        </p:nvSpPr>
        <p:spPr bwMode="auto">
          <a:xfrm>
            <a:off x="4253475" y="5561352"/>
            <a:ext cx="503237" cy="647700"/>
          </a:xfrm>
          <a:prstGeom prst="ellipse">
            <a:avLst/>
          </a:prstGeom>
          <a:pattFill prst="wdDnDiag">
            <a:fgClr>
              <a:srgbClr val="FFCC99"/>
            </a:fgClr>
            <a:bgClr>
              <a:schemeClr val="bg1"/>
            </a:bgClr>
          </a:patt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Oval 21" descr="Широкий диагональный 1"/>
          <p:cNvSpPr>
            <a:spLocks noChangeArrowheads="1"/>
          </p:cNvSpPr>
          <p:nvPr/>
        </p:nvSpPr>
        <p:spPr bwMode="auto">
          <a:xfrm>
            <a:off x="7998387" y="5561352"/>
            <a:ext cx="503238" cy="647700"/>
          </a:xfrm>
          <a:prstGeom prst="ellipse">
            <a:avLst/>
          </a:prstGeom>
          <a:pattFill prst="wdDnDiag">
            <a:fgClr>
              <a:srgbClr val="FFCC99"/>
            </a:fgClr>
            <a:bgClr>
              <a:schemeClr val="bg1"/>
            </a:bgClr>
          </a:patt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22" descr="Частый вертикальный"/>
          <p:cNvSpPr>
            <a:spLocks noChangeArrowheads="1"/>
          </p:cNvSpPr>
          <p:nvPr/>
        </p:nvSpPr>
        <p:spPr bwMode="auto">
          <a:xfrm>
            <a:off x="2958075" y="5634377"/>
            <a:ext cx="503237" cy="647700"/>
          </a:xfrm>
          <a:prstGeom prst="ellipse">
            <a:avLst/>
          </a:prstGeom>
          <a:pattFill prst="narVert">
            <a:fgClr>
              <a:schemeClr val="accent1"/>
            </a:fgClr>
            <a:bgClr>
              <a:schemeClr val="bg1"/>
            </a:bgClr>
          </a:patt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Oval 23" descr="Мелкая сетка"/>
          <p:cNvSpPr>
            <a:spLocks noChangeArrowheads="1"/>
          </p:cNvSpPr>
          <p:nvPr/>
        </p:nvSpPr>
        <p:spPr bwMode="auto">
          <a:xfrm>
            <a:off x="6701400" y="5634377"/>
            <a:ext cx="503237" cy="647700"/>
          </a:xfrm>
          <a:prstGeom prst="ellipse">
            <a:avLst/>
          </a:prstGeom>
          <a:pattFill prst="smGrid">
            <a:fgClr>
              <a:schemeClr val="hlink"/>
            </a:fgClr>
            <a:bgClr>
              <a:schemeClr val="bg1"/>
            </a:bgClr>
          </a:pattFill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24" descr="Мелкая сетка"/>
          <p:cNvSpPr>
            <a:spLocks noChangeArrowheads="1"/>
          </p:cNvSpPr>
          <p:nvPr/>
        </p:nvSpPr>
        <p:spPr bwMode="auto">
          <a:xfrm>
            <a:off x="5621900" y="5894727"/>
            <a:ext cx="503237" cy="647700"/>
          </a:xfrm>
          <a:prstGeom prst="ellipse">
            <a:avLst/>
          </a:prstGeom>
          <a:pattFill prst="smGrid">
            <a:fgClr>
              <a:schemeClr val="hlink"/>
            </a:fgClr>
            <a:bgClr>
              <a:schemeClr val="bg1"/>
            </a:bgClr>
          </a:pattFill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41837" y="2816514"/>
            <a:ext cx="1154113" cy="1593901"/>
            <a:chOff x="41837" y="2816514"/>
            <a:chExt cx="1154113" cy="1593901"/>
          </a:xfrm>
        </p:grpSpPr>
        <p:grpSp>
          <p:nvGrpSpPr>
            <p:cNvPr id="51" name="Group 12"/>
            <p:cNvGrpSpPr>
              <a:grpSpLocks/>
            </p:cNvGrpSpPr>
            <p:nvPr/>
          </p:nvGrpSpPr>
          <p:grpSpPr bwMode="auto">
            <a:xfrm>
              <a:off x="41837" y="2826090"/>
              <a:ext cx="1154113" cy="1584325"/>
              <a:chOff x="1247" y="2840"/>
              <a:chExt cx="727" cy="998"/>
            </a:xfrm>
          </p:grpSpPr>
          <p:sp>
            <p:nvSpPr>
              <p:cNvPr id="52" name="Oval 13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635" cy="272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3" name="Oval 14"/>
              <p:cNvSpPr>
                <a:spLocks noChangeArrowheads="1"/>
              </p:cNvSpPr>
              <p:nvPr/>
            </p:nvSpPr>
            <p:spPr bwMode="auto">
              <a:xfrm>
                <a:off x="1247" y="3203"/>
                <a:ext cx="137" cy="272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" name="Oval 15"/>
              <p:cNvSpPr>
                <a:spLocks noChangeArrowheads="1"/>
              </p:cNvSpPr>
              <p:nvPr/>
            </p:nvSpPr>
            <p:spPr bwMode="auto">
              <a:xfrm>
                <a:off x="1837" y="3203"/>
                <a:ext cx="137" cy="272"/>
              </a:xfrm>
              <a:prstGeom prst="ellipse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" name="AutoShape 16"/>
              <p:cNvSpPr>
                <a:spLocks noChangeArrowheads="1"/>
              </p:cNvSpPr>
              <p:nvPr/>
            </p:nvSpPr>
            <p:spPr bwMode="auto">
              <a:xfrm rot="5400000">
                <a:off x="1429" y="3112"/>
                <a:ext cx="408" cy="499"/>
              </a:xfrm>
              <a:prstGeom prst="plus">
                <a:avLst>
                  <a:gd name="adj" fmla="val 39463"/>
                </a:avLst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6" name="Line 17"/>
              <p:cNvSpPr>
                <a:spLocks noChangeShapeType="1"/>
              </p:cNvSpPr>
              <p:nvPr/>
            </p:nvSpPr>
            <p:spPr bwMode="auto">
              <a:xfrm>
                <a:off x="1565" y="3475"/>
                <a:ext cx="0" cy="363"/>
              </a:xfrm>
              <a:prstGeom prst="line">
                <a:avLst/>
              </a:prstGeom>
              <a:noFill/>
              <a:ln w="85725">
                <a:solidFill>
                  <a:srgbClr val="FFCC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Rectangle 18" descr="Крупная клетка"/>
              <p:cNvSpPr>
                <a:spLocks noChangeArrowheads="1"/>
              </p:cNvSpPr>
              <p:nvPr/>
            </p:nvSpPr>
            <p:spPr bwMode="auto">
              <a:xfrm>
                <a:off x="1429" y="2840"/>
                <a:ext cx="340" cy="91"/>
              </a:xfrm>
              <a:prstGeom prst="rect">
                <a:avLst/>
              </a:prstGeom>
              <a:pattFill prst="lgCheck">
                <a:fgClr>
                  <a:srgbClr val="CC6600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312737" y="2816514"/>
              <a:ext cx="5937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УАЦ</a:t>
              </a:r>
              <a:endParaRPr lang="ru-RU" b="1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231668" y="2322852"/>
            <a:ext cx="1154112" cy="1584325"/>
            <a:chOff x="763356" y="4783703"/>
            <a:chExt cx="1154112" cy="1584325"/>
          </a:xfrm>
        </p:grpSpPr>
        <p:grpSp>
          <p:nvGrpSpPr>
            <p:cNvPr id="71" name="Group 32"/>
            <p:cNvGrpSpPr>
              <a:grpSpLocks/>
            </p:cNvGrpSpPr>
            <p:nvPr/>
          </p:nvGrpSpPr>
          <p:grpSpPr bwMode="auto">
            <a:xfrm>
              <a:off x="763356" y="4783703"/>
              <a:ext cx="1154112" cy="1584325"/>
              <a:chOff x="1247" y="2840"/>
              <a:chExt cx="727" cy="998"/>
            </a:xfrm>
          </p:grpSpPr>
          <p:sp>
            <p:nvSpPr>
              <p:cNvPr id="72" name="Oval 33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635" cy="272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3" name="Oval 34"/>
              <p:cNvSpPr>
                <a:spLocks noChangeArrowheads="1"/>
              </p:cNvSpPr>
              <p:nvPr/>
            </p:nvSpPr>
            <p:spPr bwMode="auto">
              <a:xfrm>
                <a:off x="1247" y="3203"/>
                <a:ext cx="137" cy="272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" name="Oval 35"/>
              <p:cNvSpPr>
                <a:spLocks noChangeArrowheads="1"/>
              </p:cNvSpPr>
              <p:nvPr/>
            </p:nvSpPr>
            <p:spPr bwMode="auto">
              <a:xfrm>
                <a:off x="1837" y="3203"/>
                <a:ext cx="137" cy="272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" name="AutoShape 36"/>
              <p:cNvSpPr>
                <a:spLocks noChangeArrowheads="1"/>
              </p:cNvSpPr>
              <p:nvPr/>
            </p:nvSpPr>
            <p:spPr bwMode="auto">
              <a:xfrm rot="5400000">
                <a:off x="1429" y="3112"/>
                <a:ext cx="408" cy="499"/>
              </a:xfrm>
              <a:prstGeom prst="plus">
                <a:avLst>
                  <a:gd name="adj" fmla="val 39463"/>
                </a:avLst>
              </a:prstGeom>
              <a:solidFill>
                <a:srgbClr val="00B05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6" name="Line 37"/>
              <p:cNvSpPr>
                <a:spLocks noChangeShapeType="1"/>
              </p:cNvSpPr>
              <p:nvPr/>
            </p:nvSpPr>
            <p:spPr bwMode="auto">
              <a:xfrm>
                <a:off x="1565" y="3475"/>
                <a:ext cx="0" cy="363"/>
              </a:xfrm>
              <a:prstGeom prst="line">
                <a:avLst/>
              </a:prstGeom>
              <a:noFill/>
              <a:ln w="85725">
                <a:solidFill>
                  <a:srgbClr val="007635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Rectangle 38" descr="Крупная клетка"/>
              <p:cNvSpPr>
                <a:spLocks noChangeArrowheads="1"/>
              </p:cNvSpPr>
              <p:nvPr/>
            </p:nvSpPr>
            <p:spPr bwMode="auto">
              <a:xfrm>
                <a:off x="1429" y="2840"/>
                <a:ext cx="340" cy="91"/>
              </a:xfrm>
              <a:prstGeom prst="rect">
                <a:avLst/>
              </a:prstGeom>
              <a:pattFill prst="lgCheck">
                <a:fgClr>
                  <a:srgbClr val="CC6600"/>
                </a:fgClr>
                <a:bgClr>
                  <a:srgbClr val="FFFFFF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1052281" y="4856728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ГГА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110095" y="4300877"/>
            <a:ext cx="1154113" cy="1584325"/>
            <a:chOff x="77555" y="4265952"/>
            <a:chExt cx="1154113" cy="1584325"/>
          </a:xfrm>
        </p:grpSpPr>
        <p:grpSp>
          <p:nvGrpSpPr>
            <p:cNvPr id="64" name="Group 25"/>
            <p:cNvGrpSpPr>
              <a:grpSpLocks/>
            </p:cNvGrpSpPr>
            <p:nvPr/>
          </p:nvGrpSpPr>
          <p:grpSpPr bwMode="auto">
            <a:xfrm>
              <a:off x="77555" y="4265952"/>
              <a:ext cx="1154113" cy="1584325"/>
              <a:chOff x="1247" y="2840"/>
              <a:chExt cx="727" cy="998"/>
            </a:xfrm>
          </p:grpSpPr>
          <p:sp>
            <p:nvSpPr>
              <p:cNvPr id="65" name="Oval 26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635" cy="27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" name="Oval 27"/>
              <p:cNvSpPr>
                <a:spLocks noChangeArrowheads="1"/>
              </p:cNvSpPr>
              <p:nvPr/>
            </p:nvSpPr>
            <p:spPr bwMode="auto">
              <a:xfrm>
                <a:off x="1247" y="3203"/>
                <a:ext cx="137" cy="272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7" name="Oval 28"/>
              <p:cNvSpPr>
                <a:spLocks noChangeArrowheads="1"/>
              </p:cNvSpPr>
              <p:nvPr/>
            </p:nvSpPr>
            <p:spPr bwMode="auto">
              <a:xfrm>
                <a:off x="1837" y="3203"/>
                <a:ext cx="137" cy="272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8" name="AutoShape 29"/>
              <p:cNvSpPr>
                <a:spLocks noChangeArrowheads="1"/>
              </p:cNvSpPr>
              <p:nvPr/>
            </p:nvSpPr>
            <p:spPr bwMode="auto">
              <a:xfrm rot="5400000">
                <a:off x="1429" y="3112"/>
                <a:ext cx="408" cy="499"/>
              </a:xfrm>
              <a:prstGeom prst="plus">
                <a:avLst>
                  <a:gd name="adj" fmla="val 39463"/>
                </a:avLst>
              </a:prstGeom>
              <a:solidFill>
                <a:srgbClr val="00B0F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9" name="Line 30"/>
              <p:cNvSpPr>
                <a:spLocks noChangeShapeType="1"/>
              </p:cNvSpPr>
              <p:nvPr/>
            </p:nvSpPr>
            <p:spPr bwMode="auto">
              <a:xfrm>
                <a:off x="1565" y="3475"/>
                <a:ext cx="0" cy="363"/>
              </a:xfrm>
              <a:prstGeom prst="line">
                <a:avLst/>
              </a:prstGeom>
              <a:noFill/>
              <a:ln w="85725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" name="Rectangle 31" descr="Крупная клетка"/>
              <p:cNvSpPr>
                <a:spLocks noChangeArrowheads="1"/>
              </p:cNvSpPr>
              <p:nvPr/>
            </p:nvSpPr>
            <p:spPr bwMode="auto">
              <a:xfrm>
                <a:off x="1429" y="2840"/>
                <a:ext cx="340" cy="91"/>
              </a:xfrm>
              <a:prstGeom prst="rect">
                <a:avLst/>
              </a:prstGeom>
              <a:pattFill prst="lgCheck">
                <a:fgClr>
                  <a:srgbClr val="CC6600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259325" y="4354057"/>
              <a:ext cx="6879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УУГ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02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463 L 0.43178 0.208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15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178 0.2088 L 0.58994 -0.1108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99" y="-15995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0.14914 -0.316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-1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-0.16598 -4.07407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12 -0.11088 L 0.8184 0.2041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16841 0.2979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1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41 0.29791 L 0.31806 -0.0277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162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022E-16 L 0.13333 -0.3372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1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98 -4.07407E-6 L -0.33125 -4.07407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64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914 -0.3162 L 0.04688 -0.316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500"/>
                            </p:stCondLst>
                            <p:childTnLst>
                              <p:par>
                                <p:cTn id="7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806 -0.02778 L 0.43611 0.224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1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59259E-6 L 0.6849 -0.0115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36" y="-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49 -0.01157 L 0.27535 -0.3266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86" y="-15764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022E-16 L -0.44132 -0.3372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66" y="-1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125 -4.07407E-6 L -0.47309 -4.07407E-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8 -0.3162 L -0.06336 -0.3162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33 -0.33727 L 0.02309 -0.3372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1841 0.20417 L 0.13316 -0.12129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71" y="-16273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L -0.69306 -0.30463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53" y="-1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7" grpId="0" animBg="1"/>
      <p:bldP spid="28" grpId="0"/>
      <p:bldP spid="29" grpId="0"/>
      <p:bldP spid="58" grpId="0" animBg="1"/>
      <p:bldP spid="59" grpId="0" animBg="1"/>
      <p:bldP spid="59" grpId="1" animBg="1"/>
      <p:bldP spid="59" grpId="2" animBg="1"/>
      <p:bldP spid="59" grpId="3" animBg="1"/>
      <p:bldP spid="60" grpId="0" animBg="1"/>
      <p:bldP spid="60" grpId="1" animBg="1"/>
      <p:bldP spid="61" grpId="0" animBg="1"/>
      <p:bldP spid="61" grpId="1" animBg="1"/>
      <p:bldP spid="61" grpId="2" animBg="1"/>
      <p:bldP spid="62" grpId="0" animBg="1"/>
      <p:bldP spid="62" grpId="1" animBg="1"/>
      <p:bldP spid="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трелка вниз 18"/>
          <p:cNvSpPr/>
          <p:nvPr/>
        </p:nvSpPr>
        <p:spPr>
          <a:xfrm>
            <a:off x="6578312" y="5013176"/>
            <a:ext cx="288032" cy="5040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385" y="4972265"/>
            <a:ext cx="34766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Стрелка вниз 16"/>
          <p:cNvSpPr/>
          <p:nvPr/>
        </p:nvSpPr>
        <p:spPr>
          <a:xfrm>
            <a:off x="4725152" y="4048997"/>
            <a:ext cx="288032" cy="5040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788024" y="3080040"/>
            <a:ext cx="288032" cy="5040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2333304" y="3049965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Схема модели реализации информации в клетке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1475651"/>
            <a:ext cx="698477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Синтез белка в на рибосомах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2564904"/>
            <a:ext cx="2448272" cy="584775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Цитоплазмы 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499992" y="2588300"/>
            <a:ext cx="2222336" cy="584775"/>
          </a:xfrm>
          <a:prstGeom prst="rect">
            <a:avLst/>
          </a:prstGeom>
          <a:solidFill>
            <a:srgbClr val="99FFCC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ЭПР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1756" y="3573016"/>
            <a:ext cx="2480084" cy="523220"/>
          </a:xfrm>
          <a:prstGeom prst="rect">
            <a:avLst/>
          </a:prstGeom>
          <a:solidFill>
            <a:srgbClr val="FFFF66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Митохондрии 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4653136"/>
            <a:ext cx="2376264" cy="1384995"/>
          </a:xfrm>
          <a:prstGeom prst="rect">
            <a:avLst/>
          </a:prstGeom>
          <a:solidFill>
            <a:srgbClr val="FFFF66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hlinkClick r:id="rId3" action="ppaction://hlinksldjump"/>
              </a:rPr>
              <a:t>Ферменты клеточного дыхания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067944" y="3578124"/>
            <a:ext cx="4680520" cy="523220"/>
          </a:xfrm>
          <a:prstGeom prst="rect">
            <a:avLst/>
          </a:prstGeom>
          <a:solidFill>
            <a:srgbClr val="99FFCC"/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Полость ЭПР - модификация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4602933"/>
            <a:ext cx="5256584" cy="523220"/>
          </a:xfrm>
          <a:prstGeom prst="rect">
            <a:avLst/>
          </a:prstGeom>
          <a:solidFill>
            <a:srgbClr val="99FFCC"/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Комплекс </a:t>
            </a:r>
            <a:r>
              <a:rPr lang="ru-RU" sz="2800" b="1" dirty="0" err="1" smtClean="0"/>
              <a:t>Гольджи</a:t>
            </a:r>
            <a:r>
              <a:rPr lang="ru-RU" sz="2800" b="1" dirty="0" smtClean="0"/>
              <a:t> - сортировка 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517232"/>
            <a:ext cx="2376264" cy="954107"/>
          </a:xfrm>
          <a:prstGeom prst="rect">
            <a:avLst/>
          </a:prstGeom>
          <a:solidFill>
            <a:srgbClr val="99FFCC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hlinkClick r:id="rId4" action="ppaction://hlinksldjump"/>
              </a:rPr>
              <a:t>Первичная лизосома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976156" y="5517232"/>
            <a:ext cx="2700300" cy="954107"/>
          </a:xfrm>
          <a:prstGeom prst="rect">
            <a:avLst/>
          </a:prstGeom>
          <a:solidFill>
            <a:srgbClr val="CCECFF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Секреторный пузырек </a:t>
            </a:r>
            <a:endParaRPr lang="ru-RU" sz="28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2339752" y="2060848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2330312" y="4098877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860032" y="2075532"/>
            <a:ext cx="288032" cy="5040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75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16" grpId="0" animBg="1"/>
      <p:bldP spid="13" grpId="0" animBg="1"/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5590104" y="4089478"/>
            <a:ext cx="515121" cy="511094"/>
          </a:xfrm>
          <a:custGeom>
            <a:avLst/>
            <a:gdLst>
              <a:gd name="connsiteX0" fmla="*/ 511875 w 696932"/>
              <a:gd name="connsiteY0" fmla="*/ 119743 h 565461"/>
              <a:gd name="connsiteX1" fmla="*/ 435675 w 696932"/>
              <a:gd name="connsiteY1" fmla="*/ 43543 h 565461"/>
              <a:gd name="connsiteX2" fmla="*/ 370361 w 696932"/>
              <a:gd name="connsiteY2" fmla="*/ 21772 h 565461"/>
              <a:gd name="connsiteX3" fmla="*/ 294161 w 696932"/>
              <a:gd name="connsiteY3" fmla="*/ 10886 h 565461"/>
              <a:gd name="connsiteX4" fmla="*/ 239732 w 696932"/>
              <a:gd name="connsiteY4" fmla="*/ 0 h 565461"/>
              <a:gd name="connsiteX5" fmla="*/ 141761 w 696932"/>
              <a:gd name="connsiteY5" fmla="*/ 10886 h 565461"/>
              <a:gd name="connsiteX6" fmla="*/ 43790 w 696932"/>
              <a:gd name="connsiteY6" fmla="*/ 119743 h 565461"/>
              <a:gd name="connsiteX7" fmla="*/ 32904 w 696932"/>
              <a:gd name="connsiteY7" fmla="*/ 152400 h 565461"/>
              <a:gd name="connsiteX8" fmla="*/ 11132 w 696932"/>
              <a:gd name="connsiteY8" fmla="*/ 195943 h 565461"/>
              <a:gd name="connsiteX9" fmla="*/ 11132 w 696932"/>
              <a:gd name="connsiteY9" fmla="*/ 413657 h 565461"/>
              <a:gd name="connsiteX10" fmla="*/ 22018 w 696932"/>
              <a:gd name="connsiteY10" fmla="*/ 468086 h 565461"/>
              <a:gd name="connsiteX11" fmla="*/ 65561 w 696932"/>
              <a:gd name="connsiteY11" fmla="*/ 500743 h 565461"/>
              <a:gd name="connsiteX12" fmla="*/ 119990 w 696932"/>
              <a:gd name="connsiteY12" fmla="*/ 544286 h 565461"/>
              <a:gd name="connsiteX13" fmla="*/ 163532 w 696932"/>
              <a:gd name="connsiteY13" fmla="*/ 555172 h 565461"/>
              <a:gd name="connsiteX14" fmla="*/ 631618 w 696932"/>
              <a:gd name="connsiteY14" fmla="*/ 511629 h 565461"/>
              <a:gd name="connsiteX15" fmla="*/ 696932 w 696932"/>
              <a:gd name="connsiteY15" fmla="*/ 457200 h 565461"/>
              <a:gd name="connsiteX16" fmla="*/ 686047 w 696932"/>
              <a:gd name="connsiteY16" fmla="*/ 206829 h 565461"/>
              <a:gd name="connsiteX17" fmla="*/ 675161 w 696932"/>
              <a:gd name="connsiteY17" fmla="*/ 174172 h 565461"/>
              <a:gd name="connsiteX18" fmla="*/ 631618 w 696932"/>
              <a:gd name="connsiteY18" fmla="*/ 130629 h 565461"/>
              <a:gd name="connsiteX19" fmla="*/ 620732 w 696932"/>
              <a:gd name="connsiteY19" fmla="*/ 97972 h 565461"/>
              <a:gd name="connsiteX20" fmla="*/ 533647 w 696932"/>
              <a:gd name="connsiteY20" fmla="*/ 54429 h 565461"/>
              <a:gd name="connsiteX21" fmla="*/ 490104 w 696932"/>
              <a:gd name="connsiteY21" fmla="*/ 43543 h 565461"/>
              <a:gd name="connsiteX22" fmla="*/ 381247 w 696932"/>
              <a:gd name="connsiteY22" fmla="*/ 43543 h 565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96932" h="565461">
                <a:moveTo>
                  <a:pt x="511875" y="119743"/>
                </a:moveTo>
                <a:cubicBezTo>
                  <a:pt x="486475" y="94343"/>
                  <a:pt x="469753" y="54902"/>
                  <a:pt x="435675" y="43543"/>
                </a:cubicBezTo>
                <a:cubicBezTo>
                  <a:pt x="413904" y="36286"/>
                  <a:pt x="392722" y="26932"/>
                  <a:pt x="370361" y="21772"/>
                </a:cubicBezTo>
                <a:cubicBezTo>
                  <a:pt x="345360" y="16003"/>
                  <a:pt x="319470" y="15104"/>
                  <a:pt x="294161" y="10886"/>
                </a:cubicBezTo>
                <a:cubicBezTo>
                  <a:pt x="275910" y="7844"/>
                  <a:pt x="257875" y="3629"/>
                  <a:pt x="239732" y="0"/>
                </a:cubicBezTo>
                <a:cubicBezTo>
                  <a:pt x="207075" y="3629"/>
                  <a:pt x="171150" y="-3809"/>
                  <a:pt x="141761" y="10886"/>
                </a:cubicBezTo>
                <a:cubicBezTo>
                  <a:pt x="122953" y="20290"/>
                  <a:pt x="61214" y="84895"/>
                  <a:pt x="43790" y="119743"/>
                </a:cubicBezTo>
                <a:cubicBezTo>
                  <a:pt x="38658" y="130006"/>
                  <a:pt x="37424" y="141853"/>
                  <a:pt x="32904" y="152400"/>
                </a:cubicBezTo>
                <a:cubicBezTo>
                  <a:pt x="26511" y="167315"/>
                  <a:pt x="18389" y="181429"/>
                  <a:pt x="11132" y="195943"/>
                </a:cubicBezTo>
                <a:cubicBezTo>
                  <a:pt x="-2173" y="315698"/>
                  <a:pt x="-5174" y="283208"/>
                  <a:pt x="11132" y="413657"/>
                </a:cubicBezTo>
                <a:cubicBezTo>
                  <a:pt x="13427" y="432016"/>
                  <a:pt x="12212" y="452396"/>
                  <a:pt x="22018" y="468086"/>
                </a:cubicBezTo>
                <a:cubicBezTo>
                  <a:pt x="31634" y="483471"/>
                  <a:pt x="51623" y="489128"/>
                  <a:pt x="65561" y="500743"/>
                </a:cubicBezTo>
                <a:cubicBezTo>
                  <a:pt x="90351" y="521402"/>
                  <a:pt x="86736" y="530034"/>
                  <a:pt x="119990" y="544286"/>
                </a:cubicBezTo>
                <a:cubicBezTo>
                  <a:pt x="133741" y="550179"/>
                  <a:pt x="149018" y="551543"/>
                  <a:pt x="163532" y="555172"/>
                </a:cubicBezTo>
                <a:cubicBezTo>
                  <a:pt x="412060" y="548455"/>
                  <a:pt x="478541" y="603475"/>
                  <a:pt x="631618" y="511629"/>
                </a:cubicBezTo>
                <a:cubicBezTo>
                  <a:pt x="663967" y="492220"/>
                  <a:pt x="673309" y="480824"/>
                  <a:pt x="696932" y="457200"/>
                </a:cubicBezTo>
                <a:cubicBezTo>
                  <a:pt x="693304" y="373743"/>
                  <a:pt x="692454" y="290119"/>
                  <a:pt x="686047" y="206829"/>
                </a:cubicBezTo>
                <a:cubicBezTo>
                  <a:pt x="685167" y="195388"/>
                  <a:pt x="681830" y="183509"/>
                  <a:pt x="675161" y="174172"/>
                </a:cubicBezTo>
                <a:cubicBezTo>
                  <a:pt x="663230" y="157469"/>
                  <a:pt x="631618" y="130629"/>
                  <a:pt x="631618" y="130629"/>
                </a:cubicBezTo>
                <a:cubicBezTo>
                  <a:pt x="627989" y="119743"/>
                  <a:pt x="626636" y="107811"/>
                  <a:pt x="620732" y="97972"/>
                </a:cubicBezTo>
                <a:cubicBezTo>
                  <a:pt x="602589" y="67733"/>
                  <a:pt x="564302" y="62093"/>
                  <a:pt x="533647" y="54429"/>
                </a:cubicBezTo>
                <a:cubicBezTo>
                  <a:pt x="519133" y="50800"/>
                  <a:pt x="505027" y="44609"/>
                  <a:pt x="490104" y="43543"/>
                </a:cubicBezTo>
                <a:cubicBezTo>
                  <a:pt x="453911" y="40958"/>
                  <a:pt x="417533" y="43543"/>
                  <a:pt x="381247" y="43543"/>
                </a:cubicBezTo>
              </a:path>
            </a:pathLst>
          </a:custGeom>
          <a:solidFill>
            <a:srgbClr val="CCFF99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4211960" y="4070276"/>
            <a:ext cx="2532888" cy="2186230"/>
          </a:xfrm>
          <a:custGeom>
            <a:avLst/>
            <a:gdLst>
              <a:gd name="connsiteX0" fmla="*/ 374904 w 2532888"/>
              <a:gd name="connsiteY0" fmla="*/ 1207822 h 2186230"/>
              <a:gd name="connsiteX1" fmla="*/ 374904 w 2532888"/>
              <a:gd name="connsiteY1" fmla="*/ 1207822 h 2186230"/>
              <a:gd name="connsiteX2" fmla="*/ 173736 w 2532888"/>
              <a:gd name="connsiteY2" fmla="*/ 1226110 h 2186230"/>
              <a:gd name="connsiteX3" fmla="*/ 128016 w 2532888"/>
              <a:gd name="connsiteY3" fmla="*/ 1280974 h 2186230"/>
              <a:gd name="connsiteX4" fmla="*/ 82296 w 2532888"/>
              <a:gd name="connsiteY4" fmla="*/ 1326694 h 2186230"/>
              <a:gd name="connsiteX5" fmla="*/ 36576 w 2532888"/>
              <a:gd name="connsiteY5" fmla="*/ 1436422 h 2186230"/>
              <a:gd name="connsiteX6" fmla="*/ 18288 w 2532888"/>
              <a:gd name="connsiteY6" fmla="*/ 1472998 h 2186230"/>
              <a:gd name="connsiteX7" fmla="*/ 0 w 2532888"/>
              <a:gd name="connsiteY7" fmla="*/ 1555294 h 2186230"/>
              <a:gd name="connsiteX8" fmla="*/ 18288 w 2532888"/>
              <a:gd name="connsiteY8" fmla="*/ 1747318 h 2186230"/>
              <a:gd name="connsiteX9" fmla="*/ 27432 w 2532888"/>
              <a:gd name="connsiteY9" fmla="*/ 1774750 h 2186230"/>
              <a:gd name="connsiteX10" fmla="*/ 82296 w 2532888"/>
              <a:gd name="connsiteY10" fmla="*/ 1857046 h 2186230"/>
              <a:gd name="connsiteX11" fmla="*/ 146304 w 2532888"/>
              <a:gd name="connsiteY11" fmla="*/ 1921054 h 2186230"/>
              <a:gd name="connsiteX12" fmla="*/ 310896 w 2532888"/>
              <a:gd name="connsiteY12" fmla="*/ 2049070 h 2186230"/>
              <a:gd name="connsiteX13" fmla="*/ 347472 w 2532888"/>
              <a:gd name="connsiteY13" fmla="*/ 2067358 h 2186230"/>
              <a:gd name="connsiteX14" fmla="*/ 411480 w 2532888"/>
              <a:gd name="connsiteY14" fmla="*/ 2094790 h 2186230"/>
              <a:gd name="connsiteX15" fmla="*/ 621792 w 2532888"/>
              <a:gd name="connsiteY15" fmla="*/ 2140510 h 2186230"/>
              <a:gd name="connsiteX16" fmla="*/ 813816 w 2532888"/>
              <a:gd name="connsiteY16" fmla="*/ 2149654 h 2186230"/>
              <a:gd name="connsiteX17" fmla="*/ 1088136 w 2532888"/>
              <a:gd name="connsiteY17" fmla="*/ 2186230 h 2186230"/>
              <a:gd name="connsiteX18" fmla="*/ 1737360 w 2532888"/>
              <a:gd name="connsiteY18" fmla="*/ 2158798 h 2186230"/>
              <a:gd name="connsiteX19" fmla="*/ 1984248 w 2532888"/>
              <a:gd name="connsiteY19" fmla="*/ 2085646 h 2186230"/>
              <a:gd name="connsiteX20" fmla="*/ 2066544 w 2532888"/>
              <a:gd name="connsiteY20" fmla="*/ 2039926 h 2186230"/>
              <a:gd name="connsiteX21" fmla="*/ 2295144 w 2532888"/>
              <a:gd name="connsiteY21" fmla="*/ 1866190 h 2186230"/>
              <a:gd name="connsiteX22" fmla="*/ 2331720 w 2532888"/>
              <a:gd name="connsiteY22" fmla="*/ 1829614 h 2186230"/>
              <a:gd name="connsiteX23" fmla="*/ 2450592 w 2532888"/>
              <a:gd name="connsiteY23" fmla="*/ 1692454 h 2186230"/>
              <a:gd name="connsiteX24" fmla="*/ 2468880 w 2532888"/>
              <a:gd name="connsiteY24" fmla="*/ 1619302 h 2186230"/>
              <a:gd name="connsiteX25" fmla="*/ 2487168 w 2532888"/>
              <a:gd name="connsiteY25" fmla="*/ 1582726 h 2186230"/>
              <a:gd name="connsiteX26" fmla="*/ 2505456 w 2532888"/>
              <a:gd name="connsiteY26" fmla="*/ 1509574 h 2186230"/>
              <a:gd name="connsiteX27" fmla="*/ 2532888 w 2532888"/>
              <a:gd name="connsiteY27" fmla="*/ 1408990 h 2186230"/>
              <a:gd name="connsiteX28" fmla="*/ 2523744 w 2532888"/>
              <a:gd name="connsiteY28" fmla="*/ 1015798 h 2186230"/>
              <a:gd name="connsiteX29" fmla="*/ 2505456 w 2532888"/>
              <a:gd name="connsiteY29" fmla="*/ 979222 h 2186230"/>
              <a:gd name="connsiteX30" fmla="*/ 2459736 w 2532888"/>
              <a:gd name="connsiteY30" fmla="*/ 869494 h 2186230"/>
              <a:gd name="connsiteX31" fmla="*/ 2404872 w 2532888"/>
              <a:gd name="connsiteY31" fmla="*/ 778054 h 2186230"/>
              <a:gd name="connsiteX32" fmla="*/ 2359152 w 2532888"/>
              <a:gd name="connsiteY32" fmla="*/ 741478 h 2186230"/>
              <a:gd name="connsiteX33" fmla="*/ 2313432 w 2532888"/>
              <a:gd name="connsiteY33" fmla="*/ 686614 h 2186230"/>
              <a:gd name="connsiteX34" fmla="*/ 2221992 w 2532888"/>
              <a:gd name="connsiteY34" fmla="*/ 622606 h 2186230"/>
              <a:gd name="connsiteX35" fmla="*/ 2103120 w 2532888"/>
              <a:gd name="connsiteY35" fmla="*/ 540310 h 2186230"/>
              <a:gd name="connsiteX36" fmla="*/ 2066544 w 2532888"/>
              <a:gd name="connsiteY36" fmla="*/ 522022 h 2186230"/>
              <a:gd name="connsiteX37" fmla="*/ 1947672 w 2532888"/>
              <a:gd name="connsiteY37" fmla="*/ 512878 h 2186230"/>
              <a:gd name="connsiteX38" fmla="*/ 1929384 w 2532888"/>
              <a:gd name="connsiteY38" fmla="*/ 256846 h 2186230"/>
              <a:gd name="connsiteX39" fmla="*/ 1901952 w 2532888"/>
              <a:gd name="connsiteY39" fmla="*/ 211126 h 2186230"/>
              <a:gd name="connsiteX40" fmla="*/ 1865376 w 2532888"/>
              <a:gd name="connsiteY40" fmla="*/ 147118 h 2186230"/>
              <a:gd name="connsiteX41" fmla="*/ 1837944 w 2532888"/>
              <a:gd name="connsiteY41" fmla="*/ 119686 h 2186230"/>
              <a:gd name="connsiteX42" fmla="*/ 1810512 w 2532888"/>
              <a:gd name="connsiteY42" fmla="*/ 83110 h 2186230"/>
              <a:gd name="connsiteX43" fmla="*/ 1728216 w 2532888"/>
              <a:gd name="connsiteY43" fmla="*/ 9958 h 2186230"/>
              <a:gd name="connsiteX44" fmla="*/ 1700784 w 2532888"/>
              <a:gd name="connsiteY44" fmla="*/ 814 h 2186230"/>
              <a:gd name="connsiteX45" fmla="*/ 1517904 w 2532888"/>
              <a:gd name="connsiteY45" fmla="*/ 9958 h 2186230"/>
              <a:gd name="connsiteX46" fmla="*/ 1453896 w 2532888"/>
              <a:gd name="connsiteY46" fmla="*/ 73966 h 2186230"/>
              <a:gd name="connsiteX47" fmla="*/ 1408176 w 2532888"/>
              <a:gd name="connsiteY47" fmla="*/ 174550 h 2186230"/>
              <a:gd name="connsiteX48" fmla="*/ 1399032 w 2532888"/>
              <a:gd name="connsiteY48" fmla="*/ 211126 h 2186230"/>
              <a:gd name="connsiteX49" fmla="*/ 1389888 w 2532888"/>
              <a:gd name="connsiteY49" fmla="*/ 265990 h 2186230"/>
              <a:gd name="connsiteX50" fmla="*/ 1380744 w 2532888"/>
              <a:gd name="connsiteY50" fmla="*/ 311710 h 2186230"/>
              <a:gd name="connsiteX51" fmla="*/ 1389888 w 2532888"/>
              <a:gd name="connsiteY51" fmla="*/ 467158 h 2186230"/>
              <a:gd name="connsiteX52" fmla="*/ 1435608 w 2532888"/>
              <a:gd name="connsiteY52" fmla="*/ 540310 h 2186230"/>
              <a:gd name="connsiteX53" fmla="*/ 1472184 w 2532888"/>
              <a:gd name="connsiteY53" fmla="*/ 576886 h 2186230"/>
              <a:gd name="connsiteX54" fmla="*/ 1490472 w 2532888"/>
              <a:gd name="connsiteY54" fmla="*/ 604318 h 2186230"/>
              <a:gd name="connsiteX55" fmla="*/ 1517904 w 2532888"/>
              <a:gd name="connsiteY55" fmla="*/ 622606 h 2186230"/>
              <a:gd name="connsiteX56" fmla="*/ 1581912 w 2532888"/>
              <a:gd name="connsiteY56" fmla="*/ 668326 h 2186230"/>
              <a:gd name="connsiteX57" fmla="*/ 1554480 w 2532888"/>
              <a:gd name="connsiteY57" fmla="*/ 695758 h 2186230"/>
              <a:gd name="connsiteX58" fmla="*/ 1536192 w 2532888"/>
              <a:gd name="connsiteY58" fmla="*/ 723190 h 2186230"/>
              <a:gd name="connsiteX59" fmla="*/ 1472184 w 2532888"/>
              <a:gd name="connsiteY59" fmla="*/ 787198 h 2186230"/>
              <a:gd name="connsiteX60" fmla="*/ 1417320 w 2532888"/>
              <a:gd name="connsiteY60" fmla="*/ 832918 h 2186230"/>
              <a:gd name="connsiteX61" fmla="*/ 1353312 w 2532888"/>
              <a:gd name="connsiteY61" fmla="*/ 906070 h 2186230"/>
              <a:gd name="connsiteX62" fmla="*/ 1298448 w 2532888"/>
              <a:gd name="connsiteY62" fmla="*/ 933502 h 2186230"/>
              <a:gd name="connsiteX63" fmla="*/ 1033272 w 2532888"/>
              <a:gd name="connsiteY63" fmla="*/ 915214 h 2186230"/>
              <a:gd name="connsiteX64" fmla="*/ 923544 w 2532888"/>
              <a:gd name="connsiteY64" fmla="*/ 878638 h 2186230"/>
              <a:gd name="connsiteX65" fmla="*/ 896112 w 2532888"/>
              <a:gd name="connsiteY65" fmla="*/ 851206 h 2186230"/>
              <a:gd name="connsiteX66" fmla="*/ 859536 w 2532888"/>
              <a:gd name="connsiteY66" fmla="*/ 823774 h 2186230"/>
              <a:gd name="connsiteX67" fmla="*/ 832104 w 2532888"/>
              <a:gd name="connsiteY67" fmla="*/ 768910 h 2186230"/>
              <a:gd name="connsiteX68" fmla="*/ 795528 w 2532888"/>
              <a:gd name="connsiteY68" fmla="*/ 723190 h 2186230"/>
              <a:gd name="connsiteX69" fmla="*/ 749808 w 2532888"/>
              <a:gd name="connsiteY69" fmla="*/ 631750 h 2186230"/>
              <a:gd name="connsiteX70" fmla="*/ 704088 w 2532888"/>
              <a:gd name="connsiteY70" fmla="*/ 576886 h 2186230"/>
              <a:gd name="connsiteX71" fmla="*/ 630936 w 2532888"/>
              <a:gd name="connsiteY71" fmla="*/ 512878 h 2186230"/>
              <a:gd name="connsiteX72" fmla="*/ 603504 w 2532888"/>
              <a:gd name="connsiteY72" fmla="*/ 503734 h 2186230"/>
              <a:gd name="connsiteX73" fmla="*/ 493776 w 2532888"/>
              <a:gd name="connsiteY73" fmla="*/ 448870 h 2186230"/>
              <a:gd name="connsiteX74" fmla="*/ 356616 w 2532888"/>
              <a:gd name="connsiteY74" fmla="*/ 430582 h 2186230"/>
              <a:gd name="connsiteX75" fmla="*/ 192024 w 2532888"/>
              <a:gd name="connsiteY75" fmla="*/ 448870 h 2186230"/>
              <a:gd name="connsiteX76" fmla="*/ 164592 w 2532888"/>
              <a:gd name="connsiteY76" fmla="*/ 476302 h 2186230"/>
              <a:gd name="connsiteX77" fmla="*/ 146304 w 2532888"/>
              <a:gd name="connsiteY77" fmla="*/ 512878 h 2186230"/>
              <a:gd name="connsiteX78" fmla="*/ 118872 w 2532888"/>
              <a:gd name="connsiteY78" fmla="*/ 549454 h 2186230"/>
              <a:gd name="connsiteX79" fmla="*/ 100584 w 2532888"/>
              <a:gd name="connsiteY79" fmla="*/ 613462 h 2186230"/>
              <a:gd name="connsiteX80" fmla="*/ 109728 w 2532888"/>
              <a:gd name="connsiteY80" fmla="*/ 832918 h 2186230"/>
              <a:gd name="connsiteX81" fmla="*/ 155448 w 2532888"/>
              <a:gd name="connsiteY81" fmla="*/ 878638 h 2186230"/>
              <a:gd name="connsiteX82" fmla="*/ 192024 w 2532888"/>
              <a:gd name="connsiteY82" fmla="*/ 915214 h 2186230"/>
              <a:gd name="connsiteX83" fmla="*/ 274320 w 2532888"/>
              <a:gd name="connsiteY83" fmla="*/ 951790 h 2186230"/>
              <a:gd name="connsiteX84" fmla="*/ 365760 w 2532888"/>
              <a:gd name="connsiteY84" fmla="*/ 1006654 h 2186230"/>
              <a:gd name="connsiteX85" fmla="*/ 402336 w 2532888"/>
              <a:gd name="connsiteY85" fmla="*/ 1070662 h 2186230"/>
              <a:gd name="connsiteX86" fmla="*/ 411480 w 2532888"/>
              <a:gd name="connsiteY86" fmla="*/ 1107238 h 2186230"/>
              <a:gd name="connsiteX87" fmla="*/ 374904 w 2532888"/>
              <a:gd name="connsiteY87" fmla="*/ 1207822 h 2186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2532888" h="2186230">
                <a:moveTo>
                  <a:pt x="374904" y="1207822"/>
                </a:moveTo>
                <a:lnTo>
                  <a:pt x="374904" y="1207822"/>
                </a:lnTo>
                <a:cubicBezTo>
                  <a:pt x="307848" y="1213918"/>
                  <a:pt x="238294" y="1206982"/>
                  <a:pt x="173736" y="1226110"/>
                </a:cubicBezTo>
                <a:cubicBezTo>
                  <a:pt x="150911" y="1232873"/>
                  <a:pt x="144029" y="1263359"/>
                  <a:pt x="128016" y="1280974"/>
                </a:cubicBezTo>
                <a:cubicBezTo>
                  <a:pt x="113518" y="1296922"/>
                  <a:pt x="94973" y="1309264"/>
                  <a:pt x="82296" y="1326694"/>
                </a:cubicBezTo>
                <a:cubicBezTo>
                  <a:pt x="54603" y="1364771"/>
                  <a:pt x="53448" y="1394243"/>
                  <a:pt x="36576" y="1436422"/>
                </a:cubicBezTo>
                <a:cubicBezTo>
                  <a:pt x="31514" y="1449078"/>
                  <a:pt x="23074" y="1460235"/>
                  <a:pt x="18288" y="1472998"/>
                </a:cubicBezTo>
                <a:cubicBezTo>
                  <a:pt x="12754" y="1487756"/>
                  <a:pt x="2483" y="1542879"/>
                  <a:pt x="0" y="1555294"/>
                </a:cubicBezTo>
                <a:cubicBezTo>
                  <a:pt x="5207" y="1638607"/>
                  <a:pt x="1122" y="1678653"/>
                  <a:pt x="18288" y="1747318"/>
                </a:cubicBezTo>
                <a:cubicBezTo>
                  <a:pt x="20626" y="1756669"/>
                  <a:pt x="23635" y="1765891"/>
                  <a:pt x="27432" y="1774750"/>
                </a:cubicBezTo>
                <a:cubicBezTo>
                  <a:pt x="43167" y="1811466"/>
                  <a:pt x="53357" y="1825476"/>
                  <a:pt x="82296" y="1857046"/>
                </a:cubicBezTo>
                <a:cubicBezTo>
                  <a:pt x="102685" y="1879289"/>
                  <a:pt x="123270" y="1901564"/>
                  <a:pt x="146304" y="1921054"/>
                </a:cubicBezTo>
                <a:cubicBezTo>
                  <a:pt x="238441" y="1999016"/>
                  <a:pt x="234467" y="2006609"/>
                  <a:pt x="310896" y="2049070"/>
                </a:cubicBezTo>
                <a:cubicBezTo>
                  <a:pt x="322812" y="2055690"/>
                  <a:pt x="335063" y="2061717"/>
                  <a:pt x="347472" y="2067358"/>
                </a:cubicBezTo>
                <a:cubicBezTo>
                  <a:pt x="368604" y="2076964"/>
                  <a:pt x="389927" y="2086169"/>
                  <a:pt x="411480" y="2094790"/>
                </a:cubicBezTo>
                <a:cubicBezTo>
                  <a:pt x="468646" y="2117657"/>
                  <a:pt x="618070" y="2140333"/>
                  <a:pt x="621792" y="2140510"/>
                </a:cubicBezTo>
                <a:lnTo>
                  <a:pt x="813816" y="2149654"/>
                </a:lnTo>
                <a:cubicBezTo>
                  <a:pt x="896535" y="2163440"/>
                  <a:pt x="1028673" y="2186230"/>
                  <a:pt x="1088136" y="2186230"/>
                </a:cubicBezTo>
                <a:cubicBezTo>
                  <a:pt x="1304737" y="2186230"/>
                  <a:pt x="1520952" y="2167942"/>
                  <a:pt x="1737360" y="2158798"/>
                </a:cubicBezTo>
                <a:cubicBezTo>
                  <a:pt x="1849822" y="2136306"/>
                  <a:pt x="1857577" y="2139238"/>
                  <a:pt x="1984248" y="2085646"/>
                </a:cubicBezTo>
                <a:cubicBezTo>
                  <a:pt x="2013149" y="2073419"/>
                  <a:pt x="2039933" y="2056558"/>
                  <a:pt x="2066544" y="2039926"/>
                </a:cubicBezTo>
                <a:cubicBezTo>
                  <a:pt x="2197632" y="1957996"/>
                  <a:pt x="2192855" y="1961172"/>
                  <a:pt x="2295144" y="1866190"/>
                </a:cubicBezTo>
                <a:cubicBezTo>
                  <a:pt x="2307779" y="1854458"/>
                  <a:pt x="2320223" y="1842464"/>
                  <a:pt x="2331720" y="1829614"/>
                </a:cubicBezTo>
                <a:cubicBezTo>
                  <a:pt x="2372062" y="1784526"/>
                  <a:pt x="2450592" y="1692454"/>
                  <a:pt x="2450592" y="1692454"/>
                </a:cubicBezTo>
                <a:cubicBezTo>
                  <a:pt x="2456688" y="1668070"/>
                  <a:pt x="2460932" y="1643147"/>
                  <a:pt x="2468880" y="1619302"/>
                </a:cubicBezTo>
                <a:cubicBezTo>
                  <a:pt x="2473191" y="1606370"/>
                  <a:pt x="2482857" y="1595658"/>
                  <a:pt x="2487168" y="1582726"/>
                </a:cubicBezTo>
                <a:cubicBezTo>
                  <a:pt x="2495116" y="1558881"/>
                  <a:pt x="2498551" y="1533741"/>
                  <a:pt x="2505456" y="1509574"/>
                </a:cubicBezTo>
                <a:cubicBezTo>
                  <a:pt x="2536393" y="1401294"/>
                  <a:pt x="2513728" y="1504791"/>
                  <a:pt x="2532888" y="1408990"/>
                </a:cubicBezTo>
                <a:cubicBezTo>
                  <a:pt x="2529840" y="1277926"/>
                  <a:pt x="2532095" y="1146631"/>
                  <a:pt x="2523744" y="1015798"/>
                </a:cubicBezTo>
                <a:cubicBezTo>
                  <a:pt x="2522876" y="1002195"/>
                  <a:pt x="2510242" y="991985"/>
                  <a:pt x="2505456" y="979222"/>
                </a:cubicBezTo>
                <a:cubicBezTo>
                  <a:pt x="2469949" y="884536"/>
                  <a:pt x="2544779" y="1022571"/>
                  <a:pt x="2459736" y="869494"/>
                </a:cubicBezTo>
                <a:cubicBezTo>
                  <a:pt x="2442474" y="838422"/>
                  <a:pt x="2432628" y="800259"/>
                  <a:pt x="2404872" y="778054"/>
                </a:cubicBezTo>
                <a:cubicBezTo>
                  <a:pt x="2389632" y="765862"/>
                  <a:pt x="2372952" y="755278"/>
                  <a:pt x="2359152" y="741478"/>
                </a:cubicBezTo>
                <a:cubicBezTo>
                  <a:pt x="2261763" y="644089"/>
                  <a:pt x="2433272" y="791474"/>
                  <a:pt x="2313432" y="686614"/>
                </a:cubicBezTo>
                <a:cubicBezTo>
                  <a:pt x="2253342" y="634035"/>
                  <a:pt x="2284895" y="664541"/>
                  <a:pt x="2221992" y="622606"/>
                </a:cubicBezTo>
                <a:cubicBezTo>
                  <a:pt x="2100648" y="541710"/>
                  <a:pt x="2324420" y="676495"/>
                  <a:pt x="2103120" y="540310"/>
                </a:cubicBezTo>
                <a:cubicBezTo>
                  <a:pt x="2091511" y="533166"/>
                  <a:pt x="2079968" y="524391"/>
                  <a:pt x="2066544" y="522022"/>
                </a:cubicBezTo>
                <a:cubicBezTo>
                  <a:pt x="2027408" y="515116"/>
                  <a:pt x="1987296" y="515926"/>
                  <a:pt x="1947672" y="512878"/>
                </a:cubicBezTo>
                <a:cubicBezTo>
                  <a:pt x="1941576" y="427534"/>
                  <a:pt x="1942202" y="341442"/>
                  <a:pt x="1929384" y="256846"/>
                </a:cubicBezTo>
                <a:cubicBezTo>
                  <a:pt x="1926722" y="239274"/>
                  <a:pt x="1910583" y="226662"/>
                  <a:pt x="1901952" y="211126"/>
                </a:cubicBezTo>
                <a:cubicBezTo>
                  <a:pt x="1887046" y="184295"/>
                  <a:pt x="1884536" y="170110"/>
                  <a:pt x="1865376" y="147118"/>
                </a:cubicBezTo>
                <a:cubicBezTo>
                  <a:pt x="1857097" y="137184"/>
                  <a:pt x="1846360" y="129504"/>
                  <a:pt x="1837944" y="119686"/>
                </a:cubicBezTo>
                <a:cubicBezTo>
                  <a:pt x="1828026" y="108115"/>
                  <a:pt x="1820430" y="94681"/>
                  <a:pt x="1810512" y="83110"/>
                </a:cubicBezTo>
                <a:cubicBezTo>
                  <a:pt x="1792735" y="62370"/>
                  <a:pt x="1744252" y="20649"/>
                  <a:pt x="1728216" y="9958"/>
                </a:cubicBezTo>
                <a:cubicBezTo>
                  <a:pt x="1720196" y="4611"/>
                  <a:pt x="1709928" y="3862"/>
                  <a:pt x="1700784" y="814"/>
                </a:cubicBezTo>
                <a:cubicBezTo>
                  <a:pt x="1639824" y="3862"/>
                  <a:pt x="1576425" y="-7382"/>
                  <a:pt x="1517904" y="9958"/>
                </a:cubicBezTo>
                <a:cubicBezTo>
                  <a:pt x="1488974" y="18530"/>
                  <a:pt x="1453896" y="73966"/>
                  <a:pt x="1453896" y="73966"/>
                </a:cubicBezTo>
                <a:cubicBezTo>
                  <a:pt x="1429988" y="145691"/>
                  <a:pt x="1445526" y="112300"/>
                  <a:pt x="1408176" y="174550"/>
                </a:cubicBezTo>
                <a:cubicBezTo>
                  <a:pt x="1405128" y="186742"/>
                  <a:pt x="1401497" y="198803"/>
                  <a:pt x="1399032" y="211126"/>
                </a:cubicBezTo>
                <a:cubicBezTo>
                  <a:pt x="1395396" y="229306"/>
                  <a:pt x="1393205" y="247749"/>
                  <a:pt x="1389888" y="265990"/>
                </a:cubicBezTo>
                <a:cubicBezTo>
                  <a:pt x="1387108" y="281281"/>
                  <a:pt x="1383792" y="296470"/>
                  <a:pt x="1380744" y="311710"/>
                </a:cubicBezTo>
                <a:cubicBezTo>
                  <a:pt x="1383792" y="363526"/>
                  <a:pt x="1382547" y="415774"/>
                  <a:pt x="1389888" y="467158"/>
                </a:cubicBezTo>
                <a:cubicBezTo>
                  <a:pt x="1392526" y="485623"/>
                  <a:pt x="1425115" y="528318"/>
                  <a:pt x="1435608" y="540310"/>
                </a:cubicBezTo>
                <a:cubicBezTo>
                  <a:pt x="1446962" y="553286"/>
                  <a:pt x="1460963" y="563795"/>
                  <a:pt x="1472184" y="576886"/>
                </a:cubicBezTo>
                <a:cubicBezTo>
                  <a:pt x="1479336" y="585230"/>
                  <a:pt x="1482701" y="596547"/>
                  <a:pt x="1490472" y="604318"/>
                </a:cubicBezTo>
                <a:cubicBezTo>
                  <a:pt x="1498243" y="612089"/>
                  <a:pt x="1508961" y="616218"/>
                  <a:pt x="1517904" y="622606"/>
                </a:cubicBezTo>
                <a:cubicBezTo>
                  <a:pt x="1597298" y="679316"/>
                  <a:pt x="1517263" y="625227"/>
                  <a:pt x="1581912" y="668326"/>
                </a:cubicBezTo>
                <a:cubicBezTo>
                  <a:pt x="1572768" y="677470"/>
                  <a:pt x="1562759" y="685824"/>
                  <a:pt x="1554480" y="695758"/>
                </a:cubicBezTo>
                <a:cubicBezTo>
                  <a:pt x="1547445" y="704201"/>
                  <a:pt x="1543544" y="715021"/>
                  <a:pt x="1536192" y="723190"/>
                </a:cubicBezTo>
                <a:cubicBezTo>
                  <a:pt x="1516007" y="745618"/>
                  <a:pt x="1493520" y="765862"/>
                  <a:pt x="1472184" y="787198"/>
                </a:cubicBezTo>
                <a:cubicBezTo>
                  <a:pt x="1436981" y="822401"/>
                  <a:pt x="1455512" y="807457"/>
                  <a:pt x="1417320" y="832918"/>
                </a:cubicBezTo>
                <a:cubicBezTo>
                  <a:pt x="1385406" y="880790"/>
                  <a:pt x="1393653" y="883658"/>
                  <a:pt x="1353312" y="906070"/>
                </a:cubicBezTo>
                <a:cubicBezTo>
                  <a:pt x="1335438" y="916000"/>
                  <a:pt x="1316736" y="924358"/>
                  <a:pt x="1298448" y="933502"/>
                </a:cubicBezTo>
                <a:cubicBezTo>
                  <a:pt x="1292315" y="933235"/>
                  <a:pt x="1098510" y="933336"/>
                  <a:pt x="1033272" y="915214"/>
                </a:cubicBezTo>
                <a:cubicBezTo>
                  <a:pt x="996124" y="904895"/>
                  <a:pt x="923544" y="878638"/>
                  <a:pt x="923544" y="878638"/>
                </a:cubicBezTo>
                <a:cubicBezTo>
                  <a:pt x="914400" y="869494"/>
                  <a:pt x="905930" y="859622"/>
                  <a:pt x="896112" y="851206"/>
                </a:cubicBezTo>
                <a:cubicBezTo>
                  <a:pt x="884541" y="841288"/>
                  <a:pt x="868892" y="835804"/>
                  <a:pt x="859536" y="823774"/>
                </a:cubicBezTo>
                <a:cubicBezTo>
                  <a:pt x="846983" y="807634"/>
                  <a:pt x="843081" y="786160"/>
                  <a:pt x="832104" y="768910"/>
                </a:cubicBezTo>
                <a:cubicBezTo>
                  <a:pt x="821626" y="752444"/>
                  <a:pt x="805569" y="739925"/>
                  <a:pt x="795528" y="723190"/>
                </a:cubicBezTo>
                <a:cubicBezTo>
                  <a:pt x="777995" y="693969"/>
                  <a:pt x="773905" y="655847"/>
                  <a:pt x="749808" y="631750"/>
                </a:cubicBezTo>
                <a:cubicBezTo>
                  <a:pt x="669665" y="551607"/>
                  <a:pt x="767741" y="653269"/>
                  <a:pt x="704088" y="576886"/>
                </a:cubicBezTo>
                <a:cubicBezTo>
                  <a:pt x="688453" y="558124"/>
                  <a:pt x="648121" y="523619"/>
                  <a:pt x="630936" y="512878"/>
                </a:cubicBezTo>
                <a:cubicBezTo>
                  <a:pt x="622762" y="507770"/>
                  <a:pt x="612238" y="507810"/>
                  <a:pt x="603504" y="503734"/>
                </a:cubicBezTo>
                <a:cubicBezTo>
                  <a:pt x="566447" y="486441"/>
                  <a:pt x="533875" y="456890"/>
                  <a:pt x="493776" y="448870"/>
                </a:cubicBezTo>
                <a:cubicBezTo>
                  <a:pt x="418019" y="433719"/>
                  <a:pt x="463521" y="441272"/>
                  <a:pt x="356616" y="430582"/>
                </a:cubicBezTo>
                <a:cubicBezTo>
                  <a:pt x="301752" y="436678"/>
                  <a:pt x="245724" y="436084"/>
                  <a:pt x="192024" y="448870"/>
                </a:cubicBezTo>
                <a:cubicBezTo>
                  <a:pt x="179444" y="451865"/>
                  <a:pt x="172108" y="465779"/>
                  <a:pt x="164592" y="476302"/>
                </a:cubicBezTo>
                <a:cubicBezTo>
                  <a:pt x="156669" y="487394"/>
                  <a:pt x="153528" y="501319"/>
                  <a:pt x="146304" y="512878"/>
                </a:cubicBezTo>
                <a:cubicBezTo>
                  <a:pt x="138227" y="525801"/>
                  <a:pt x="128016" y="537262"/>
                  <a:pt x="118872" y="549454"/>
                </a:cubicBezTo>
                <a:cubicBezTo>
                  <a:pt x="114560" y="562390"/>
                  <a:pt x="100584" y="601980"/>
                  <a:pt x="100584" y="613462"/>
                </a:cubicBezTo>
                <a:cubicBezTo>
                  <a:pt x="100584" y="686677"/>
                  <a:pt x="101643" y="760150"/>
                  <a:pt x="109728" y="832918"/>
                </a:cubicBezTo>
                <a:cubicBezTo>
                  <a:pt x="112509" y="857944"/>
                  <a:pt x="140475" y="865804"/>
                  <a:pt x="155448" y="878638"/>
                </a:cubicBezTo>
                <a:cubicBezTo>
                  <a:pt x="168539" y="889859"/>
                  <a:pt x="177899" y="905326"/>
                  <a:pt x="192024" y="915214"/>
                </a:cubicBezTo>
                <a:cubicBezTo>
                  <a:pt x="274807" y="973162"/>
                  <a:pt x="218393" y="923827"/>
                  <a:pt x="274320" y="951790"/>
                </a:cubicBezTo>
                <a:cubicBezTo>
                  <a:pt x="316348" y="972804"/>
                  <a:pt x="331978" y="984133"/>
                  <a:pt x="365760" y="1006654"/>
                </a:cubicBezTo>
                <a:cubicBezTo>
                  <a:pt x="380920" y="1029393"/>
                  <a:pt x="392392" y="1044145"/>
                  <a:pt x="402336" y="1070662"/>
                </a:cubicBezTo>
                <a:cubicBezTo>
                  <a:pt x="406749" y="1082429"/>
                  <a:pt x="408432" y="1095046"/>
                  <a:pt x="411480" y="1107238"/>
                </a:cubicBezTo>
                <a:cubicBezTo>
                  <a:pt x="401117" y="1179780"/>
                  <a:pt x="381000" y="1191058"/>
                  <a:pt x="374904" y="1207822"/>
                </a:cubicBezTo>
                <a:close/>
              </a:path>
            </a:pathLst>
          </a:cu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лизосома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1749152" y="4605619"/>
            <a:ext cx="429228" cy="557772"/>
          </a:xfrm>
          <a:custGeom>
            <a:avLst/>
            <a:gdLst>
              <a:gd name="connsiteX0" fmla="*/ 384048 w 704088"/>
              <a:gd name="connsiteY0" fmla="*/ 21546 h 771354"/>
              <a:gd name="connsiteX1" fmla="*/ 384048 w 704088"/>
              <a:gd name="connsiteY1" fmla="*/ 21546 h 771354"/>
              <a:gd name="connsiteX2" fmla="*/ 128016 w 704088"/>
              <a:gd name="connsiteY2" fmla="*/ 12402 h 771354"/>
              <a:gd name="connsiteX3" fmla="*/ 64008 w 704088"/>
              <a:gd name="connsiteY3" fmla="*/ 76410 h 771354"/>
              <a:gd name="connsiteX4" fmla="*/ 36576 w 704088"/>
              <a:gd name="connsiteY4" fmla="*/ 103842 h 771354"/>
              <a:gd name="connsiteX5" fmla="*/ 18288 w 704088"/>
              <a:gd name="connsiteY5" fmla="*/ 140418 h 771354"/>
              <a:gd name="connsiteX6" fmla="*/ 0 w 704088"/>
              <a:gd name="connsiteY6" fmla="*/ 231858 h 771354"/>
              <a:gd name="connsiteX7" fmla="*/ 9144 w 704088"/>
              <a:gd name="connsiteY7" fmla="*/ 460458 h 771354"/>
              <a:gd name="connsiteX8" fmla="*/ 27432 w 704088"/>
              <a:gd name="connsiteY8" fmla="*/ 551898 h 771354"/>
              <a:gd name="connsiteX9" fmla="*/ 45720 w 704088"/>
              <a:gd name="connsiteY9" fmla="*/ 679914 h 771354"/>
              <a:gd name="connsiteX10" fmla="*/ 64008 w 704088"/>
              <a:gd name="connsiteY10" fmla="*/ 725634 h 771354"/>
              <a:gd name="connsiteX11" fmla="*/ 155448 w 704088"/>
              <a:gd name="connsiteY11" fmla="*/ 771354 h 771354"/>
              <a:gd name="connsiteX12" fmla="*/ 402336 w 704088"/>
              <a:gd name="connsiteY12" fmla="*/ 753066 h 771354"/>
              <a:gd name="connsiteX13" fmla="*/ 630936 w 704088"/>
              <a:gd name="connsiteY13" fmla="*/ 698202 h 771354"/>
              <a:gd name="connsiteX14" fmla="*/ 667512 w 704088"/>
              <a:gd name="connsiteY14" fmla="*/ 661626 h 771354"/>
              <a:gd name="connsiteX15" fmla="*/ 694944 w 704088"/>
              <a:gd name="connsiteY15" fmla="*/ 643338 h 771354"/>
              <a:gd name="connsiteX16" fmla="*/ 704088 w 704088"/>
              <a:gd name="connsiteY16" fmla="*/ 606762 h 771354"/>
              <a:gd name="connsiteX17" fmla="*/ 685800 w 704088"/>
              <a:gd name="connsiteY17" fmla="*/ 433026 h 771354"/>
              <a:gd name="connsiteX18" fmla="*/ 658368 w 704088"/>
              <a:gd name="connsiteY18" fmla="*/ 396450 h 771354"/>
              <a:gd name="connsiteX19" fmla="*/ 649224 w 704088"/>
              <a:gd name="connsiteY19" fmla="*/ 350730 h 771354"/>
              <a:gd name="connsiteX20" fmla="*/ 630936 w 704088"/>
              <a:gd name="connsiteY20" fmla="*/ 314154 h 771354"/>
              <a:gd name="connsiteX21" fmla="*/ 576072 w 704088"/>
              <a:gd name="connsiteY21" fmla="*/ 39834 h 771354"/>
              <a:gd name="connsiteX22" fmla="*/ 539496 w 704088"/>
              <a:gd name="connsiteY22" fmla="*/ 3258 h 771354"/>
              <a:gd name="connsiteX23" fmla="*/ 429768 w 704088"/>
              <a:gd name="connsiteY23" fmla="*/ 12402 h 771354"/>
              <a:gd name="connsiteX24" fmla="*/ 384048 w 704088"/>
              <a:gd name="connsiteY24" fmla="*/ 21546 h 771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04088" h="771354">
                <a:moveTo>
                  <a:pt x="384048" y="21546"/>
                </a:moveTo>
                <a:lnTo>
                  <a:pt x="384048" y="21546"/>
                </a:lnTo>
                <a:cubicBezTo>
                  <a:pt x="308839" y="9975"/>
                  <a:pt x="203509" y="-15050"/>
                  <a:pt x="128016" y="12402"/>
                </a:cubicBezTo>
                <a:cubicBezTo>
                  <a:pt x="99659" y="22714"/>
                  <a:pt x="85344" y="55074"/>
                  <a:pt x="64008" y="76410"/>
                </a:cubicBezTo>
                <a:cubicBezTo>
                  <a:pt x="54864" y="85554"/>
                  <a:pt x="42359" y="92276"/>
                  <a:pt x="36576" y="103842"/>
                </a:cubicBezTo>
                <a:cubicBezTo>
                  <a:pt x="30480" y="116034"/>
                  <a:pt x="23074" y="127655"/>
                  <a:pt x="18288" y="140418"/>
                </a:cubicBezTo>
                <a:cubicBezTo>
                  <a:pt x="10104" y="162243"/>
                  <a:pt x="3160" y="212895"/>
                  <a:pt x="0" y="231858"/>
                </a:cubicBezTo>
                <a:cubicBezTo>
                  <a:pt x="3048" y="308058"/>
                  <a:pt x="2631" y="384476"/>
                  <a:pt x="9144" y="460458"/>
                </a:cubicBezTo>
                <a:cubicBezTo>
                  <a:pt x="11799" y="491428"/>
                  <a:pt x="23036" y="521127"/>
                  <a:pt x="27432" y="551898"/>
                </a:cubicBezTo>
                <a:cubicBezTo>
                  <a:pt x="33528" y="594570"/>
                  <a:pt x="36840" y="637733"/>
                  <a:pt x="45720" y="679914"/>
                </a:cubicBezTo>
                <a:cubicBezTo>
                  <a:pt x="49101" y="695976"/>
                  <a:pt x="53103" y="713366"/>
                  <a:pt x="64008" y="725634"/>
                </a:cubicBezTo>
                <a:cubicBezTo>
                  <a:pt x="95113" y="760627"/>
                  <a:pt x="117112" y="761770"/>
                  <a:pt x="155448" y="771354"/>
                </a:cubicBezTo>
                <a:cubicBezTo>
                  <a:pt x="230546" y="767778"/>
                  <a:pt x="323451" y="770879"/>
                  <a:pt x="402336" y="753066"/>
                </a:cubicBezTo>
                <a:cubicBezTo>
                  <a:pt x="478775" y="735806"/>
                  <a:pt x="630936" y="698202"/>
                  <a:pt x="630936" y="698202"/>
                </a:cubicBezTo>
                <a:cubicBezTo>
                  <a:pt x="643128" y="686010"/>
                  <a:pt x="654421" y="672847"/>
                  <a:pt x="667512" y="661626"/>
                </a:cubicBezTo>
                <a:cubicBezTo>
                  <a:pt x="675856" y="654474"/>
                  <a:pt x="688848" y="652482"/>
                  <a:pt x="694944" y="643338"/>
                </a:cubicBezTo>
                <a:cubicBezTo>
                  <a:pt x="701915" y="632881"/>
                  <a:pt x="701040" y="618954"/>
                  <a:pt x="704088" y="606762"/>
                </a:cubicBezTo>
                <a:cubicBezTo>
                  <a:pt x="697992" y="548850"/>
                  <a:pt x="698170" y="489929"/>
                  <a:pt x="685800" y="433026"/>
                </a:cubicBezTo>
                <a:cubicBezTo>
                  <a:pt x="682563" y="418134"/>
                  <a:pt x="664558" y="410376"/>
                  <a:pt x="658368" y="396450"/>
                </a:cubicBezTo>
                <a:cubicBezTo>
                  <a:pt x="652056" y="382248"/>
                  <a:pt x="654139" y="365474"/>
                  <a:pt x="649224" y="350730"/>
                </a:cubicBezTo>
                <a:cubicBezTo>
                  <a:pt x="644913" y="337798"/>
                  <a:pt x="637032" y="326346"/>
                  <a:pt x="630936" y="314154"/>
                </a:cubicBezTo>
                <a:cubicBezTo>
                  <a:pt x="606022" y="-22185"/>
                  <a:pt x="679681" y="130492"/>
                  <a:pt x="576072" y="39834"/>
                </a:cubicBezTo>
                <a:cubicBezTo>
                  <a:pt x="563096" y="28480"/>
                  <a:pt x="551688" y="15450"/>
                  <a:pt x="539496" y="3258"/>
                </a:cubicBezTo>
                <a:cubicBezTo>
                  <a:pt x="502920" y="6306"/>
                  <a:pt x="465758" y="5204"/>
                  <a:pt x="429768" y="12402"/>
                </a:cubicBezTo>
                <a:lnTo>
                  <a:pt x="384048" y="21546"/>
                </a:ln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537688" y="3447288"/>
            <a:ext cx="3028472" cy="1700784"/>
          </a:xfrm>
          <a:custGeom>
            <a:avLst/>
            <a:gdLst>
              <a:gd name="connsiteX0" fmla="*/ 38384 w 3028472"/>
              <a:gd name="connsiteY0" fmla="*/ 182880 h 1700784"/>
              <a:gd name="connsiteX1" fmla="*/ 65816 w 3028472"/>
              <a:gd name="connsiteY1" fmla="*/ 137160 h 1700784"/>
              <a:gd name="connsiteX2" fmla="*/ 111536 w 3028472"/>
              <a:gd name="connsiteY2" fmla="*/ 45720 h 1700784"/>
              <a:gd name="connsiteX3" fmla="*/ 166400 w 3028472"/>
              <a:gd name="connsiteY3" fmla="*/ 36576 h 1700784"/>
              <a:gd name="connsiteX4" fmla="*/ 193832 w 3028472"/>
              <a:gd name="connsiteY4" fmla="*/ 27432 h 1700784"/>
              <a:gd name="connsiteX5" fmla="*/ 376712 w 3028472"/>
              <a:gd name="connsiteY5" fmla="*/ 18288 h 1700784"/>
              <a:gd name="connsiteX6" fmla="*/ 513872 w 3028472"/>
              <a:gd name="connsiteY6" fmla="*/ 18288 h 1700784"/>
              <a:gd name="connsiteX7" fmla="*/ 797336 w 3028472"/>
              <a:gd name="connsiteY7" fmla="*/ 9144 h 1700784"/>
              <a:gd name="connsiteX8" fmla="*/ 1373408 w 3028472"/>
              <a:gd name="connsiteY8" fmla="*/ 18288 h 1700784"/>
              <a:gd name="connsiteX9" fmla="*/ 1409984 w 3028472"/>
              <a:gd name="connsiteY9" fmla="*/ 27432 h 1700784"/>
              <a:gd name="connsiteX10" fmla="*/ 1464848 w 3028472"/>
              <a:gd name="connsiteY10" fmla="*/ 54864 h 1700784"/>
              <a:gd name="connsiteX11" fmla="*/ 1611152 w 3028472"/>
              <a:gd name="connsiteY11" fmla="*/ 45720 h 1700784"/>
              <a:gd name="connsiteX12" fmla="*/ 1638584 w 3028472"/>
              <a:gd name="connsiteY12" fmla="*/ 27432 h 1700784"/>
              <a:gd name="connsiteX13" fmla="*/ 1711736 w 3028472"/>
              <a:gd name="connsiteY13" fmla="*/ 9144 h 1700784"/>
              <a:gd name="connsiteX14" fmla="*/ 1739168 w 3028472"/>
              <a:gd name="connsiteY14" fmla="*/ 0 h 1700784"/>
              <a:gd name="connsiteX15" fmla="*/ 1830608 w 3028472"/>
              <a:gd name="connsiteY15" fmla="*/ 18288 h 1700784"/>
              <a:gd name="connsiteX16" fmla="*/ 1931192 w 3028472"/>
              <a:gd name="connsiteY16" fmla="*/ 54864 h 1700784"/>
              <a:gd name="connsiteX17" fmla="*/ 2132360 w 3028472"/>
              <a:gd name="connsiteY17" fmla="*/ 73152 h 1700784"/>
              <a:gd name="connsiteX18" fmla="*/ 2525552 w 3028472"/>
              <a:gd name="connsiteY18" fmla="*/ 118872 h 1700784"/>
              <a:gd name="connsiteX19" fmla="*/ 2598704 w 3028472"/>
              <a:gd name="connsiteY19" fmla="*/ 91440 h 1700784"/>
              <a:gd name="connsiteX20" fmla="*/ 2662712 w 3028472"/>
              <a:gd name="connsiteY20" fmla="*/ 45720 h 1700784"/>
              <a:gd name="connsiteX21" fmla="*/ 2781584 w 3028472"/>
              <a:gd name="connsiteY21" fmla="*/ 0 h 1700784"/>
              <a:gd name="connsiteX22" fmla="*/ 2900456 w 3028472"/>
              <a:gd name="connsiteY22" fmla="*/ 18288 h 1700784"/>
              <a:gd name="connsiteX23" fmla="*/ 2918744 w 3028472"/>
              <a:gd name="connsiteY23" fmla="*/ 73152 h 1700784"/>
              <a:gd name="connsiteX24" fmla="*/ 2937032 w 3028472"/>
              <a:gd name="connsiteY24" fmla="*/ 210312 h 1700784"/>
              <a:gd name="connsiteX25" fmla="*/ 2964464 w 3028472"/>
              <a:gd name="connsiteY25" fmla="*/ 228600 h 1700784"/>
              <a:gd name="connsiteX26" fmla="*/ 3028472 w 3028472"/>
              <a:gd name="connsiteY26" fmla="*/ 246888 h 1700784"/>
              <a:gd name="connsiteX27" fmla="*/ 3019328 w 3028472"/>
              <a:gd name="connsiteY27" fmla="*/ 310896 h 1700784"/>
              <a:gd name="connsiteX28" fmla="*/ 2973608 w 3028472"/>
              <a:gd name="connsiteY28" fmla="*/ 365760 h 1700784"/>
              <a:gd name="connsiteX29" fmla="*/ 2918744 w 3028472"/>
              <a:gd name="connsiteY29" fmla="*/ 420624 h 1700784"/>
              <a:gd name="connsiteX30" fmla="*/ 2845592 w 3028472"/>
              <a:gd name="connsiteY30" fmla="*/ 411480 h 1700784"/>
              <a:gd name="connsiteX31" fmla="*/ 2818160 w 3028472"/>
              <a:gd name="connsiteY31" fmla="*/ 402336 h 1700784"/>
              <a:gd name="connsiteX32" fmla="*/ 2763296 w 3028472"/>
              <a:gd name="connsiteY32" fmla="*/ 393192 h 1700784"/>
              <a:gd name="connsiteX33" fmla="*/ 2662712 w 3028472"/>
              <a:gd name="connsiteY33" fmla="*/ 374904 h 1700784"/>
              <a:gd name="connsiteX34" fmla="*/ 2507264 w 3028472"/>
              <a:gd name="connsiteY34" fmla="*/ 393192 h 1700784"/>
              <a:gd name="connsiteX35" fmla="*/ 2498120 w 3028472"/>
              <a:gd name="connsiteY35" fmla="*/ 420624 h 1700784"/>
              <a:gd name="connsiteX36" fmla="*/ 2525552 w 3028472"/>
              <a:gd name="connsiteY36" fmla="*/ 521208 h 1700784"/>
              <a:gd name="connsiteX37" fmla="*/ 2580416 w 3028472"/>
              <a:gd name="connsiteY37" fmla="*/ 557784 h 1700784"/>
              <a:gd name="connsiteX38" fmla="*/ 2616992 w 3028472"/>
              <a:gd name="connsiteY38" fmla="*/ 649224 h 1700784"/>
              <a:gd name="connsiteX39" fmla="*/ 2589560 w 3028472"/>
              <a:gd name="connsiteY39" fmla="*/ 676656 h 1700784"/>
              <a:gd name="connsiteX40" fmla="*/ 2543840 w 3028472"/>
              <a:gd name="connsiteY40" fmla="*/ 694944 h 1700784"/>
              <a:gd name="connsiteX41" fmla="*/ 2415824 w 3028472"/>
              <a:gd name="connsiteY41" fmla="*/ 685800 h 1700784"/>
              <a:gd name="connsiteX42" fmla="*/ 2351816 w 3028472"/>
              <a:gd name="connsiteY42" fmla="*/ 676656 h 1700784"/>
              <a:gd name="connsiteX43" fmla="*/ 2223800 w 3028472"/>
              <a:gd name="connsiteY43" fmla="*/ 685800 h 1700784"/>
              <a:gd name="connsiteX44" fmla="*/ 2242088 w 3028472"/>
              <a:gd name="connsiteY44" fmla="*/ 758952 h 1700784"/>
              <a:gd name="connsiteX45" fmla="*/ 2278664 w 3028472"/>
              <a:gd name="connsiteY45" fmla="*/ 786384 h 1700784"/>
              <a:gd name="connsiteX46" fmla="*/ 2296952 w 3028472"/>
              <a:gd name="connsiteY46" fmla="*/ 813816 h 1700784"/>
              <a:gd name="connsiteX47" fmla="*/ 2242088 w 3028472"/>
              <a:gd name="connsiteY47" fmla="*/ 832104 h 1700784"/>
              <a:gd name="connsiteX48" fmla="*/ 2214656 w 3028472"/>
              <a:gd name="connsiteY48" fmla="*/ 813816 h 1700784"/>
              <a:gd name="connsiteX49" fmla="*/ 2095784 w 3028472"/>
              <a:gd name="connsiteY49" fmla="*/ 777240 h 1700784"/>
              <a:gd name="connsiteX50" fmla="*/ 1986056 w 3028472"/>
              <a:gd name="connsiteY50" fmla="*/ 758952 h 1700784"/>
              <a:gd name="connsiteX51" fmla="*/ 1894616 w 3028472"/>
              <a:gd name="connsiteY51" fmla="*/ 740664 h 1700784"/>
              <a:gd name="connsiteX52" fmla="*/ 1867184 w 3028472"/>
              <a:gd name="connsiteY52" fmla="*/ 731520 h 1700784"/>
              <a:gd name="connsiteX53" fmla="*/ 1675160 w 3028472"/>
              <a:gd name="connsiteY53" fmla="*/ 658368 h 1700784"/>
              <a:gd name="connsiteX54" fmla="*/ 1638584 w 3028472"/>
              <a:gd name="connsiteY54" fmla="*/ 667512 h 1700784"/>
              <a:gd name="connsiteX55" fmla="*/ 1647728 w 3028472"/>
              <a:gd name="connsiteY55" fmla="*/ 740664 h 1700784"/>
              <a:gd name="connsiteX56" fmla="*/ 1702592 w 3028472"/>
              <a:gd name="connsiteY56" fmla="*/ 749808 h 1700784"/>
              <a:gd name="connsiteX57" fmla="*/ 1784888 w 3028472"/>
              <a:gd name="connsiteY57" fmla="*/ 786384 h 1700784"/>
              <a:gd name="connsiteX58" fmla="*/ 1730024 w 3028472"/>
              <a:gd name="connsiteY58" fmla="*/ 795528 h 1700784"/>
              <a:gd name="connsiteX59" fmla="*/ 1720880 w 3028472"/>
              <a:gd name="connsiteY59" fmla="*/ 886968 h 1700784"/>
              <a:gd name="connsiteX60" fmla="*/ 1757456 w 3028472"/>
              <a:gd name="connsiteY60" fmla="*/ 923544 h 1700784"/>
              <a:gd name="connsiteX61" fmla="*/ 1775744 w 3028472"/>
              <a:gd name="connsiteY61" fmla="*/ 950976 h 1700784"/>
              <a:gd name="connsiteX62" fmla="*/ 1766600 w 3028472"/>
              <a:gd name="connsiteY62" fmla="*/ 1024128 h 1700784"/>
              <a:gd name="connsiteX63" fmla="*/ 1675160 w 3028472"/>
              <a:gd name="connsiteY63" fmla="*/ 1069848 h 1700784"/>
              <a:gd name="connsiteX64" fmla="*/ 1592864 w 3028472"/>
              <a:gd name="connsiteY64" fmla="*/ 1033272 h 1700784"/>
              <a:gd name="connsiteX65" fmla="*/ 1556288 w 3028472"/>
              <a:gd name="connsiteY65" fmla="*/ 941832 h 1700784"/>
              <a:gd name="connsiteX66" fmla="*/ 1547144 w 3028472"/>
              <a:gd name="connsiteY66" fmla="*/ 868680 h 1700784"/>
              <a:gd name="connsiteX67" fmla="*/ 1464848 w 3028472"/>
              <a:gd name="connsiteY67" fmla="*/ 914400 h 1700784"/>
              <a:gd name="connsiteX68" fmla="*/ 1473992 w 3028472"/>
              <a:gd name="connsiteY68" fmla="*/ 1014984 h 1700784"/>
              <a:gd name="connsiteX69" fmla="*/ 1528856 w 3028472"/>
              <a:gd name="connsiteY69" fmla="*/ 1106424 h 1700784"/>
              <a:gd name="connsiteX70" fmla="*/ 1547144 w 3028472"/>
              <a:gd name="connsiteY70" fmla="*/ 1133856 h 1700784"/>
              <a:gd name="connsiteX71" fmla="*/ 1556288 w 3028472"/>
              <a:gd name="connsiteY71" fmla="*/ 1179576 h 1700784"/>
              <a:gd name="connsiteX72" fmla="*/ 1510568 w 3028472"/>
              <a:gd name="connsiteY72" fmla="*/ 1600200 h 1700784"/>
              <a:gd name="connsiteX73" fmla="*/ 1483136 w 3028472"/>
              <a:gd name="connsiteY73" fmla="*/ 1645920 h 1700784"/>
              <a:gd name="connsiteX74" fmla="*/ 1446560 w 3028472"/>
              <a:gd name="connsiteY74" fmla="*/ 1691640 h 1700784"/>
              <a:gd name="connsiteX75" fmla="*/ 1391696 w 3028472"/>
              <a:gd name="connsiteY75" fmla="*/ 1700784 h 1700784"/>
              <a:gd name="connsiteX76" fmla="*/ 1281968 w 3028472"/>
              <a:gd name="connsiteY76" fmla="*/ 1673352 h 1700784"/>
              <a:gd name="connsiteX77" fmla="*/ 1190528 w 3028472"/>
              <a:gd name="connsiteY77" fmla="*/ 1572768 h 1700784"/>
              <a:gd name="connsiteX78" fmla="*/ 1126520 w 3028472"/>
              <a:gd name="connsiteY78" fmla="*/ 1463040 h 1700784"/>
              <a:gd name="connsiteX79" fmla="*/ 1126520 w 3028472"/>
              <a:gd name="connsiteY79" fmla="*/ 1307592 h 1700784"/>
              <a:gd name="connsiteX80" fmla="*/ 1172240 w 3028472"/>
              <a:gd name="connsiteY80" fmla="*/ 1271016 h 1700784"/>
              <a:gd name="connsiteX81" fmla="*/ 1199672 w 3028472"/>
              <a:gd name="connsiteY81" fmla="*/ 1243584 h 1700784"/>
              <a:gd name="connsiteX82" fmla="*/ 1272824 w 3028472"/>
              <a:gd name="connsiteY82" fmla="*/ 1207008 h 1700784"/>
              <a:gd name="connsiteX83" fmla="*/ 1291112 w 3028472"/>
              <a:gd name="connsiteY83" fmla="*/ 1170432 h 1700784"/>
              <a:gd name="connsiteX84" fmla="*/ 1263680 w 3028472"/>
              <a:gd name="connsiteY84" fmla="*/ 1133856 h 1700784"/>
              <a:gd name="connsiteX85" fmla="*/ 1227104 w 3028472"/>
              <a:gd name="connsiteY85" fmla="*/ 1078992 h 1700784"/>
              <a:gd name="connsiteX86" fmla="*/ 1190528 w 3028472"/>
              <a:gd name="connsiteY86" fmla="*/ 987552 h 1700784"/>
              <a:gd name="connsiteX87" fmla="*/ 1181384 w 3028472"/>
              <a:gd name="connsiteY87" fmla="*/ 960120 h 1700784"/>
              <a:gd name="connsiteX88" fmla="*/ 1153952 w 3028472"/>
              <a:gd name="connsiteY88" fmla="*/ 923544 h 1700784"/>
              <a:gd name="connsiteX89" fmla="*/ 1144808 w 3028472"/>
              <a:gd name="connsiteY89" fmla="*/ 896112 h 1700784"/>
              <a:gd name="connsiteX90" fmla="*/ 1108232 w 3028472"/>
              <a:gd name="connsiteY90" fmla="*/ 832104 h 1700784"/>
              <a:gd name="connsiteX91" fmla="*/ 1117376 w 3028472"/>
              <a:gd name="connsiteY91" fmla="*/ 630936 h 1700784"/>
              <a:gd name="connsiteX92" fmla="*/ 1099088 w 3028472"/>
              <a:gd name="connsiteY92" fmla="*/ 356616 h 1700784"/>
              <a:gd name="connsiteX93" fmla="*/ 1016792 w 3028472"/>
              <a:gd name="connsiteY93" fmla="*/ 301752 h 1700784"/>
              <a:gd name="connsiteX94" fmla="*/ 888776 w 3028472"/>
              <a:gd name="connsiteY94" fmla="*/ 283464 h 1700784"/>
              <a:gd name="connsiteX95" fmla="*/ 806480 w 3028472"/>
              <a:gd name="connsiteY95" fmla="*/ 301752 h 1700784"/>
              <a:gd name="connsiteX96" fmla="*/ 788192 w 3028472"/>
              <a:gd name="connsiteY96" fmla="*/ 329184 h 1700784"/>
              <a:gd name="connsiteX97" fmla="*/ 724184 w 3028472"/>
              <a:gd name="connsiteY97" fmla="*/ 393192 h 1700784"/>
              <a:gd name="connsiteX98" fmla="*/ 696752 w 3028472"/>
              <a:gd name="connsiteY98" fmla="*/ 420624 h 1700784"/>
              <a:gd name="connsiteX99" fmla="*/ 660176 w 3028472"/>
              <a:gd name="connsiteY99" fmla="*/ 438912 h 1700784"/>
              <a:gd name="connsiteX100" fmla="*/ 504728 w 3028472"/>
              <a:gd name="connsiteY100" fmla="*/ 429768 h 1700784"/>
              <a:gd name="connsiteX101" fmla="*/ 477296 w 3028472"/>
              <a:gd name="connsiteY101" fmla="*/ 420624 h 1700784"/>
              <a:gd name="connsiteX102" fmla="*/ 376712 w 3028472"/>
              <a:gd name="connsiteY102" fmla="*/ 402336 h 1700784"/>
              <a:gd name="connsiteX103" fmla="*/ 138968 w 3028472"/>
              <a:gd name="connsiteY103" fmla="*/ 374904 h 1700784"/>
              <a:gd name="connsiteX104" fmla="*/ 84104 w 3028472"/>
              <a:gd name="connsiteY104" fmla="*/ 329184 h 1700784"/>
              <a:gd name="connsiteX105" fmla="*/ 56672 w 3028472"/>
              <a:gd name="connsiteY105" fmla="*/ 292608 h 1700784"/>
              <a:gd name="connsiteX106" fmla="*/ 20096 w 3028472"/>
              <a:gd name="connsiteY106" fmla="*/ 256032 h 1700784"/>
              <a:gd name="connsiteX107" fmla="*/ 10952 w 3028472"/>
              <a:gd name="connsiteY107" fmla="*/ 155448 h 1700784"/>
              <a:gd name="connsiteX108" fmla="*/ 74960 w 3028472"/>
              <a:gd name="connsiteY108" fmla="*/ 137160 h 1700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028472" h="1700784">
                <a:moveTo>
                  <a:pt x="38384" y="182880"/>
                </a:moveTo>
                <a:cubicBezTo>
                  <a:pt x="47528" y="167640"/>
                  <a:pt x="58598" y="153401"/>
                  <a:pt x="65816" y="137160"/>
                </a:cubicBezTo>
                <a:cubicBezTo>
                  <a:pt x="76514" y="113089"/>
                  <a:pt x="74594" y="51877"/>
                  <a:pt x="111536" y="45720"/>
                </a:cubicBezTo>
                <a:cubicBezTo>
                  <a:pt x="129824" y="42672"/>
                  <a:pt x="148301" y="40598"/>
                  <a:pt x="166400" y="36576"/>
                </a:cubicBezTo>
                <a:cubicBezTo>
                  <a:pt x="175809" y="34485"/>
                  <a:pt x="184230" y="28267"/>
                  <a:pt x="193832" y="27432"/>
                </a:cubicBezTo>
                <a:cubicBezTo>
                  <a:pt x="254639" y="22144"/>
                  <a:pt x="315752" y="21336"/>
                  <a:pt x="376712" y="18288"/>
                </a:cubicBezTo>
                <a:cubicBezTo>
                  <a:pt x="479589" y="-2287"/>
                  <a:pt x="353515" y="18288"/>
                  <a:pt x="513872" y="18288"/>
                </a:cubicBezTo>
                <a:cubicBezTo>
                  <a:pt x="608409" y="18288"/>
                  <a:pt x="702848" y="12192"/>
                  <a:pt x="797336" y="9144"/>
                </a:cubicBezTo>
                <a:lnTo>
                  <a:pt x="1373408" y="18288"/>
                </a:lnTo>
                <a:cubicBezTo>
                  <a:pt x="1385970" y="18663"/>
                  <a:pt x="1398316" y="22765"/>
                  <a:pt x="1409984" y="27432"/>
                </a:cubicBezTo>
                <a:cubicBezTo>
                  <a:pt x="1428968" y="35026"/>
                  <a:pt x="1446560" y="45720"/>
                  <a:pt x="1464848" y="54864"/>
                </a:cubicBezTo>
                <a:cubicBezTo>
                  <a:pt x="1513616" y="51816"/>
                  <a:pt x="1562887" y="53341"/>
                  <a:pt x="1611152" y="45720"/>
                </a:cubicBezTo>
                <a:cubicBezTo>
                  <a:pt x="1622007" y="44006"/>
                  <a:pt x="1628754" y="32347"/>
                  <a:pt x="1638584" y="27432"/>
                </a:cubicBezTo>
                <a:cubicBezTo>
                  <a:pt x="1659486" y="16981"/>
                  <a:pt x="1690868" y="14361"/>
                  <a:pt x="1711736" y="9144"/>
                </a:cubicBezTo>
                <a:cubicBezTo>
                  <a:pt x="1721087" y="6806"/>
                  <a:pt x="1730024" y="3048"/>
                  <a:pt x="1739168" y="0"/>
                </a:cubicBezTo>
                <a:cubicBezTo>
                  <a:pt x="1769648" y="6096"/>
                  <a:pt x="1800899" y="9147"/>
                  <a:pt x="1830608" y="18288"/>
                </a:cubicBezTo>
                <a:cubicBezTo>
                  <a:pt x="1953966" y="56244"/>
                  <a:pt x="1675816" y="20814"/>
                  <a:pt x="1931192" y="54864"/>
                </a:cubicBezTo>
                <a:cubicBezTo>
                  <a:pt x="1997934" y="63763"/>
                  <a:pt x="2065304" y="67056"/>
                  <a:pt x="2132360" y="73152"/>
                </a:cubicBezTo>
                <a:cubicBezTo>
                  <a:pt x="2234896" y="226956"/>
                  <a:pt x="2146964" y="128579"/>
                  <a:pt x="2525552" y="118872"/>
                </a:cubicBezTo>
                <a:cubicBezTo>
                  <a:pt x="2549936" y="109728"/>
                  <a:pt x="2574996" y="102216"/>
                  <a:pt x="2598704" y="91440"/>
                </a:cubicBezTo>
                <a:cubicBezTo>
                  <a:pt x="2618830" y="82292"/>
                  <a:pt x="2645061" y="55348"/>
                  <a:pt x="2662712" y="45720"/>
                </a:cubicBezTo>
                <a:cubicBezTo>
                  <a:pt x="2699406" y="25705"/>
                  <a:pt x="2742096" y="13163"/>
                  <a:pt x="2781584" y="0"/>
                </a:cubicBezTo>
                <a:cubicBezTo>
                  <a:pt x="2821208" y="6096"/>
                  <a:pt x="2865082" y="-578"/>
                  <a:pt x="2900456" y="18288"/>
                </a:cubicBezTo>
                <a:cubicBezTo>
                  <a:pt x="2917465" y="27360"/>
                  <a:pt x="2915137" y="54215"/>
                  <a:pt x="2918744" y="73152"/>
                </a:cubicBezTo>
                <a:cubicBezTo>
                  <a:pt x="2927374" y="118462"/>
                  <a:pt x="2924017" y="166062"/>
                  <a:pt x="2937032" y="210312"/>
                </a:cubicBezTo>
                <a:cubicBezTo>
                  <a:pt x="2940133" y="220855"/>
                  <a:pt x="2954260" y="224519"/>
                  <a:pt x="2964464" y="228600"/>
                </a:cubicBezTo>
                <a:cubicBezTo>
                  <a:pt x="2985067" y="236841"/>
                  <a:pt x="3007136" y="240792"/>
                  <a:pt x="3028472" y="246888"/>
                </a:cubicBezTo>
                <a:cubicBezTo>
                  <a:pt x="3025424" y="268224"/>
                  <a:pt x="3025521" y="290252"/>
                  <a:pt x="3019328" y="310896"/>
                </a:cubicBezTo>
                <a:cubicBezTo>
                  <a:pt x="3012943" y="332180"/>
                  <a:pt x="2986364" y="350452"/>
                  <a:pt x="2973608" y="365760"/>
                </a:cubicBezTo>
                <a:cubicBezTo>
                  <a:pt x="2929039" y="419243"/>
                  <a:pt x="2988834" y="368056"/>
                  <a:pt x="2918744" y="420624"/>
                </a:cubicBezTo>
                <a:cubicBezTo>
                  <a:pt x="2894360" y="417576"/>
                  <a:pt x="2869769" y="415876"/>
                  <a:pt x="2845592" y="411480"/>
                </a:cubicBezTo>
                <a:cubicBezTo>
                  <a:pt x="2836109" y="409756"/>
                  <a:pt x="2827569" y="404427"/>
                  <a:pt x="2818160" y="402336"/>
                </a:cubicBezTo>
                <a:cubicBezTo>
                  <a:pt x="2800061" y="398314"/>
                  <a:pt x="2781537" y="396509"/>
                  <a:pt x="2763296" y="393192"/>
                </a:cubicBezTo>
                <a:cubicBezTo>
                  <a:pt x="2622716" y="367632"/>
                  <a:pt x="2824380" y="401849"/>
                  <a:pt x="2662712" y="374904"/>
                </a:cubicBezTo>
                <a:cubicBezTo>
                  <a:pt x="2610896" y="381000"/>
                  <a:pt x="2557534" y="379228"/>
                  <a:pt x="2507264" y="393192"/>
                </a:cubicBezTo>
                <a:cubicBezTo>
                  <a:pt x="2497977" y="395772"/>
                  <a:pt x="2498120" y="410985"/>
                  <a:pt x="2498120" y="420624"/>
                </a:cubicBezTo>
                <a:cubicBezTo>
                  <a:pt x="2498120" y="450879"/>
                  <a:pt x="2498332" y="497390"/>
                  <a:pt x="2525552" y="521208"/>
                </a:cubicBezTo>
                <a:cubicBezTo>
                  <a:pt x="2542093" y="535682"/>
                  <a:pt x="2562128" y="545592"/>
                  <a:pt x="2580416" y="557784"/>
                </a:cubicBezTo>
                <a:cubicBezTo>
                  <a:pt x="2592906" y="578601"/>
                  <a:pt x="2624421" y="619507"/>
                  <a:pt x="2616992" y="649224"/>
                </a:cubicBezTo>
                <a:cubicBezTo>
                  <a:pt x="2613856" y="661769"/>
                  <a:pt x="2600526" y="669802"/>
                  <a:pt x="2589560" y="676656"/>
                </a:cubicBezTo>
                <a:cubicBezTo>
                  <a:pt x="2575641" y="685355"/>
                  <a:pt x="2559080" y="688848"/>
                  <a:pt x="2543840" y="694944"/>
                </a:cubicBezTo>
                <a:cubicBezTo>
                  <a:pt x="2501168" y="691896"/>
                  <a:pt x="2458412" y="689856"/>
                  <a:pt x="2415824" y="685800"/>
                </a:cubicBezTo>
                <a:cubicBezTo>
                  <a:pt x="2394368" y="683757"/>
                  <a:pt x="2373369" y="676656"/>
                  <a:pt x="2351816" y="676656"/>
                </a:cubicBezTo>
                <a:cubicBezTo>
                  <a:pt x="2309035" y="676656"/>
                  <a:pt x="2266472" y="682752"/>
                  <a:pt x="2223800" y="685800"/>
                </a:cubicBezTo>
                <a:cubicBezTo>
                  <a:pt x="2229896" y="710184"/>
                  <a:pt x="2230052" y="736887"/>
                  <a:pt x="2242088" y="758952"/>
                </a:cubicBezTo>
                <a:cubicBezTo>
                  <a:pt x="2249386" y="772331"/>
                  <a:pt x="2267888" y="775608"/>
                  <a:pt x="2278664" y="786384"/>
                </a:cubicBezTo>
                <a:cubicBezTo>
                  <a:pt x="2286435" y="794155"/>
                  <a:pt x="2290856" y="804672"/>
                  <a:pt x="2296952" y="813816"/>
                </a:cubicBezTo>
                <a:cubicBezTo>
                  <a:pt x="2278664" y="819912"/>
                  <a:pt x="2261365" y="832104"/>
                  <a:pt x="2242088" y="832104"/>
                </a:cubicBezTo>
                <a:cubicBezTo>
                  <a:pt x="2231098" y="832104"/>
                  <a:pt x="2224946" y="817675"/>
                  <a:pt x="2214656" y="813816"/>
                </a:cubicBezTo>
                <a:cubicBezTo>
                  <a:pt x="2175838" y="799259"/>
                  <a:pt x="2135729" y="788336"/>
                  <a:pt x="2095784" y="777240"/>
                </a:cubicBezTo>
                <a:cubicBezTo>
                  <a:pt x="2061261" y="767650"/>
                  <a:pt x="2020615" y="765051"/>
                  <a:pt x="1986056" y="758952"/>
                </a:cubicBezTo>
                <a:cubicBezTo>
                  <a:pt x="1955445" y="753550"/>
                  <a:pt x="1924904" y="747653"/>
                  <a:pt x="1894616" y="740664"/>
                </a:cubicBezTo>
                <a:cubicBezTo>
                  <a:pt x="1885224" y="738497"/>
                  <a:pt x="1876191" y="734951"/>
                  <a:pt x="1867184" y="731520"/>
                </a:cubicBezTo>
                <a:cubicBezTo>
                  <a:pt x="1664680" y="654375"/>
                  <a:pt x="1763175" y="687706"/>
                  <a:pt x="1675160" y="658368"/>
                </a:cubicBezTo>
                <a:cubicBezTo>
                  <a:pt x="1662968" y="661416"/>
                  <a:pt x="1647470" y="658626"/>
                  <a:pt x="1638584" y="667512"/>
                </a:cubicBezTo>
                <a:cubicBezTo>
                  <a:pt x="1621801" y="684295"/>
                  <a:pt x="1628520" y="728659"/>
                  <a:pt x="1647728" y="740664"/>
                </a:cubicBezTo>
                <a:cubicBezTo>
                  <a:pt x="1663450" y="750490"/>
                  <a:pt x="1684605" y="745311"/>
                  <a:pt x="1702592" y="749808"/>
                </a:cubicBezTo>
                <a:cubicBezTo>
                  <a:pt x="1754824" y="762866"/>
                  <a:pt x="1748861" y="762366"/>
                  <a:pt x="1784888" y="786384"/>
                </a:cubicBezTo>
                <a:cubicBezTo>
                  <a:pt x="1766600" y="789432"/>
                  <a:pt x="1743977" y="783319"/>
                  <a:pt x="1730024" y="795528"/>
                </a:cubicBezTo>
                <a:cubicBezTo>
                  <a:pt x="1709204" y="813746"/>
                  <a:pt x="1706121" y="863353"/>
                  <a:pt x="1720880" y="886968"/>
                </a:cubicBezTo>
                <a:cubicBezTo>
                  <a:pt x="1730018" y="901589"/>
                  <a:pt x="1746235" y="910453"/>
                  <a:pt x="1757456" y="923544"/>
                </a:cubicBezTo>
                <a:cubicBezTo>
                  <a:pt x="1764608" y="931888"/>
                  <a:pt x="1769648" y="941832"/>
                  <a:pt x="1775744" y="950976"/>
                </a:cubicBezTo>
                <a:cubicBezTo>
                  <a:pt x="1772696" y="975360"/>
                  <a:pt x="1778367" y="1002555"/>
                  <a:pt x="1766600" y="1024128"/>
                </a:cubicBezTo>
                <a:cubicBezTo>
                  <a:pt x="1758257" y="1039424"/>
                  <a:pt x="1689864" y="1063967"/>
                  <a:pt x="1675160" y="1069848"/>
                </a:cubicBezTo>
                <a:cubicBezTo>
                  <a:pt x="1647728" y="1057656"/>
                  <a:pt x="1614993" y="1053557"/>
                  <a:pt x="1592864" y="1033272"/>
                </a:cubicBezTo>
                <a:cubicBezTo>
                  <a:pt x="1582871" y="1024112"/>
                  <a:pt x="1563955" y="964833"/>
                  <a:pt x="1556288" y="941832"/>
                </a:cubicBezTo>
                <a:cubicBezTo>
                  <a:pt x="1553240" y="917448"/>
                  <a:pt x="1567591" y="882311"/>
                  <a:pt x="1547144" y="868680"/>
                </a:cubicBezTo>
                <a:cubicBezTo>
                  <a:pt x="1485267" y="827429"/>
                  <a:pt x="1474031" y="886852"/>
                  <a:pt x="1464848" y="914400"/>
                </a:cubicBezTo>
                <a:cubicBezTo>
                  <a:pt x="1467896" y="947928"/>
                  <a:pt x="1467788" y="981894"/>
                  <a:pt x="1473992" y="1014984"/>
                </a:cubicBezTo>
                <a:cubicBezTo>
                  <a:pt x="1482261" y="1059083"/>
                  <a:pt x="1502558" y="1071360"/>
                  <a:pt x="1528856" y="1106424"/>
                </a:cubicBezTo>
                <a:cubicBezTo>
                  <a:pt x="1535450" y="1115216"/>
                  <a:pt x="1541048" y="1124712"/>
                  <a:pt x="1547144" y="1133856"/>
                </a:cubicBezTo>
                <a:cubicBezTo>
                  <a:pt x="1550192" y="1149096"/>
                  <a:pt x="1556633" y="1164038"/>
                  <a:pt x="1556288" y="1179576"/>
                </a:cubicBezTo>
                <a:cubicBezTo>
                  <a:pt x="1550053" y="1460170"/>
                  <a:pt x="1590403" y="1453837"/>
                  <a:pt x="1510568" y="1600200"/>
                </a:cubicBezTo>
                <a:cubicBezTo>
                  <a:pt x="1502057" y="1615803"/>
                  <a:pt x="1493328" y="1631360"/>
                  <a:pt x="1483136" y="1645920"/>
                </a:cubicBezTo>
                <a:cubicBezTo>
                  <a:pt x="1471944" y="1661909"/>
                  <a:pt x="1463295" y="1681599"/>
                  <a:pt x="1446560" y="1691640"/>
                </a:cubicBezTo>
                <a:cubicBezTo>
                  <a:pt x="1430662" y="1701179"/>
                  <a:pt x="1409984" y="1697736"/>
                  <a:pt x="1391696" y="1700784"/>
                </a:cubicBezTo>
                <a:cubicBezTo>
                  <a:pt x="1355120" y="1691640"/>
                  <a:pt x="1315331" y="1690911"/>
                  <a:pt x="1281968" y="1673352"/>
                </a:cubicBezTo>
                <a:cubicBezTo>
                  <a:pt x="1262569" y="1663142"/>
                  <a:pt x="1208091" y="1600868"/>
                  <a:pt x="1190528" y="1572768"/>
                </a:cubicBezTo>
                <a:cubicBezTo>
                  <a:pt x="1168086" y="1536860"/>
                  <a:pt x="1126520" y="1463040"/>
                  <a:pt x="1126520" y="1463040"/>
                </a:cubicBezTo>
                <a:cubicBezTo>
                  <a:pt x="1115557" y="1408226"/>
                  <a:pt x="1103382" y="1369293"/>
                  <a:pt x="1126520" y="1307592"/>
                </a:cubicBezTo>
                <a:cubicBezTo>
                  <a:pt x="1133373" y="1289318"/>
                  <a:pt x="1157552" y="1283868"/>
                  <a:pt x="1172240" y="1271016"/>
                </a:cubicBezTo>
                <a:cubicBezTo>
                  <a:pt x="1181972" y="1262501"/>
                  <a:pt x="1189327" y="1251343"/>
                  <a:pt x="1199672" y="1243584"/>
                </a:cubicBezTo>
                <a:cubicBezTo>
                  <a:pt x="1234222" y="1217671"/>
                  <a:pt x="1239071" y="1218259"/>
                  <a:pt x="1272824" y="1207008"/>
                </a:cubicBezTo>
                <a:cubicBezTo>
                  <a:pt x="1278920" y="1194816"/>
                  <a:pt x="1292803" y="1183958"/>
                  <a:pt x="1291112" y="1170432"/>
                </a:cubicBezTo>
                <a:cubicBezTo>
                  <a:pt x="1289222" y="1155310"/>
                  <a:pt x="1272420" y="1146341"/>
                  <a:pt x="1263680" y="1133856"/>
                </a:cubicBezTo>
                <a:cubicBezTo>
                  <a:pt x="1251076" y="1115850"/>
                  <a:pt x="1236934" y="1098651"/>
                  <a:pt x="1227104" y="1078992"/>
                </a:cubicBezTo>
                <a:cubicBezTo>
                  <a:pt x="1212423" y="1049630"/>
                  <a:pt x="1200909" y="1018695"/>
                  <a:pt x="1190528" y="987552"/>
                </a:cubicBezTo>
                <a:cubicBezTo>
                  <a:pt x="1187480" y="978408"/>
                  <a:pt x="1186166" y="968489"/>
                  <a:pt x="1181384" y="960120"/>
                </a:cubicBezTo>
                <a:cubicBezTo>
                  <a:pt x="1173823" y="946888"/>
                  <a:pt x="1163096" y="935736"/>
                  <a:pt x="1153952" y="923544"/>
                </a:cubicBezTo>
                <a:cubicBezTo>
                  <a:pt x="1150904" y="914400"/>
                  <a:pt x="1149119" y="904733"/>
                  <a:pt x="1144808" y="896112"/>
                </a:cubicBezTo>
                <a:cubicBezTo>
                  <a:pt x="1133818" y="874133"/>
                  <a:pt x="1110761" y="856547"/>
                  <a:pt x="1108232" y="832104"/>
                </a:cubicBezTo>
                <a:cubicBezTo>
                  <a:pt x="1101325" y="765335"/>
                  <a:pt x="1114328" y="697992"/>
                  <a:pt x="1117376" y="630936"/>
                </a:cubicBezTo>
                <a:cubicBezTo>
                  <a:pt x="1111280" y="539496"/>
                  <a:pt x="1115014" y="446864"/>
                  <a:pt x="1099088" y="356616"/>
                </a:cubicBezTo>
                <a:cubicBezTo>
                  <a:pt x="1094368" y="329870"/>
                  <a:pt x="1037146" y="306037"/>
                  <a:pt x="1016792" y="301752"/>
                </a:cubicBezTo>
                <a:cubicBezTo>
                  <a:pt x="974611" y="292872"/>
                  <a:pt x="888776" y="283464"/>
                  <a:pt x="888776" y="283464"/>
                </a:cubicBezTo>
                <a:cubicBezTo>
                  <a:pt x="861344" y="289560"/>
                  <a:pt x="832062" y="290124"/>
                  <a:pt x="806480" y="301752"/>
                </a:cubicBezTo>
                <a:cubicBezTo>
                  <a:pt x="796475" y="306300"/>
                  <a:pt x="795544" y="321015"/>
                  <a:pt x="788192" y="329184"/>
                </a:cubicBezTo>
                <a:cubicBezTo>
                  <a:pt x="768007" y="351612"/>
                  <a:pt x="745520" y="371856"/>
                  <a:pt x="724184" y="393192"/>
                </a:cubicBezTo>
                <a:cubicBezTo>
                  <a:pt x="715040" y="402336"/>
                  <a:pt x="708318" y="414841"/>
                  <a:pt x="696752" y="420624"/>
                </a:cubicBezTo>
                <a:lnTo>
                  <a:pt x="660176" y="438912"/>
                </a:lnTo>
                <a:cubicBezTo>
                  <a:pt x="608360" y="435864"/>
                  <a:pt x="556376" y="434933"/>
                  <a:pt x="504728" y="429768"/>
                </a:cubicBezTo>
                <a:cubicBezTo>
                  <a:pt x="495137" y="428809"/>
                  <a:pt x="486647" y="422962"/>
                  <a:pt x="477296" y="420624"/>
                </a:cubicBezTo>
                <a:cubicBezTo>
                  <a:pt x="458570" y="415942"/>
                  <a:pt x="393017" y="404374"/>
                  <a:pt x="376712" y="402336"/>
                </a:cubicBezTo>
                <a:lnTo>
                  <a:pt x="138968" y="374904"/>
                </a:lnTo>
                <a:cubicBezTo>
                  <a:pt x="120680" y="359664"/>
                  <a:pt x="100937" y="346017"/>
                  <a:pt x="84104" y="329184"/>
                </a:cubicBezTo>
                <a:cubicBezTo>
                  <a:pt x="73328" y="318408"/>
                  <a:pt x="66708" y="304077"/>
                  <a:pt x="56672" y="292608"/>
                </a:cubicBezTo>
                <a:cubicBezTo>
                  <a:pt x="45318" y="279632"/>
                  <a:pt x="32288" y="268224"/>
                  <a:pt x="20096" y="256032"/>
                </a:cubicBezTo>
                <a:cubicBezTo>
                  <a:pt x="13958" y="237619"/>
                  <a:pt x="-15731" y="178796"/>
                  <a:pt x="10952" y="155448"/>
                </a:cubicBezTo>
                <a:cubicBezTo>
                  <a:pt x="27652" y="140836"/>
                  <a:pt x="74960" y="137160"/>
                  <a:pt x="74960" y="137160"/>
                </a:cubicBezTo>
              </a:path>
            </a:pathLst>
          </a:custGeom>
          <a:solidFill>
            <a:schemeClr val="bg2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Образование первичной лизосомы</a:t>
            </a:r>
            <a:endParaRPr lang="ru-RU" dirty="0"/>
          </a:p>
        </p:txBody>
      </p:sp>
      <p:sp>
        <p:nvSpPr>
          <p:cNvPr id="7" name="Полилиния 6"/>
          <p:cNvSpPr/>
          <p:nvPr/>
        </p:nvSpPr>
        <p:spPr>
          <a:xfrm rot="16470048">
            <a:off x="1490780" y="269785"/>
            <a:ext cx="993791" cy="2728526"/>
          </a:xfrm>
          <a:custGeom>
            <a:avLst/>
            <a:gdLst>
              <a:gd name="connsiteX0" fmla="*/ 822960 w 1448528"/>
              <a:gd name="connsiteY0" fmla="*/ 19115 h 1692467"/>
              <a:gd name="connsiteX1" fmla="*/ 822960 w 1448528"/>
              <a:gd name="connsiteY1" fmla="*/ 19115 h 1692467"/>
              <a:gd name="connsiteX2" fmla="*/ 365760 w 1448528"/>
              <a:gd name="connsiteY2" fmla="*/ 37403 h 1692467"/>
              <a:gd name="connsiteX3" fmla="*/ 274320 w 1448528"/>
              <a:gd name="connsiteY3" fmla="*/ 83123 h 1692467"/>
              <a:gd name="connsiteX4" fmla="*/ 173736 w 1448528"/>
              <a:gd name="connsiteY4" fmla="*/ 156275 h 1692467"/>
              <a:gd name="connsiteX5" fmla="*/ 82296 w 1448528"/>
              <a:gd name="connsiteY5" fmla="*/ 229427 h 1692467"/>
              <a:gd name="connsiteX6" fmla="*/ 27432 w 1448528"/>
              <a:gd name="connsiteY6" fmla="*/ 366587 h 1692467"/>
              <a:gd name="connsiteX7" fmla="*/ 0 w 1448528"/>
              <a:gd name="connsiteY7" fmla="*/ 512891 h 1692467"/>
              <a:gd name="connsiteX8" fmla="*/ 9144 w 1448528"/>
              <a:gd name="connsiteY8" fmla="*/ 759779 h 1692467"/>
              <a:gd name="connsiteX9" fmla="*/ 82296 w 1448528"/>
              <a:gd name="connsiteY9" fmla="*/ 906083 h 1692467"/>
              <a:gd name="connsiteX10" fmla="*/ 109728 w 1448528"/>
              <a:gd name="connsiteY10" fmla="*/ 979235 h 1692467"/>
              <a:gd name="connsiteX11" fmla="*/ 137160 w 1448528"/>
              <a:gd name="connsiteY11" fmla="*/ 1043243 h 1692467"/>
              <a:gd name="connsiteX12" fmla="*/ 182880 w 1448528"/>
              <a:gd name="connsiteY12" fmla="*/ 1189547 h 1692467"/>
              <a:gd name="connsiteX13" fmla="*/ 201168 w 1448528"/>
              <a:gd name="connsiteY13" fmla="*/ 1262699 h 1692467"/>
              <a:gd name="connsiteX14" fmla="*/ 301752 w 1448528"/>
              <a:gd name="connsiteY14" fmla="*/ 1409003 h 1692467"/>
              <a:gd name="connsiteX15" fmla="*/ 512064 w 1448528"/>
              <a:gd name="connsiteY15" fmla="*/ 1582739 h 1692467"/>
              <a:gd name="connsiteX16" fmla="*/ 676656 w 1448528"/>
              <a:gd name="connsiteY16" fmla="*/ 1665035 h 1692467"/>
              <a:gd name="connsiteX17" fmla="*/ 832104 w 1448528"/>
              <a:gd name="connsiteY17" fmla="*/ 1692467 h 1692467"/>
              <a:gd name="connsiteX18" fmla="*/ 1325880 w 1448528"/>
              <a:gd name="connsiteY18" fmla="*/ 1674179 h 1692467"/>
              <a:gd name="connsiteX19" fmla="*/ 1408176 w 1448528"/>
              <a:gd name="connsiteY19" fmla="*/ 1628459 h 1692467"/>
              <a:gd name="connsiteX20" fmla="*/ 1435608 w 1448528"/>
              <a:gd name="connsiteY20" fmla="*/ 1591883 h 1692467"/>
              <a:gd name="connsiteX21" fmla="*/ 1435608 w 1448528"/>
              <a:gd name="connsiteY21" fmla="*/ 1381571 h 1692467"/>
              <a:gd name="connsiteX22" fmla="*/ 1408176 w 1448528"/>
              <a:gd name="connsiteY22" fmla="*/ 1326707 h 1692467"/>
              <a:gd name="connsiteX23" fmla="*/ 1399032 w 1448528"/>
              <a:gd name="connsiteY23" fmla="*/ 1299275 h 1692467"/>
              <a:gd name="connsiteX24" fmla="*/ 1280160 w 1448528"/>
              <a:gd name="connsiteY24" fmla="*/ 1162115 h 1692467"/>
              <a:gd name="connsiteX25" fmla="*/ 1225296 w 1448528"/>
              <a:gd name="connsiteY25" fmla="*/ 1125539 h 1692467"/>
              <a:gd name="connsiteX26" fmla="*/ 1197864 w 1448528"/>
              <a:gd name="connsiteY26" fmla="*/ 1088963 h 1692467"/>
              <a:gd name="connsiteX27" fmla="*/ 1161288 w 1448528"/>
              <a:gd name="connsiteY27" fmla="*/ 1061531 h 1692467"/>
              <a:gd name="connsiteX28" fmla="*/ 1088136 w 1448528"/>
              <a:gd name="connsiteY28" fmla="*/ 997523 h 1692467"/>
              <a:gd name="connsiteX29" fmla="*/ 1014984 w 1448528"/>
              <a:gd name="connsiteY29" fmla="*/ 951803 h 1692467"/>
              <a:gd name="connsiteX30" fmla="*/ 969264 w 1448528"/>
              <a:gd name="connsiteY30" fmla="*/ 906083 h 1692467"/>
              <a:gd name="connsiteX31" fmla="*/ 886968 w 1448528"/>
              <a:gd name="connsiteY31" fmla="*/ 851219 h 1692467"/>
              <a:gd name="connsiteX32" fmla="*/ 740664 w 1448528"/>
              <a:gd name="connsiteY32" fmla="*/ 677483 h 1692467"/>
              <a:gd name="connsiteX33" fmla="*/ 722376 w 1448528"/>
              <a:gd name="connsiteY33" fmla="*/ 622619 h 1692467"/>
              <a:gd name="connsiteX34" fmla="*/ 713232 w 1448528"/>
              <a:gd name="connsiteY34" fmla="*/ 558611 h 1692467"/>
              <a:gd name="connsiteX35" fmla="*/ 704088 w 1448528"/>
              <a:gd name="connsiteY35" fmla="*/ 512891 h 1692467"/>
              <a:gd name="connsiteX36" fmla="*/ 694944 w 1448528"/>
              <a:gd name="connsiteY36" fmla="*/ 448883 h 1692467"/>
              <a:gd name="connsiteX37" fmla="*/ 713232 w 1448528"/>
              <a:gd name="connsiteY37" fmla="*/ 348299 h 1692467"/>
              <a:gd name="connsiteX38" fmla="*/ 758952 w 1448528"/>
              <a:gd name="connsiteY38" fmla="*/ 275147 h 1692467"/>
              <a:gd name="connsiteX39" fmla="*/ 804672 w 1448528"/>
              <a:gd name="connsiteY39" fmla="*/ 238571 h 1692467"/>
              <a:gd name="connsiteX40" fmla="*/ 832104 w 1448528"/>
              <a:gd name="connsiteY40" fmla="*/ 211139 h 1692467"/>
              <a:gd name="connsiteX41" fmla="*/ 886968 w 1448528"/>
              <a:gd name="connsiteY41" fmla="*/ 165419 h 1692467"/>
              <a:gd name="connsiteX42" fmla="*/ 886968 w 1448528"/>
              <a:gd name="connsiteY42" fmla="*/ 73979 h 1692467"/>
              <a:gd name="connsiteX43" fmla="*/ 822960 w 1448528"/>
              <a:gd name="connsiteY43" fmla="*/ 19115 h 169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448528" h="1692467">
                <a:moveTo>
                  <a:pt x="822960" y="19115"/>
                </a:moveTo>
                <a:lnTo>
                  <a:pt x="822960" y="19115"/>
                </a:lnTo>
                <a:cubicBezTo>
                  <a:pt x="611048" y="-2076"/>
                  <a:pt x="606306" y="-16720"/>
                  <a:pt x="365760" y="37403"/>
                </a:cubicBezTo>
                <a:cubicBezTo>
                  <a:pt x="332513" y="44883"/>
                  <a:pt x="303295" y="65186"/>
                  <a:pt x="274320" y="83123"/>
                </a:cubicBezTo>
                <a:cubicBezTo>
                  <a:pt x="239070" y="104944"/>
                  <a:pt x="206460" y="130823"/>
                  <a:pt x="173736" y="156275"/>
                </a:cubicBezTo>
                <a:cubicBezTo>
                  <a:pt x="49704" y="252744"/>
                  <a:pt x="153320" y="182077"/>
                  <a:pt x="82296" y="229427"/>
                </a:cubicBezTo>
                <a:cubicBezTo>
                  <a:pt x="52585" y="288848"/>
                  <a:pt x="46264" y="295025"/>
                  <a:pt x="27432" y="366587"/>
                </a:cubicBezTo>
                <a:cubicBezTo>
                  <a:pt x="17467" y="404456"/>
                  <a:pt x="7121" y="470163"/>
                  <a:pt x="0" y="512891"/>
                </a:cubicBezTo>
                <a:cubicBezTo>
                  <a:pt x="3048" y="595187"/>
                  <a:pt x="-478" y="677991"/>
                  <a:pt x="9144" y="759779"/>
                </a:cubicBezTo>
                <a:cubicBezTo>
                  <a:pt x="12594" y="789101"/>
                  <a:pt x="74436" y="889380"/>
                  <a:pt x="82296" y="906083"/>
                </a:cubicBezTo>
                <a:cubicBezTo>
                  <a:pt x="93385" y="929646"/>
                  <a:pt x="100056" y="955055"/>
                  <a:pt x="109728" y="979235"/>
                </a:cubicBezTo>
                <a:cubicBezTo>
                  <a:pt x="118349" y="1000788"/>
                  <a:pt x="128827" y="1021577"/>
                  <a:pt x="137160" y="1043243"/>
                </a:cubicBezTo>
                <a:cubicBezTo>
                  <a:pt x="148844" y="1073622"/>
                  <a:pt x="177421" y="1169896"/>
                  <a:pt x="182880" y="1189547"/>
                </a:cubicBezTo>
                <a:cubicBezTo>
                  <a:pt x="189607" y="1213764"/>
                  <a:pt x="191598" y="1239458"/>
                  <a:pt x="201168" y="1262699"/>
                </a:cubicBezTo>
                <a:cubicBezTo>
                  <a:pt x="227139" y="1325771"/>
                  <a:pt x="256371" y="1360381"/>
                  <a:pt x="301752" y="1409003"/>
                </a:cubicBezTo>
                <a:cubicBezTo>
                  <a:pt x="363841" y="1475526"/>
                  <a:pt x="431930" y="1538220"/>
                  <a:pt x="512064" y="1582739"/>
                </a:cubicBezTo>
                <a:cubicBezTo>
                  <a:pt x="565685" y="1612528"/>
                  <a:pt x="618632" y="1645141"/>
                  <a:pt x="676656" y="1665035"/>
                </a:cubicBezTo>
                <a:cubicBezTo>
                  <a:pt x="726428" y="1682100"/>
                  <a:pt x="780288" y="1683323"/>
                  <a:pt x="832104" y="1692467"/>
                </a:cubicBezTo>
                <a:cubicBezTo>
                  <a:pt x="996696" y="1686371"/>
                  <a:pt x="1161744" y="1687857"/>
                  <a:pt x="1325880" y="1674179"/>
                </a:cubicBezTo>
                <a:cubicBezTo>
                  <a:pt x="1331098" y="1673744"/>
                  <a:pt x="1395698" y="1640937"/>
                  <a:pt x="1408176" y="1628459"/>
                </a:cubicBezTo>
                <a:cubicBezTo>
                  <a:pt x="1418952" y="1617683"/>
                  <a:pt x="1426464" y="1604075"/>
                  <a:pt x="1435608" y="1591883"/>
                </a:cubicBezTo>
                <a:cubicBezTo>
                  <a:pt x="1449786" y="1506817"/>
                  <a:pt x="1455638" y="1496744"/>
                  <a:pt x="1435608" y="1381571"/>
                </a:cubicBezTo>
                <a:cubicBezTo>
                  <a:pt x="1432105" y="1361427"/>
                  <a:pt x="1416480" y="1345391"/>
                  <a:pt x="1408176" y="1326707"/>
                </a:cubicBezTo>
                <a:cubicBezTo>
                  <a:pt x="1404261" y="1317899"/>
                  <a:pt x="1403343" y="1307896"/>
                  <a:pt x="1399032" y="1299275"/>
                </a:cubicBezTo>
                <a:cubicBezTo>
                  <a:pt x="1372546" y="1246302"/>
                  <a:pt x="1328085" y="1194065"/>
                  <a:pt x="1280160" y="1162115"/>
                </a:cubicBezTo>
                <a:cubicBezTo>
                  <a:pt x="1261872" y="1149923"/>
                  <a:pt x="1241724" y="1140141"/>
                  <a:pt x="1225296" y="1125539"/>
                </a:cubicBezTo>
                <a:cubicBezTo>
                  <a:pt x="1213905" y="1115414"/>
                  <a:pt x="1208640" y="1099739"/>
                  <a:pt x="1197864" y="1088963"/>
                </a:cubicBezTo>
                <a:cubicBezTo>
                  <a:pt x="1187088" y="1078187"/>
                  <a:pt x="1172996" y="1071287"/>
                  <a:pt x="1161288" y="1061531"/>
                </a:cubicBezTo>
                <a:cubicBezTo>
                  <a:pt x="1136397" y="1040789"/>
                  <a:pt x="1114057" y="1016963"/>
                  <a:pt x="1088136" y="997523"/>
                </a:cubicBezTo>
                <a:cubicBezTo>
                  <a:pt x="1065132" y="980270"/>
                  <a:pt x="1037776" y="969335"/>
                  <a:pt x="1014984" y="951803"/>
                </a:cubicBezTo>
                <a:cubicBezTo>
                  <a:pt x="997901" y="938662"/>
                  <a:pt x="986211" y="919399"/>
                  <a:pt x="969264" y="906083"/>
                </a:cubicBezTo>
                <a:cubicBezTo>
                  <a:pt x="943340" y="885714"/>
                  <a:pt x="911920" y="872768"/>
                  <a:pt x="886968" y="851219"/>
                </a:cubicBezTo>
                <a:cubicBezTo>
                  <a:pt x="802928" y="778639"/>
                  <a:pt x="775172" y="760302"/>
                  <a:pt x="740664" y="677483"/>
                </a:cubicBezTo>
                <a:cubicBezTo>
                  <a:pt x="733250" y="659689"/>
                  <a:pt x="728472" y="640907"/>
                  <a:pt x="722376" y="622619"/>
                </a:cubicBezTo>
                <a:cubicBezTo>
                  <a:pt x="719328" y="601283"/>
                  <a:pt x="716775" y="579870"/>
                  <a:pt x="713232" y="558611"/>
                </a:cubicBezTo>
                <a:cubicBezTo>
                  <a:pt x="710677" y="543281"/>
                  <a:pt x="706643" y="528221"/>
                  <a:pt x="704088" y="512891"/>
                </a:cubicBezTo>
                <a:cubicBezTo>
                  <a:pt x="700545" y="491632"/>
                  <a:pt x="697992" y="470219"/>
                  <a:pt x="694944" y="448883"/>
                </a:cubicBezTo>
                <a:cubicBezTo>
                  <a:pt x="701040" y="415355"/>
                  <a:pt x="704451" y="381226"/>
                  <a:pt x="713232" y="348299"/>
                </a:cubicBezTo>
                <a:cubicBezTo>
                  <a:pt x="718500" y="328545"/>
                  <a:pt x="745518" y="288581"/>
                  <a:pt x="758952" y="275147"/>
                </a:cubicBezTo>
                <a:cubicBezTo>
                  <a:pt x="772752" y="261347"/>
                  <a:pt x="789984" y="251423"/>
                  <a:pt x="804672" y="238571"/>
                </a:cubicBezTo>
                <a:cubicBezTo>
                  <a:pt x="814404" y="230056"/>
                  <a:pt x="822170" y="219418"/>
                  <a:pt x="832104" y="211139"/>
                </a:cubicBezTo>
                <a:cubicBezTo>
                  <a:pt x="908487" y="147486"/>
                  <a:pt x="806825" y="245562"/>
                  <a:pt x="886968" y="165419"/>
                </a:cubicBezTo>
                <a:cubicBezTo>
                  <a:pt x="895181" y="132566"/>
                  <a:pt x="906185" y="109211"/>
                  <a:pt x="886968" y="73979"/>
                </a:cubicBezTo>
                <a:cubicBezTo>
                  <a:pt x="876647" y="55058"/>
                  <a:pt x="833628" y="28259"/>
                  <a:pt x="822960" y="19115"/>
                </a:cubicBez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532086" y="2255905"/>
            <a:ext cx="3082205" cy="843573"/>
          </a:xfrm>
          <a:custGeom>
            <a:avLst/>
            <a:gdLst>
              <a:gd name="connsiteX0" fmla="*/ 210312 w 3082205"/>
              <a:gd name="connsiteY0" fmla="*/ 102490 h 869101"/>
              <a:gd name="connsiteX1" fmla="*/ 210312 w 3082205"/>
              <a:gd name="connsiteY1" fmla="*/ 102490 h 869101"/>
              <a:gd name="connsiteX2" fmla="*/ 338328 w 3082205"/>
              <a:gd name="connsiteY2" fmla="*/ 239650 h 869101"/>
              <a:gd name="connsiteX3" fmla="*/ 466344 w 3082205"/>
              <a:gd name="connsiteY3" fmla="*/ 285370 h 869101"/>
              <a:gd name="connsiteX4" fmla="*/ 612648 w 3082205"/>
              <a:gd name="connsiteY4" fmla="*/ 294514 h 869101"/>
              <a:gd name="connsiteX5" fmla="*/ 868680 w 3082205"/>
              <a:gd name="connsiteY5" fmla="*/ 321946 h 869101"/>
              <a:gd name="connsiteX6" fmla="*/ 1170432 w 3082205"/>
              <a:gd name="connsiteY6" fmla="*/ 331090 h 869101"/>
              <a:gd name="connsiteX7" fmla="*/ 1271016 w 3082205"/>
              <a:gd name="connsiteY7" fmla="*/ 349378 h 869101"/>
              <a:gd name="connsiteX8" fmla="*/ 1353312 w 3082205"/>
              <a:gd name="connsiteY8" fmla="*/ 367666 h 869101"/>
              <a:gd name="connsiteX9" fmla="*/ 1636776 w 3082205"/>
              <a:gd name="connsiteY9" fmla="*/ 376810 h 869101"/>
              <a:gd name="connsiteX10" fmla="*/ 2148840 w 3082205"/>
              <a:gd name="connsiteY10" fmla="*/ 367666 h 869101"/>
              <a:gd name="connsiteX11" fmla="*/ 2249424 w 3082205"/>
              <a:gd name="connsiteY11" fmla="*/ 349378 h 869101"/>
              <a:gd name="connsiteX12" fmla="*/ 2331720 w 3082205"/>
              <a:gd name="connsiteY12" fmla="*/ 340234 h 869101"/>
              <a:gd name="connsiteX13" fmla="*/ 2441448 w 3082205"/>
              <a:gd name="connsiteY13" fmla="*/ 303658 h 869101"/>
              <a:gd name="connsiteX14" fmla="*/ 2532888 w 3082205"/>
              <a:gd name="connsiteY14" fmla="*/ 285370 h 869101"/>
              <a:gd name="connsiteX15" fmla="*/ 2578608 w 3082205"/>
              <a:gd name="connsiteY15" fmla="*/ 248794 h 869101"/>
              <a:gd name="connsiteX16" fmla="*/ 2606040 w 3082205"/>
              <a:gd name="connsiteY16" fmla="*/ 239650 h 869101"/>
              <a:gd name="connsiteX17" fmla="*/ 2706624 w 3082205"/>
              <a:gd name="connsiteY17" fmla="*/ 166498 h 869101"/>
              <a:gd name="connsiteX18" fmla="*/ 2761488 w 3082205"/>
              <a:gd name="connsiteY18" fmla="*/ 129922 h 869101"/>
              <a:gd name="connsiteX19" fmla="*/ 2825496 w 3082205"/>
              <a:gd name="connsiteY19" fmla="*/ 84202 h 869101"/>
              <a:gd name="connsiteX20" fmla="*/ 2852928 w 3082205"/>
              <a:gd name="connsiteY20" fmla="*/ 75058 h 869101"/>
              <a:gd name="connsiteX21" fmla="*/ 2889504 w 3082205"/>
              <a:gd name="connsiteY21" fmla="*/ 56770 h 869101"/>
              <a:gd name="connsiteX22" fmla="*/ 3063240 w 3082205"/>
              <a:gd name="connsiteY22" fmla="*/ 65914 h 869101"/>
              <a:gd name="connsiteX23" fmla="*/ 3081528 w 3082205"/>
              <a:gd name="connsiteY23" fmla="*/ 93346 h 869101"/>
              <a:gd name="connsiteX24" fmla="*/ 3072384 w 3082205"/>
              <a:gd name="connsiteY24" fmla="*/ 440818 h 869101"/>
              <a:gd name="connsiteX25" fmla="*/ 3044952 w 3082205"/>
              <a:gd name="connsiteY25" fmla="*/ 523114 h 869101"/>
              <a:gd name="connsiteX26" fmla="*/ 3008376 w 3082205"/>
              <a:gd name="connsiteY26" fmla="*/ 568834 h 869101"/>
              <a:gd name="connsiteX27" fmla="*/ 2935224 w 3082205"/>
              <a:gd name="connsiteY27" fmla="*/ 651130 h 869101"/>
              <a:gd name="connsiteX28" fmla="*/ 2907792 w 3082205"/>
              <a:gd name="connsiteY28" fmla="*/ 696850 h 869101"/>
              <a:gd name="connsiteX29" fmla="*/ 2779776 w 3082205"/>
              <a:gd name="connsiteY29" fmla="*/ 788290 h 869101"/>
              <a:gd name="connsiteX30" fmla="*/ 2743200 w 3082205"/>
              <a:gd name="connsiteY30" fmla="*/ 806578 h 869101"/>
              <a:gd name="connsiteX31" fmla="*/ 2697480 w 3082205"/>
              <a:gd name="connsiteY31" fmla="*/ 834010 h 869101"/>
              <a:gd name="connsiteX32" fmla="*/ 2606040 w 3082205"/>
              <a:gd name="connsiteY32" fmla="*/ 861442 h 869101"/>
              <a:gd name="connsiteX33" fmla="*/ 1947672 w 3082205"/>
              <a:gd name="connsiteY33" fmla="*/ 852298 h 869101"/>
              <a:gd name="connsiteX34" fmla="*/ 795528 w 3082205"/>
              <a:gd name="connsiteY34" fmla="*/ 824866 h 869101"/>
              <a:gd name="connsiteX35" fmla="*/ 630936 w 3082205"/>
              <a:gd name="connsiteY35" fmla="*/ 751714 h 869101"/>
              <a:gd name="connsiteX36" fmla="*/ 493776 w 3082205"/>
              <a:gd name="connsiteY36" fmla="*/ 705994 h 869101"/>
              <a:gd name="connsiteX37" fmla="*/ 329184 w 3082205"/>
              <a:gd name="connsiteY37" fmla="*/ 660274 h 869101"/>
              <a:gd name="connsiteX38" fmla="*/ 301752 w 3082205"/>
              <a:gd name="connsiteY38" fmla="*/ 632842 h 869101"/>
              <a:gd name="connsiteX39" fmla="*/ 201168 w 3082205"/>
              <a:gd name="connsiteY39" fmla="*/ 577978 h 869101"/>
              <a:gd name="connsiteX40" fmla="*/ 146304 w 3082205"/>
              <a:gd name="connsiteY40" fmla="*/ 513970 h 869101"/>
              <a:gd name="connsiteX41" fmla="*/ 109728 w 3082205"/>
              <a:gd name="connsiteY41" fmla="*/ 459106 h 869101"/>
              <a:gd name="connsiteX42" fmla="*/ 64008 w 3082205"/>
              <a:gd name="connsiteY42" fmla="*/ 404242 h 869101"/>
              <a:gd name="connsiteX43" fmla="*/ 36576 w 3082205"/>
              <a:gd name="connsiteY43" fmla="*/ 331090 h 869101"/>
              <a:gd name="connsiteX44" fmla="*/ 27432 w 3082205"/>
              <a:gd name="connsiteY44" fmla="*/ 294514 h 869101"/>
              <a:gd name="connsiteX45" fmla="*/ 0 w 3082205"/>
              <a:gd name="connsiteY45" fmla="*/ 212218 h 869101"/>
              <a:gd name="connsiteX46" fmla="*/ 9144 w 3082205"/>
              <a:gd name="connsiteY46" fmla="*/ 38482 h 869101"/>
              <a:gd name="connsiteX47" fmla="*/ 45720 w 3082205"/>
              <a:gd name="connsiteY47" fmla="*/ 1906 h 869101"/>
              <a:gd name="connsiteX48" fmla="*/ 137160 w 3082205"/>
              <a:gd name="connsiteY48" fmla="*/ 11050 h 869101"/>
              <a:gd name="connsiteX49" fmla="*/ 182880 w 3082205"/>
              <a:gd name="connsiteY49" fmla="*/ 20194 h 869101"/>
              <a:gd name="connsiteX50" fmla="*/ 246888 w 3082205"/>
              <a:gd name="connsiteY50" fmla="*/ 56770 h 869101"/>
              <a:gd name="connsiteX51" fmla="*/ 246888 w 3082205"/>
              <a:gd name="connsiteY51" fmla="*/ 139066 h 869101"/>
              <a:gd name="connsiteX52" fmla="*/ 210312 w 3082205"/>
              <a:gd name="connsiteY52" fmla="*/ 102490 h 869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082205" h="869101">
                <a:moveTo>
                  <a:pt x="210312" y="102490"/>
                </a:moveTo>
                <a:lnTo>
                  <a:pt x="210312" y="102490"/>
                </a:lnTo>
                <a:cubicBezTo>
                  <a:pt x="252984" y="148210"/>
                  <a:pt x="280845" y="215014"/>
                  <a:pt x="338328" y="239650"/>
                </a:cubicBezTo>
                <a:cubicBezTo>
                  <a:pt x="375696" y="255665"/>
                  <a:pt x="424979" y="279975"/>
                  <a:pt x="466344" y="285370"/>
                </a:cubicBezTo>
                <a:cubicBezTo>
                  <a:pt x="514797" y="291690"/>
                  <a:pt x="563954" y="290456"/>
                  <a:pt x="612648" y="294514"/>
                </a:cubicBezTo>
                <a:cubicBezTo>
                  <a:pt x="820366" y="311824"/>
                  <a:pt x="477421" y="299799"/>
                  <a:pt x="868680" y="321946"/>
                </a:cubicBezTo>
                <a:cubicBezTo>
                  <a:pt x="969149" y="327633"/>
                  <a:pt x="1069848" y="328042"/>
                  <a:pt x="1170432" y="331090"/>
                </a:cubicBezTo>
                <a:lnTo>
                  <a:pt x="1271016" y="349378"/>
                </a:lnTo>
                <a:cubicBezTo>
                  <a:pt x="1298571" y="354889"/>
                  <a:pt x="1325290" y="365564"/>
                  <a:pt x="1353312" y="367666"/>
                </a:cubicBezTo>
                <a:cubicBezTo>
                  <a:pt x="1447584" y="374736"/>
                  <a:pt x="1542288" y="373762"/>
                  <a:pt x="1636776" y="376810"/>
                </a:cubicBezTo>
                <a:cubicBezTo>
                  <a:pt x="1807464" y="373762"/>
                  <a:pt x="1978296" y="375302"/>
                  <a:pt x="2148840" y="367666"/>
                </a:cubicBezTo>
                <a:cubicBezTo>
                  <a:pt x="2182884" y="366142"/>
                  <a:pt x="2215723" y="354433"/>
                  <a:pt x="2249424" y="349378"/>
                </a:cubicBezTo>
                <a:cubicBezTo>
                  <a:pt x="2276719" y="345284"/>
                  <a:pt x="2304288" y="343282"/>
                  <a:pt x="2331720" y="340234"/>
                </a:cubicBezTo>
                <a:cubicBezTo>
                  <a:pt x="2368296" y="328042"/>
                  <a:pt x="2404252" y="313802"/>
                  <a:pt x="2441448" y="303658"/>
                </a:cubicBezTo>
                <a:cubicBezTo>
                  <a:pt x="2471436" y="295479"/>
                  <a:pt x="2504028" y="296914"/>
                  <a:pt x="2532888" y="285370"/>
                </a:cubicBezTo>
                <a:cubicBezTo>
                  <a:pt x="2551009" y="278122"/>
                  <a:pt x="2562058" y="259138"/>
                  <a:pt x="2578608" y="248794"/>
                </a:cubicBezTo>
                <a:cubicBezTo>
                  <a:pt x="2586782" y="243686"/>
                  <a:pt x="2597614" y="244331"/>
                  <a:pt x="2606040" y="239650"/>
                </a:cubicBezTo>
                <a:cubicBezTo>
                  <a:pt x="2661129" y="209045"/>
                  <a:pt x="2657961" y="201889"/>
                  <a:pt x="2706624" y="166498"/>
                </a:cubicBezTo>
                <a:cubicBezTo>
                  <a:pt x="2724400" y="153570"/>
                  <a:pt x="2743904" y="143110"/>
                  <a:pt x="2761488" y="129922"/>
                </a:cubicBezTo>
                <a:cubicBezTo>
                  <a:pt x="2769772" y="123709"/>
                  <a:pt x="2812125" y="90887"/>
                  <a:pt x="2825496" y="84202"/>
                </a:cubicBezTo>
                <a:cubicBezTo>
                  <a:pt x="2834117" y="79891"/>
                  <a:pt x="2844069" y="78855"/>
                  <a:pt x="2852928" y="75058"/>
                </a:cubicBezTo>
                <a:cubicBezTo>
                  <a:pt x="2865457" y="69688"/>
                  <a:pt x="2877312" y="62866"/>
                  <a:pt x="2889504" y="56770"/>
                </a:cubicBezTo>
                <a:cubicBezTo>
                  <a:pt x="2947416" y="59818"/>
                  <a:pt x="3006272" y="55063"/>
                  <a:pt x="3063240" y="65914"/>
                </a:cubicBezTo>
                <a:cubicBezTo>
                  <a:pt x="3074036" y="67970"/>
                  <a:pt x="3081260" y="82360"/>
                  <a:pt x="3081528" y="93346"/>
                </a:cubicBezTo>
                <a:cubicBezTo>
                  <a:pt x="3084353" y="209176"/>
                  <a:pt x="3077767" y="325079"/>
                  <a:pt x="3072384" y="440818"/>
                </a:cubicBezTo>
                <a:cubicBezTo>
                  <a:pt x="3071035" y="469813"/>
                  <a:pt x="3061009" y="499029"/>
                  <a:pt x="3044952" y="523114"/>
                </a:cubicBezTo>
                <a:cubicBezTo>
                  <a:pt x="3034126" y="539353"/>
                  <a:pt x="3019855" y="553050"/>
                  <a:pt x="3008376" y="568834"/>
                </a:cubicBezTo>
                <a:cubicBezTo>
                  <a:pt x="2954340" y="643133"/>
                  <a:pt x="2995628" y="605827"/>
                  <a:pt x="2935224" y="651130"/>
                </a:cubicBezTo>
                <a:cubicBezTo>
                  <a:pt x="2926080" y="666370"/>
                  <a:pt x="2918703" y="682821"/>
                  <a:pt x="2907792" y="696850"/>
                </a:cubicBezTo>
                <a:cubicBezTo>
                  <a:pt x="2875080" y="738909"/>
                  <a:pt x="2826220" y="765068"/>
                  <a:pt x="2779776" y="788290"/>
                </a:cubicBezTo>
                <a:cubicBezTo>
                  <a:pt x="2767584" y="794386"/>
                  <a:pt x="2755116" y="799958"/>
                  <a:pt x="2743200" y="806578"/>
                </a:cubicBezTo>
                <a:cubicBezTo>
                  <a:pt x="2727664" y="815209"/>
                  <a:pt x="2713660" y="826656"/>
                  <a:pt x="2697480" y="834010"/>
                </a:cubicBezTo>
                <a:cubicBezTo>
                  <a:pt x="2670271" y="846378"/>
                  <a:pt x="2635517" y="854073"/>
                  <a:pt x="2606040" y="861442"/>
                </a:cubicBezTo>
                <a:lnTo>
                  <a:pt x="1947672" y="852298"/>
                </a:lnTo>
                <a:cubicBezTo>
                  <a:pt x="844253" y="840559"/>
                  <a:pt x="1234705" y="912701"/>
                  <a:pt x="795528" y="824866"/>
                </a:cubicBezTo>
                <a:cubicBezTo>
                  <a:pt x="724310" y="782135"/>
                  <a:pt x="740346" y="788184"/>
                  <a:pt x="630936" y="751714"/>
                </a:cubicBezTo>
                <a:cubicBezTo>
                  <a:pt x="585216" y="736474"/>
                  <a:pt x="540211" y="718893"/>
                  <a:pt x="493776" y="705994"/>
                </a:cubicBezTo>
                <a:lnTo>
                  <a:pt x="329184" y="660274"/>
                </a:lnTo>
                <a:cubicBezTo>
                  <a:pt x="320040" y="651130"/>
                  <a:pt x="312097" y="640601"/>
                  <a:pt x="301752" y="632842"/>
                </a:cubicBezTo>
                <a:cubicBezTo>
                  <a:pt x="276451" y="613866"/>
                  <a:pt x="228267" y="591527"/>
                  <a:pt x="201168" y="577978"/>
                </a:cubicBezTo>
                <a:cubicBezTo>
                  <a:pt x="145050" y="493801"/>
                  <a:pt x="234998" y="624837"/>
                  <a:pt x="146304" y="513970"/>
                </a:cubicBezTo>
                <a:cubicBezTo>
                  <a:pt x="132574" y="496807"/>
                  <a:pt x="122916" y="476690"/>
                  <a:pt x="109728" y="459106"/>
                </a:cubicBezTo>
                <a:cubicBezTo>
                  <a:pt x="95445" y="440061"/>
                  <a:pt x="79248" y="422530"/>
                  <a:pt x="64008" y="404242"/>
                </a:cubicBezTo>
                <a:cubicBezTo>
                  <a:pt x="54346" y="380086"/>
                  <a:pt x="43743" y="356175"/>
                  <a:pt x="36576" y="331090"/>
                </a:cubicBezTo>
                <a:cubicBezTo>
                  <a:pt x="33124" y="319006"/>
                  <a:pt x="31406" y="306436"/>
                  <a:pt x="27432" y="294514"/>
                </a:cubicBezTo>
                <a:cubicBezTo>
                  <a:pt x="-7001" y="191215"/>
                  <a:pt x="21913" y="299869"/>
                  <a:pt x="0" y="212218"/>
                </a:cubicBezTo>
                <a:cubicBezTo>
                  <a:pt x="3048" y="154306"/>
                  <a:pt x="-3175" y="95151"/>
                  <a:pt x="9144" y="38482"/>
                </a:cubicBezTo>
                <a:cubicBezTo>
                  <a:pt x="12807" y="21633"/>
                  <a:pt x="28861" y="5519"/>
                  <a:pt x="45720" y="1906"/>
                </a:cubicBezTo>
                <a:cubicBezTo>
                  <a:pt x="75672" y="-4512"/>
                  <a:pt x="106797" y="7002"/>
                  <a:pt x="137160" y="11050"/>
                </a:cubicBezTo>
                <a:cubicBezTo>
                  <a:pt x="152565" y="13104"/>
                  <a:pt x="167640" y="17146"/>
                  <a:pt x="182880" y="20194"/>
                </a:cubicBezTo>
                <a:cubicBezTo>
                  <a:pt x="183724" y="20616"/>
                  <a:pt x="244847" y="49287"/>
                  <a:pt x="246888" y="56770"/>
                </a:cubicBezTo>
                <a:cubicBezTo>
                  <a:pt x="254106" y="83235"/>
                  <a:pt x="246888" y="111634"/>
                  <a:pt x="246888" y="139066"/>
                </a:cubicBezTo>
                <a:lnTo>
                  <a:pt x="210312" y="102490"/>
                </a:ln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Комплекс </a:t>
            </a:r>
            <a:r>
              <a:rPr lang="ru-RU" sz="2400" b="1" dirty="0" err="1">
                <a:solidFill>
                  <a:schemeClr val="tx1"/>
                </a:solidFill>
              </a:rPr>
              <a:t>Г</a:t>
            </a:r>
            <a:r>
              <a:rPr lang="ru-RU" sz="2400" b="1" dirty="0" err="1" smtClean="0">
                <a:solidFill>
                  <a:schemeClr val="tx1"/>
                </a:solidFill>
              </a:rPr>
              <a:t>ольджи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ирог 9"/>
          <p:cNvSpPr/>
          <p:nvPr/>
        </p:nvSpPr>
        <p:spPr>
          <a:xfrm>
            <a:off x="899592" y="1634048"/>
            <a:ext cx="216024" cy="282784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flipH="1">
            <a:off x="2915816" y="1412776"/>
            <a:ext cx="216024" cy="109324"/>
          </a:xfrm>
          <a:prstGeom prst="flowChartDelay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749152" y="1767880"/>
            <a:ext cx="324036" cy="282784"/>
            <a:chOff x="1475656" y="2658256"/>
            <a:chExt cx="324036" cy="282784"/>
          </a:xfrm>
        </p:grpSpPr>
        <p:sp>
          <p:nvSpPr>
            <p:cNvPr id="12" name="Пирог 11"/>
            <p:cNvSpPr/>
            <p:nvPr/>
          </p:nvSpPr>
          <p:spPr>
            <a:xfrm>
              <a:off x="1475656" y="2658256"/>
              <a:ext cx="216024" cy="282784"/>
            </a:xfrm>
            <a:prstGeom prst="pi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Блок-схема: задержка 12"/>
            <p:cNvSpPr/>
            <p:nvPr/>
          </p:nvSpPr>
          <p:spPr>
            <a:xfrm flipH="1">
              <a:off x="1583668" y="2677692"/>
              <a:ext cx="216024" cy="109324"/>
            </a:xfrm>
            <a:prstGeom prst="flowChartDelay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Пирог 3"/>
          <p:cNvSpPr/>
          <p:nvPr/>
        </p:nvSpPr>
        <p:spPr>
          <a:xfrm>
            <a:off x="4659052" y="4848576"/>
            <a:ext cx="216024" cy="257514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4767064" y="4872990"/>
            <a:ext cx="245724" cy="104343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499992" y="1244660"/>
            <a:ext cx="321046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Маннозо-6-фосфат </a:t>
            </a:r>
            <a:endParaRPr lang="ru-RU" sz="2800" b="1" dirty="0"/>
          </a:p>
        </p:txBody>
      </p:sp>
      <p:cxnSp>
        <p:nvCxnSpPr>
          <p:cNvPr id="18" name="Прямая со стрелкой 17"/>
          <p:cNvCxnSpPr>
            <a:stCxn id="16" idx="1"/>
            <a:endCxn id="11" idx="2"/>
          </p:cNvCxnSpPr>
          <p:nvPr/>
        </p:nvCxnSpPr>
        <p:spPr>
          <a:xfrm flipH="1">
            <a:off x="3023828" y="1506270"/>
            <a:ext cx="1476164" cy="1583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9512" y="5917922"/>
            <a:ext cx="3694789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Будущий </a:t>
            </a:r>
            <a:r>
              <a:rPr lang="ru-RU" sz="2400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лизосомный</a:t>
            </a:r>
            <a:r>
              <a:rPr lang="ru-RU" sz="24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белок</a:t>
            </a:r>
            <a:endParaRPr lang="ru-RU" sz="24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26" name="Прямая со стрелкой 25"/>
          <p:cNvCxnSpPr>
            <a:endCxn id="10" idx="1"/>
          </p:cNvCxnSpPr>
          <p:nvPr/>
        </p:nvCxnSpPr>
        <p:spPr>
          <a:xfrm flipV="1">
            <a:off x="899592" y="1916832"/>
            <a:ext cx="108012" cy="400109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Управляющая кнопка: далее 29">
            <a:hlinkClick r:id="rId2" action="ppaction://hlinksldjump" highlightClick="1"/>
          </p:cNvPr>
          <p:cNvSpPr/>
          <p:nvPr/>
        </p:nvSpPr>
        <p:spPr>
          <a:xfrm>
            <a:off x="7380312" y="5917922"/>
            <a:ext cx="1152128" cy="67943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2001180" y="4791475"/>
            <a:ext cx="144016" cy="267371"/>
          </a:xfrm>
          <a:prstGeom prst="rightBrac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95936" y="3212976"/>
            <a:ext cx="210928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Рецептор </a:t>
            </a:r>
            <a:endParaRPr lang="ru-RU" sz="2800" b="1" dirty="0"/>
          </a:p>
        </p:txBody>
      </p:sp>
      <p:cxnSp>
        <p:nvCxnSpPr>
          <p:cNvPr id="25" name="Прямая со стрелкой 24"/>
          <p:cNvCxnSpPr>
            <a:endCxn id="21" idx="20"/>
          </p:cNvCxnSpPr>
          <p:nvPr/>
        </p:nvCxnSpPr>
        <p:spPr>
          <a:xfrm flipH="1">
            <a:off x="2133785" y="3736196"/>
            <a:ext cx="1862151" cy="10965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95936" y="40702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Н</a:t>
            </a:r>
            <a:r>
              <a:rPr lang="ru-RU" sz="2400" b="1" baseline="30000" dirty="0" smtClean="0">
                <a:solidFill>
                  <a:srgbClr val="FF0000"/>
                </a:solidFill>
              </a:rPr>
              <a:t>+</a:t>
            </a:r>
            <a:endParaRPr lang="ru-RU" sz="2400" b="1" baseline="30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602" y="3863616"/>
            <a:ext cx="5969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035" y="3978051"/>
            <a:ext cx="5969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50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click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3.05556E-6 3.7037E-6 C 0.01302 0.00092 0.02709 0.00139 0.04011 0.00463 C 0.05174 0.00764 0.04879 0.00902 0.06164 0.00949 C 0.07379 0.01018 0.08629 0.00949 0.09844 0.00949 " pathEditMode="relative" rAng="0" ptsTypes="fff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509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1.38889E-6 -3.33333E-6 C -0.00625 0.00301 -0.01146 0.00764 -0.01788 0.00973 C -0.02483 0.01574 -0.03368 0.02037 -0.04167 0.02385 C -0.04618 0.02801 -0.05104 0.0294 -0.0559 0.03334 C -0.06198 0.0382 -0.06962 0.04723 -0.07726 0.04769 C -0.08715 0.04815 -0.09722 0.04769 -0.10712 0.04769 " pathEditMode="relative" rAng="0" ptsTypes="fffffA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5" y="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400"/>
                            </p:stCondLst>
                            <p:childTnLst>
                              <p:par>
                                <p:cTn id="67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C 0.00104 0.06181 0.00486 0.11551 0.00729 0.17593 C 0.0092 0.26389 0.01024 0.35394 0.01024 0.44213 " pathEditMode="relative" rAng="0" ptsTypes="ffA">
                                      <p:cBhvr>
                                        <p:cTn id="7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2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C 0.03455 -1.85185E-6 0.06927 0.0007 0.10399 -0.00046 C 0.10885 -0.00046 0.11215 -0.00231 0.11614 -0.00324 C 0.12048 -0.00393 0.12604 -0.00393 0.13003 -0.00486 C 0.14548 -0.00764 0.16458 -0.00949 0.18177 -0.01065 C 0.20659 -0.01065 0.23142 -0.01065 0.25607 -0.01065 C 0.26302 -0.01041 0.26771 -0.00625 0.27465 -0.00602 C 0.28784 -0.00532 0.28159 -0.00579 0.2934 -0.00509 C 0.29479 -0.00509 0.2967 -0.00509 0.29739 -0.00486 C 0.29843 -0.0044 0.29913 -0.00324 0.29913 -0.00301 " pathEditMode="relative" rAng="0" ptsTypes="fffffffffA">
                                      <p:cBhvr>
                                        <p:cTn id="8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-509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89 0.43195 C 0.01146 0.41505 0.00746 0.41667 0.03107 0.41759 C 0.0493 0.42153 0.06337 0.42199 0.08316 0.42269 C 0.09635 0.42477 0.1066 0.42523 0.12066 0.42593 C 0.12604 0.42639 0.13125 0.42755 0.13611 0.4287 C 0.14496 0.43079 0.14114 0.43125 0.14687 0.43403 C 0.15139 0.43634 0.15972 0.43843 0.1658 0.43843 C 0.18246 0.43889 0.19948 0.43889 0.21632 0.43958 C 0.23785 0.44236 0.27135 0.44005 0.28975 0.44005 C 0.3 0.43565 0.28941 0.43195 0.2967 0.42639 " pathEditMode="relative" rAng="0" ptsTypes="fffffffffA">
                                      <p:cBhvr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-32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C 0.09844 4.07407E-6 0.19774 4.07407E-6 0.29653 4.07407E-6 " pathEditMode="relative" rAng="0" ptsTypes="fA">
                                      <p:cBhvr>
                                        <p:cTn id="8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2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C 0.00226 0.01018 -0.01267 0.03009 0.01615 0.04328 C 0.03229 0.05069 0.04844 0.05648 0.07153 0.06342 C 0.10052 0.07245 0.09583 0.0618 0.09583 0.06967 " pathEditMode="relative" rAng="0" ptsTypes="fffA">
                                      <p:cBhvr>
                                        <p:cTn id="10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2" y="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000"/>
                            </p:stCondLst>
                            <p:childTnLst>
                              <p:par>
                                <p:cTn id="1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6" presetClass="entr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C 0.00556 0.01689 0.00973 0.03773 0.01511 0.05532 C 0.02188 0.07916 0.03021 0.0956 0.03785 0.11574 C 0.04705 0.14027 0.05365 0.16805 0.06684 0.16805 " pathEditMode="relative" rAng="0" ptsTypes="fffA">
                                      <p:cBhvr>
                                        <p:cTn id="11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1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509 C 0.00156 0.04213 -0.00174 0.00509 0.0026 0.03472 C 0.00295 0.03727 0.00278 0.04051 0.00312 0.04305 C 0.00503 0.05764 0.00816 0.07639 0.01163 0.08148 C 0.01354 0.09074 0.01528 0.09907 0.01701 0.1081 C 0.01788 0.11203 0.02292 0.11782 0.0243 0.12037 C 0.03403 0.13379 0.02569 0.12291 0.05052 0.12569 C 0.04983 0.14421 0.04983 0.1375 0.04983 0.14676 " pathEditMode="relative" rAng="0" ptsTypes="fffffffA">
                                      <p:cBhvr>
                                        <p:cTn id="1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" y="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00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000"/>
                            </p:stCondLst>
                            <p:childTnLst>
                              <p:par>
                                <p:cTn id="12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715 -0.00879 C 0.28889 -0.00139 0.28958 0.00301 0.29479 0.00741 C 0.30017 0.01852 0.29444 0.00926 0.31371 0.0132 C 0.3177 0.01412 0.32187 0.01968 0.32604 0.0206 C 0.33125 0.02153 0.33628 0.02153 0.34149 0.02199 C 0.39132 0.01991 0.36319 0.02408 0.38264 0.01621 C 0.3875 0.01204 0.39149 0.00718 0.39722 0.00463 C 0.39913 0.00185 0.40052 -0.00139 0.4026 -0.00416 C 0.40573 -0.00833 0.40902 -0.01111 0.41163 -0.01597 C 0.41423 -0.02639 0.41319 -0.0375 0.41493 -0.04815 C 0.41458 -0.06528 0.41475 -0.08241 0.41371 -0.0993 C 0.41336 -0.10532 0.40677 -0.11018 0.40503 -0.11551 " pathEditMode="relative" rAng="0" ptsTypes="fffffffffffA">
                                      <p:cBhvr>
                                        <p:cTn id="1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4 -0.03102 C -0.01493 -0.03426 -0.01267 -0.03982 -0.01858 -0.04491 C -0.02222 -0.05139 -0.02778 -0.05347 -0.03333 -0.05741 C -0.05035 -0.06968 -0.07222 -0.06736 -0.09063 -0.06829 C -0.09792 -0.06806 -0.14097 -0.0713 -0.15903 -0.06366 C -0.16476 -0.05602 -0.16927 -0.0463 -0.17604 -0.04028 C -0.17899 -0.03496 -0.1809 -0.0331 -0.18594 -0.03102 C -0.18976 -0.02732 -0.19323 -0.02222 -0.1967 -0.01852 C -0.2059 -0.00949 -0.21892 -0.00672 -0.22865 0.00162 C -0.23524 0.00694 -0.24844 0.01852 -0.2566 0.01875 C -0.28247 0.01967 -0.30868 0.0199 -0.33472 0.02037 C -0.33889 0.02199 -0.34306 0.02361 -0.34705 0.02639 C -0.35122 0.02963 -0.3533 0.03379 -0.35799 0.03565 C -0.36024 0.03773 -0.3632 0.03819 -0.36528 0.04051 C -0.36632 0.04166 -0.36632 0.04421 -0.36754 0.04514 C -0.36997 0.04676 -0.37517 0.04815 -0.37517 0.04838 C -0.38125 0.05393 -0.38976 0.05602 -0.39705 0.05903 C -0.40087 0.06065 -0.40417 0.06528 -0.40799 0.0669 C -0.41111 0.07315 -0.41788 0.07778 -0.42379 0.07778 L -0.43108 0.07778 L -0.43837 0.07778 " pathEditMode="relative" rAng="0" ptsTypes="ffffffffffffffffffAAA">
                                      <p:cBhvr>
                                        <p:cTn id="1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45" y="3426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503 -0.11551 C 0.39635 -0.12708 0.3875 -0.13449 0.37517 -0.13773 C 0.35191 -0.13703 0.30121 -0.14027 0.27517 -0.1331 C 0.26892 -0.12893 0.26215 -0.12638 0.25659 -0.12037 C 0.25243 -0.11574 0.25017 -0.10995 0.24548 -0.10601 C 0.24288 -0.10115 0.23715 -0.09375 0.23316 -0.09027 C 0.22864 -0.08217 0.21944 -0.08125 0.21336 -0.07453 C 0.17864 -0.03657 0.1302 -0.04676 0.08732 -0.04467 C 0.08264 -0.04166 0.07829 -0.03796 0.07361 -0.03495 C 0.07048 -0.0287 0.06632 -0.02222 0.06145 -0.01782 C 0.05677 -0.00902 0.06093 -0.01435 0.04895 -0.01157 C 0.03611 -0.00879 0.02517 -0.00625 0.0118 -0.00509 C 0.00434 -0.00254 -0.00226 0.00278 -0.01025 0.00278 " pathEditMode="relative" rAng="0" ptsTypes="ffffffffffffA">
                                      <p:cBhvr>
                                        <p:cTn id="14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64" y="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 animBg="1"/>
      <p:bldP spid="15" grpId="2" animBg="1"/>
      <p:bldP spid="15" grpId="3" animBg="1"/>
      <p:bldP spid="22" grpId="1" animBg="1"/>
      <p:bldP spid="21" grpId="0" animBg="1"/>
      <p:bldP spid="21" grpId="2" animBg="1"/>
      <p:bldP spid="21" grpId="3" animBg="1"/>
      <p:bldP spid="19" grpId="0" animBg="1"/>
      <p:bldP spid="7" grpId="0" animBg="1"/>
      <p:bldP spid="8" grpId="0" animBg="1"/>
      <p:bldP spid="10" grpId="0" animBg="1"/>
      <p:bldP spid="10" grpId="2" animBg="1"/>
      <p:bldP spid="10" grpId="3" animBg="1"/>
      <p:bldP spid="11" grpId="0" animBg="1"/>
      <p:bldP spid="11" grpId="2" animBg="1"/>
      <p:bldP spid="11" grpId="3" animBg="1"/>
      <p:bldP spid="4" grpId="0" animBg="1"/>
      <p:bldP spid="9" grpId="2" animBg="1"/>
      <p:bldP spid="9" grpId="3" animBg="1"/>
      <p:bldP spid="16" grpId="0" animBg="1"/>
      <p:bldP spid="16" grpId="1" animBg="1"/>
      <p:bldP spid="24" grpId="0" animBg="1"/>
      <p:bldP spid="24" grpId="1" animBg="1"/>
      <p:bldP spid="17" grpId="0" animBg="1"/>
      <p:bldP spid="17" grpId="1" animBg="1"/>
      <p:bldP spid="17" grpId="3" animBg="1"/>
      <p:bldP spid="17" grpId="4" animBg="1"/>
      <p:bldP spid="20" grpId="0" animBg="1"/>
      <p:bldP spid="20" grpId="1" animBg="1"/>
      <p:bldP spid="27" grpId="0"/>
      <p:bldP spid="27" grpId="1"/>
      <p:bldP spid="27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5364163" y="1042871"/>
            <a:ext cx="2057400" cy="578462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4400" dirty="0" err="1" smtClean="0">
                <a:solidFill>
                  <a:schemeClr val="bg1"/>
                </a:solidFill>
                <a:latin typeface="Times New Roman" pitchFamily="18" charset="0"/>
              </a:rPr>
              <a:t>Криста</a:t>
            </a:r>
            <a:endParaRPr lang="ru-RU" sz="44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endParaRPr lang="ru-RU" sz="44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ru-RU" sz="44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21187" name="Text Box 3"/>
          <p:cNvSpPr txBox="1">
            <a:spLocks noChangeArrowheads="1"/>
          </p:cNvSpPr>
          <p:nvPr/>
        </p:nvSpPr>
        <p:spPr bwMode="auto">
          <a:xfrm>
            <a:off x="310145" y="2397918"/>
            <a:ext cx="1738736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800" b="1" dirty="0" smtClean="0">
                <a:latin typeface="Times New Roman" pitchFamily="18" charset="0"/>
              </a:rPr>
              <a:t>Матрикс 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7353243" y="904270"/>
            <a:ext cx="17637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Меж-</a:t>
            </a:r>
            <a:r>
              <a:rPr lang="ru-RU" sz="2400" dirty="0" err="1">
                <a:latin typeface="Times New Roman" pitchFamily="18" charset="0"/>
              </a:rPr>
              <a:t>мебранное</a:t>
            </a:r>
            <a:r>
              <a:rPr lang="ru-RU" sz="2400" dirty="0">
                <a:latin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</a:rPr>
              <a:t>простран-ство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221189" name="AutoShape 5"/>
          <p:cNvSpPr>
            <a:spLocks noChangeArrowheads="1"/>
          </p:cNvSpPr>
          <p:nvPr/>
        </p:nvSpPr>
        <p:spPr bwMode="auto">
          <a:xfrm>
            <a:off x="4343400" y="1889125"/>
            <a:ext cx="914400" cy="990600"/>
          </a:xfrm>
          <a:prstGeom prst="curvedLeftArrow">
            <a:avLst>
              <a:gd name="adj1" fmla="val 21667"/>
              <a:gd name="adj2" fmla="val 43333"/>
              <a:gd name="adj3" fmla="val 3055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1190" name="Group 6"/>
          <p:cNvGrpSpPr>
            <a:grpSpLocks/>
          </p:cNvGrpSpPr>
          <p:nvPr/>
        </p:nvGrpSpPr>
        <p:grpSpPr bwMode="auto">
          <a:xfrm>
            <a:off x="3492500" y="4818063"/>
            <a:ext cx="3960813" cy="2016125"/>
            <a:chOff x="1020" y="2568"/>
            <a:chExt cx="2495" cy="1270"/>
          </a:xfrm>
        </p:grpSpPr>
        <p:sp>
          <p:nvSpPr>
            <p:cNvPr id="221191" name="Rectangle 7"/>
            <p:cNvSpPr>
              <a:spLocks noChangeArrowheads="1"/>
            </p:cNvSpPr>
            <p:nvPr/>
          </p:nvSpPr>
          <p:spPr bwMode="auto">
            <a:xfrm>
              <a:off x="1837" y="3022"/>
              <a:ext cx="1678" cy="40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1192" name="Oval 8"/>
            <p:cNvSpPr>
              <a:spLocks noChangeArrowheads="1"/>
            </p:cNvSpPr>
            <p:nvPr/>
          </p:nvSpPr>
          <p:spPr bwMode="auto">
            <a:xfrm>
              <a:off x="1020" y="2568"/>
              <a:ext cx="953" cy="1270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ru-RU" sz="2800" b="1" dirty="0" smtClean="0">
                  <a:latin typeface="Times New Roman" pitchFamily="18" charset="0"/>
                </a:rPr>
                <a:t>Н</a:t>
              </a:r>
              <a:r>
                <a:rPr lang="ru-RU" sz="2800" b="1" baseline="30000" dirty="0" smtClean="0">
                  <a:latin typeface="Times New Roman" pitchFamily="18" charset="0"/>
                </a:rPr>
                <a:t>+</a:t>
              </a:r>
              <a:r>
                <a:rPr lang="ru-RU" sz="2800" b="1" dirty="0" smtClean="0">
                  <a:latin typeface="Times New Roman" pitchFamily="18" charset="0"/>
                </a:rPr>
                <a:t>- АТФ</a:t>
              </a:r>
              <a:endParaRPr lang="ru-RU" sz="2800" b="1" dirty="0">
                <a:latin typeface="Times New Roman" pitchFamily="18" charset="0"/>
              </a:endParaRPr>
            </a:p>
            <a:p>
              <a:pPr algn="ctr" eaLnBrk="0" hangingPunct="0"/>
              <a:r>
                <a:rPr lang="ru-RU" sz="2800" b="1" dirty="0" err="1">
                  <a:latin typeface="Times New Roman" pitchFamily="18" charset="0"/>
                </a:rPr>
                <a:t>синтетаза</a:t>
              </a:r>
              <a:endParaRPr lang="ru-RU" sz="2800" b="1" dirty="0">
                <a:latin typeface="Times New Roman" pitchFamily="18" charset="0"/>
              </a:endParaRPr>
            </a:p>
          </p:txBody>
        </p:sp>
      </p:grpSp>
      <p:sp>
        <p:nvSpPr>
          <p:cNvPr id="221193" name="Oval 9"/>
          <p:cNvSpPr>
            <a:spLocks noChangeArrowheads="1"/>
          </p:cNvSpPr>
          <p:nvPr/>
        </p:nvSpPr>
        <p:spPr bwMode="auto">
          <a:xfrm>
            <a:off x="7596188" y="4457700"/>
            <a:ext cx="649287" cy="6477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3200" b="1">
                <a:latin typeface="Times New Roman" pitchFamily="18" charset="0"/>
              </a:rPr>
              <a:t>Н</a:t>
            </a:r>
            <a:r>
              <a:rPr lang="ru-RU" sz="3200" b="1" baseline="30000">
                <a:latin typeface="Times New Roman" pitchFamily="18" charset="0"/>
              </a:rPr>
              <a:t>+</a:t>
            </a:r>
          </a:p>
        </p:txBody>
      </p:sp>
      <p:sp>
        <p:nvSpPr>
          <p:cNvPr id="221194" name="Oval 10"/>
          <p:cNvSpPr>
            <a:spLocks noChangeArrowheads="1"/>
          </p:cNvSpPr>
          <p:nvPr/>
        </p:nvSpPr>
        <p:spPr bwMode="auto">
          <a:xfrm>
            <a:off x="7596188" y="3160713"/>
            <a:ext cx="649287" cy="6477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3200" b="1">
                <a:latin typeface="Times New Roman" pitchFamily="18" charset="0"/>
              </a:rPr>
              <a:t>Н</a:t>
            </a:r>
            <a:r>
              <a:rPr lang="ru-RU" sz="3200" b="1" baseline="30000">
                <a:latin typeface="Times New Roman" pitchFamily="18" charset="0"/>
              </a:rPr>
              <a:t>+</a:t>
            </a:r>
          </a:p>
        </p:txBody>
      </p:sp>
      <p:sp>
        <p:nvSpPr>
          <p:cNvPr id="221195" name="Oval 11"/>
          <p:cNvSpPr>
            <a:spLocks noChangeArrowheads="1"/>
          </p:cNvSpPr>
          <p:nvPr/>
        </p:nvSpPr>
        <p:spPr bwMode="auto">
          <a:xfrm>
            <a:off x="3708400" y="2009775"/>
            <a:ext cx="649288" cy="6477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3200" b="1" dirty="0">
                <a:latin typeface="Times New Roman" pitchFamily="18" charset="0"/>
              </a:rPr>
              <a:t>Н</a:t>
            </a:r>
            <a:r>
              <a:rPr lang="ru-RU" sz="3200" b="1" baseline="30000" dirty="0">
                <a:latin typeface="Times New Roman" pitchFamily="18" charset="0"/>
              </a:rPr>
              <a:t>+</a:t>
            </a:r>
          </a:p>
        </p:txBody>
      </p:sp>
      <p:sp>
        <p:nvSpPr>
          <p:cNvPr id="221196" name="Oval 12"/>
          <p:cNvSpPr>
            <a:spLocks noChangeArrowheads="1"/>
          </p:cNvSpPr>
          <p:nvPr/>
        </p:nvSpPr>
        <p:spPr bwMode="auto">
          <a:xfrm>
            <a:off x="7596188" y="5970588"/>
            <a:ext cx="649287" cy="6477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3200" b="1" dirty="0">
                <a:latin typeface="Times New Roman" pitchFamily="18" charset="0"/>
              </a:rPr>
              <a:t>Н</a:t>
            </a:r>
            <a:r>
              <a:rPr lang="ru-RU" sz="3200" b="1" baseline="30000" dirty="0">
                <a:latin typeface="Times New Roman" pitchFamily="18" charset="0"/>
              </a:rPr>
              <a:t>+</a:t>
            </a:r>
          </a:p>
        </p:txBody>
      </p:sp>
      <p:sp>
        <p:nvSpPr>
          <p:cNvPr id="221197" name="Text Box 13"/>
          <p:cNvSpPr txBox="1">
            <a:spLocks noChangeArrowheads="1"/>
          </p:cNvSpPr>
          <p:nvPr/>
        </p:nvSpPr>
        <p:spPr bwMode="auto">
          <a:xfrm>
            <a:off x="2048881" y="1368425"/>
            <a:ext cx="20081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3600" b="1" dirty="0">
                <a:latin typeface="Times New Roman" pitchFamily="18" charset="0"/>
              </a:rPr>
              <a:t>НАДФ</a:t>
            </a:r>
            <a:r>
              <a:rPr lang="ru-RU" sz="3600" b="1" baseline="30000" dirty="0">
                <a:latin typeface="Times New Roman" pitchFamily="18" charset="0"/>
              </a:rPr>
              <a:t>.</a:t>
            </a:r>
            <a:r>
              <a:rPr lang="ru-RU" sz="3600" b="1" dirty="0">
                <a:latin typeface="Times New Roman" pitchFamily="18" charset="0"/>
              </a:rPr>
              <a:t>Н</a:t>
            </a:r>
            <a:endParaRPr lang="ru-RU" sz="3600" b="1" baseline="-25000" dirty="0">
              <a:latin typeface="Times New Roman" pitchFamily="18" charset="0"/>
            </a:endParaRPr>
          </a:p>
        </p:txBody>
      </p:sp>
      <p:sp>
        <p:nvSpPr>
          <p:cNvPr id="221198" name="Text Box 14"/>
          <p:cNvSpPr txBox="1">
            <a:spLocks noChangeArrowheads="1"/>
          </p:cNvSpPr>
          <p:nvPr/>
        </p:nvSpPr>
        <p:spPr bwMode="auto">
          <a:xfrm>
            <a:off x="2165859" y="2507108"/>
            <a:ext cx="15763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3600" b="1" dirty="0">
                <a:latin typeface="Times New Roman" pitchFamily="18" charset="0"/>
              </a:rPr>
              <a:t>НАДФ</a:t>
            </a:r>
            <a:endParaRPr lang="ru-RU" sz="3600" b="1" baseline="-25000" dirty="0">
              <a:latin typeface="Times New Roman" pitchFamily="18" charset="0"/>
            </a:endParaRPr>
          </a:p>
        </p:txBody>
      </p:sp>
      <p:sp>
        <p:nvSpPr>
          <p:cNvPr id="221199" name="Freeform 15"/>
          <p:cNvSpPr>
            <a:spLocks/>
          </p:cNvSpPr>
          <p:nvPr/>
        </p:nvSpPr>
        <p:spPr bwMode="auto">
          <a:xfrm>
            <a:off x="5076825" y="2420938"/>
            <a:ext cx="2182813" cy="2303462"/>
          </a:xfrm>
          <a:custGeom>
            <a:avLst/>
            <a:gdLst>
              <a:gd name="T0" fmla="*/ 226 w 1375"/>
              <a:gd name="T1" fmla="*/ 0 h 1451"/>
              <a:gd name="T2" fmla="*/ 1360 w 1375"/>
              <a:gd name="T3" fmla="*/ 544 h 1451"/>
              <a:gd name="T4" fmla="*/ 317 w 1375"/>
              <a:gd name="T5" fmla="*/ 862 h 1451"/>
              <a:gd name="T6" fmla="*/ 1270 w 1375"/>
              <a:gd name="T7" fmla="*/ 1179 h 1451"/>
              <a:gd name="T8" fmla="*/ 0 w 1375"/>
              <a:gd name="T9" fmla="*/ 1451 h 1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75" h="1451">
                <a:moveTo>
                  <a:pt x="226" y="0"/>
                </a:moveTo>
                <a:cubicBezTo>
                  <a:pt x="785" y="200"/>
                  <a:pt x="1345" y="400"/>
                  <a:pt x="1360" y="544"/>
                </a:cubicBezTo>
                <a:cubicBezTo>
                  <a:pt x="1375" y="688"/>
                  <a:pt x="332" y="756"/>
                  <a:pt x="317" y="862"/>
                </a:cubicBezTo>
                <a:cubicBezTo>
                  <a:pt x="302" y="968"/>
                  <a:pt x="1323" y="1081"/>
                  <a:pt x="1270" y="1179"/>
                </a:cubicBezTo>
                <a:cubicBezTo>
                  <a:pt x="1217" y="1277"/>
                  <a:pt x="212" y="1406"/>
                  <a:pt x="0" y="1451"/>
                </a:cubicBezTo>
              </a:path>
            </a:pathLst>
          </a:custGeom>
          <a:noFill/>
          <a:ln w="889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200" name="Oval 16"/>
          <p:cNvSpPr>
            <a:spLocks noChangeArrowheads="1"/>
          </p:cNvSpPr>
          <p:nvPr/>
        </p:nvSpPr>
        <p:spPr bwMode="auto">
          <a:xfrm>
            <a:off x="5364163" y="2276475"/>
            <a:ext cx="576262" cy="5762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4400" dirty="0">
                <a:solidFill>
                  <a:schemeClr val="bg1"/>
                </a:solidFill>
                <a:latin typeface="Times New Roman" pitchFamily="18" charset="0"/>
              </a:rPr>
              <a:t>е</a:t>
            </a:r>
          </a:p>
        </p:txBody>
      </p:sp>
      <p:sp>
        <p:nvSpPr>
          <p:cNvPr id="221201" name="Oval 17"/>
          <p:cNvSpPr>
            <a:spLocks noChangeArrowheads="1"/>
          </p:cNvSpPr>
          <p:nvPr/>
        </p:nvSpPr>
        <p:spPr bwMode="auto">
          <a:xfrm>
            <a:off x="827088" y="3716338"/>
            <a:ext cx="1512887" cy="10080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4400" b="1">
                <a:latin typeface="Times New Roman" pitchFamily="18" charset="0"/>
              </a:rPr>
              <a:t>½ О</a:t>
            </a:r>
            <a:r>
              <a:rPr lang="ru-RU" sz="4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221202" name="AutoShape 18"/>
          <p:cNvSpPr>
            <a:spLocks noChangeArrowheads="1"/>
          </p:cNvSpPr>
          <p:nvPr/>
        </p:nvSpPr>
        <p:spPr bwMode="auto">
          <a:xfrm>
            <a:off x="2484438" y="5229225"/>
            <a:ext cx="914400" cy="990600"/>
          </a:xfrm>
          <a:prstGeom prst="curvedLeftArrow">
            <a:avLst>
              <a:gd name="adj1" fmla="val 21667"/>
              <a:gd name="adj2" fmla="val 43333"/>
              <a:gd name="adj3" fmla="val 3055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1203" name="Text Box 19"/>
          <p:cNvSpPr txBox="1">
            <a:spLocks noChangeArrowheads="1"/>
          </p:cNvSpPr>
          <p:nvPr/>
        </p:nvSpPr>
        <p:spPr bwMode="auto">
          <a:xfrm>
            <a:off x="611188" y="5083175"/>
            <a:ext cx="187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3600" b="1" dirty="0">
                <a:latin typeface="Times New Roman" pitchFamily="18" charset="0"/>
              </a:rPr>
              <a:t>АДФ+Ф</a:t>
            </a:r>
            <a:endParaRPr lang="ru-RU" sz="3600" b="1" baseline="-25000" dirty="0">
              <a:latin typeface="Times New Roman" pitchFamily="18" charset="0"/>
            </a:endParaRPr>
          </a:p>
        </p:txBody>
      </p:sp>
      <p:sp>
        <p:nvSpPr>
          <p:cNvPr id="221204" name="Text Box 20"/>
          <p:cNvSpPr txBox="1">
            <a:spLocks noChangeArrowheads="1"/>
          </p:cNvSpPr>
          <p:nvPr/>
        </p:nvSpPr>
        <p:spPr bwMode="auto">
          <a:xfrm>
            <a:off x="1158082" y="5865813"/>
            <a:ext cx="1211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3600" b="1" dirty="0">
                <a:latin typeface="Times New Roman" pitchFamily="18" charset="0"/>
              </a:rPr>
              <a:t>АТФ</a:t>
            </a:r>
            <a:endParaRPr lang="ru-RU" sz="3600" b="1" baseline="-25000" dirty="0">
              <a:latin typeface="Times New Roman" pitchFamily="18" charset="0"/>
            </a:endParaRPr>
          </a:p>
        </p:txBody>
      </p:sp>
      <p:sp>
        <p:nvSpPr>
          <p:cNvPr id="221205" name="Oval 21"/>
          <p:cNvSpPr>
            <a:spLocks noChangeArrowheads="1"/>
          </p:cNvSpPr>
          <p:nvPr/>
        </p:nvSpPr>
        <p:spPr bwMode="auto">
          <a:xfrm>
            <a:off x="3276600" y="3716338"/>
            <a:ext cx="1871663" cy="1008062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sz="4400" b="1">
                <a:latin typeface="Times New Roman" pitchFamily="18" charset="0"/>
              </a:rPr>
              <a:t>½ Н</a:t>
            </a:r>
            <a:r>
              <a:rPr lang="ru-RU" sz="4400" b="1" baseline="-25000">
                <a:latin typeface="Times New Roman" pitchFamily="18" charset="0"/>
              </a:rPr>
              <a:t>2</a:t>
            </a:r>
            <a:r>
              <a:rPr lang="ru-RU" sz="4400" b="1">
                <a:latin typeface="Times New Roman" pitchFamily="18" charset="0"/>
              </a:rPr>
              <a:t>О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467544" y="332770"/>
            <a:ext cx="8157321" cy="5715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/>
              <a:t>Ферменты клеточного дыхания</a:t>
            </a:r>
            <a:endParaRPr lang="ru-RU" sz="3600" b="1" dirty="0"/>
          </a:p>
        </p:txBody>
      </p:sp>
      <p:sp>
        <p:nvSpPr>
          <p:cNvPr id="2" name="Управляющая кнопка: назад 1">
            <a:hlinkClick r:id="rId2" action="ppaction://hlinksldjump" highlightClick="1"/>
          </p:cNvPr>
          <p:cNvSpPr/>
          <p:nvPr/>
        </p:nvSpPr>
        <p:spPr>
          <a:xfrm>
            <a:off x="107504" y="6093296"/>
            <a:ext cx="864096" cy="6480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60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231 L 0.40938 0.04653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78" y="219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21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C -0.0059 -0.00602 -0.0118 -0.0118 0.01337 0.00301 C 0.03854 0.01783 0.15903 0.06366 0.15122 0.08866 C 0.1434 0.11389 -0.02934 0.12986 -0.03333 0.15394 C -0.03733 0.17801 0.13368 0.20857 0.12674 0.2338 C 0.11979 0.2588 0.02205 0.28171 -0.07552 0.30486 " pathEditMode="relative" rAng="0" ptsTypes="aaaaaA">
                                      <p:cBhvr>
                                        <p:cTn id="38" dur="5000" fill="hold"/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1465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1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1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1054E-6 L 0.24809 -0.0416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221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-20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2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23625E-8 C 0.01597 -0.01572 0.03212 -0.03121 -0.02448 -0.0386 C -0.08108 -0.046 -0.27934 -0.01341 -0.3401 -0.04438 C -0.40087 -0.07536 -0.38073 -0.19487 -0.38889 -0.22492 " pathEditMode="relative" ptsTypes="aaaA">
                                      <p:cBhvr>
                                        <p:cTn id="56" dur="2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1054E-6 L -0.37396 -0.1047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98" y="-5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2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2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2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9" grpId="0" animBg="1"/>
      <p:bldP spid="221189" grpId="1" animBg="1"/>
      <p:bldP spid="221195" grpId="0" animBg="1"/>
      <p:bldP spid="221195" grpId="1" animBg="1"/>
      <p:bldP spid="221196" grpId="0" animBg="1"/>
      <p:bldP spid="221196" grpId="1" animBg="1"/>
      <p:bldP spid="221197" grpId="0"/>
      <p:bldP spid="221197" grpId="1"/>
      <p:bldP spid="221198" grpId="0"/>
      <p:bldP spid="221199" grpId="0" animBg="1"/>
      <p:bldP spid="221200" grpId="0" animBg="1"/>
      <p:bldP spid="221200" grpId="1" animBg="1"/>
      <p:bldP spid="221200" grpId="2" animBg="1"/>
      <p:bldP spid="221201" grpId="0" animBg="1"/>
      <p:bldP spid="221201" grpId="1" animBg="1"/>
      <p:bldP spid="221201" grpId="2" animBg="1"/>
      <p:bldP spid="221202" grpId="0" animBg="1"/>
      <p:bldP spid="221203" grpId="0"/>
      <p:bldP spid="221203" grpId="1"/>
      <p:bldP spid="221204" grpId="0"/>
      <p:bldP spid="221205" grpId="0" animBg="1"/>
      <p:bldP spid="221205" grpId="1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низ 2"/>
          <p:cNvSpPr/>
          <p:nvPr/>
        </p:nvSpPr>
        <p:spPr>
          <a:xfrm>
            <a:off x="2432784" y="1268760"/>
            <a:ext cx="217208" cy="501885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5942266" y="1356441"/>
            <a:ext cx="217208" cy="47127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Взаимосвязь органоидов клетки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40736" y="980728"/>
            <a:ext cx="3167167" cy="461665"/>
          </a:xfrm>
          <a:prstGeom prst="rect">
            <a:avLst/>
          </a:prstGeom>
          <a:solidFill>
            <a:srgbClr val="CCFF99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Первичная лизосома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1052736"/>
            <a:ext cx="3368894" cy="461665"/>
          </a:xfrm>
          <a:prstGeom prst="rect">
            <a:avLst/>
          </a:prstGeom>
          <a:solidFill>
            <a:srgbClr val="90F2F4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/>
              <a:t>Фагоцитозный</a:t>
            </a:r>
            <a:r>
              <a:rPr lang="ru-RU" sz="2400" b="1" dirty="0" smtClean="0"/>
              <a:t> пузырек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81503" y="1773672"/>
            <a:ext cx="4680520" cy="584775"/>
          </a:xfrm>
          <a:prstGeom prst="rect">
            <a:avLst/>
          </a:prstGeom>
          <a:solidFill>
            <a:srgbClr val="90F2F4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Вторичная лизосома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09495" y="2676479"/>
            <a:ext cx="4752528" cy="584775"/>
          </a:xfrm>
          <a:prstGeom prst="rect">
            <a:avLst/>
          </a:prstGeom>
          <a:solidFill>
            <a:srgbClr val="90F2F4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Гидролиз белков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23728" y="3677957"/>
            <a:ext cx="4680520" cy="584775"/>
          </a:xfrm>
          <a:prstGeom prst="rect">
            <a:avLst/>
          </a:prstGeom>
          <a:solidFill>
            <a:srgbClr val="90F2F4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Аминокислоты 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8028" y="4797152"/>
            <a:ext cx="2592288" cy="40011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Митохондрии </a:t>
            </a:r>
            <a:endParaRPr lang="ru-RU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59474" y="4643459"/>
            <a:ext cx="2592288" cy="461665"/>
          </a:xfrm>
          <a:prstGeom prst="rect">
            <a:avLst/>
          </a:prstGeom>
          <a:solidFill>
            <a:srgbClr val="CCFF99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ЭПР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951177" y="4653136"/>
            <a:ext cx="2592288" cy="52322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Рибосомы 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1330" y="5495398"/>
            <a:ext cx="2592288" cy="83099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Катаболические ферменты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28184" y="5325217"/>
            <a:ext cx="2592288" cy="369332"/>
          </a:xfrm>
          <a:prstGeom prst="rect">
            <a:avLst/>
          </a:prstGeom>
          <a:solidFill>
            <a:srgbClr val="CCFF99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Комплекс </a:t>
            </a:r>
            <a:r>
              <a:rPr lang="ru-RU" b="1" dirty="0" err="1"/>
              <a:t>Г</a:t>
            </a:r>
            <a:r>
              <a:rPr lang="ru-RU" b="1" dirty="0" err="1" smtClean="0"/>
              <a:t>ольджи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5957063"/>
            <a:ext cx="2592288" cy="369332"/>
          </a:xfrm>
          <a:prstGeom prst="rect">
            <a:avLst/>
          </a:prstGeom>
          <a:solidFill>
            <a:srgbClr val="CCFF99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Первичная лизосома</a:t>
            </a:r>
            <a:endParaRPr lang="ru-RU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951411" y="2358447"/>
            <a:ext cx="217208" cy="31803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916084" y="3297209"/>
            <a:ext cx="217208" cy="38074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3923928" y="4302388"/>
            <a:ext cx="216024" cy="42275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с вырезом 4"/>
          <p:cNvSpPr/>
          <p:nvPr/>
        </p:nvSpPr>
        <p:spPr>
          <a:xfrm rot="10800000">
            <a:off x="2693619" y="4985225"/>
            <a:ext cx="310754" cy="278740"/>
          </a:xfrm>
          <a:prstGeom prst="notch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5565942" y="4850898"/>
            <a:ext cx="518226" cy="399418"/>
          </a:xfrm>
          <a:prstGeom prst="notch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104695" y="5509883"/>
            <a:ext cx="2700300" cy="954107"/>
          </a:xfrm>
          <a:prstGeom prst="rect">
            <a:avLst/>
          </a:prstGeom>
          <a:solidFill>
            <a:srgbClr val="CCFF99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hlinkClick r:id="rId2" action="ppaction://hlinksldjump"/>
              </a:rPr>
              <a:t>Секреторный пузырек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6642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5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hlinkClick r:id="rId2" action="ppaction://hlinksldjump"/>
              </a:rPr>
              <a:t>Выделение секрета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6349970"/>
            <a:ext cx="3361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http://monvergara.blogspot.com/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43000"/>
            <a:ext cx="691276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916" name="Group 52"/>
          <p:cNvGrpSpPr>
            <a:grpSpLocks/>
          </p:cNvGrpSpPr>
          <p:nvPr/>
        </p:nvGrpSpPr>
        <p:grpSpPr bwMode="auto">
          <a:xfrm>
            <a:off x="508790" y="1972406"/>
            <a:ext cx="2590800" cy="935038"/>
            <a:chOff x="295" y="618"/>
            <a:chExt cx="1632" cy="589"/>
          </a:xfrm>
          <a:solidFill>
            <a:schemeClr val="bg2">
              <a:lumMod val="75000"/>
            </a:schemeClr>
          </a:solidFill>
        </p:grpSpPr>
        <p:sp>
          <p:nvSpPr>
            <p:cNvPr id="36866" name="Rectangle 2"/>
            <p:cNvSpPr>
              <a:spLocks noChangeArrowheads="1"/>
            </p:cNvSpPr>
            <p:nvPr/>
          </p:nvSpPr>
          <p:spPr bwMode="auto">
            <a:xfrm>
              <a:off x="295" y="618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67" name="Rectangle 3"/>
            <p:cNvSpPr>
              <a:spLocks noChangeArrowheads="1"/>
            </p:cNvSpPr>
            <p:nvPr/>
          </p:nvSpPr>
          <p:spPr bwMode="auto">
            <a:xfrm>
              <a:off x="295" y="1026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1429" y="1026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69" name="Rectangle 5"/>
            <p:cNvSpPr>
              <a:spLocks noChangeArrowheads="1"/>
            </p:cNvSpPr>
            <p:nvPr/>
          </p:nvSpPr>
          <p:spPr bwMode="auto">
            <a:xfrm>
              <a:off x="1429" y="618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870" name="Freeform 6"/>
          <p:cNvSpPr>
            <a:spLocks/>
          </p:cNvSpPr>
          <p:nvPr/>
        </p:nvSpPr>
        <p:spPr bwMode="auto">
          <a:xfrm>
            <a:off x="1235075" y="1251695"/>
            <a:ext cx="539750" cy="1847850"/>
          </a:xfrm>
          <a:custGeom>
            <a:avLst/>
            <a:gdLst>
              <a:gd name="T0" fmla="*/ 15 w 340"/>
              <a:gd name="T1" fmla="*/ 1058 h 1164"/>
              <a:gd name="T2" fmla="*/ 15 w 340"/>
              <a:gd name="T3" fmla="*/ 469 h 1164"/>
              <a:gd name="T4" fmla="*/ 106 w 340"/>
              <a:gd name="T5" fmla="*/ 378 h 1164"/>
              <a:gd name="T6" fmla="*/ 152 w 340"/>
              <a:gd name="T7" fmla="*/ 333 h 1164"/>
              <a:gd name="T8" fmla="*/ 197 w 340"/>
              <a:gd name="T9" fmla="*/ 242 h 1164"/>
              <a:gd name="T10" fmla="*/ 197 w 340"/>
              <a:gd name="T11" fmla="*/ 151 h 1164"/>
              <a:gd name="T12" fmla="*/ 288 w 340"/>
              <a:gd name="T13" fmla="*/ 15 h 1164"/>
              <a:gd name="T14" fmla="*/ 333 w 340"/>
              <a:gd name="T15" fmla="*/ 61 h 1164"/>
              <a:gd name="T16" fmla="*/ 333 w 340"/>
              <a:gd name="T17" fmla="*/ 106 h 1164"/>
              <a:gd name="T18" fmla="*/ 288 w 340"/>
              <a:gd name="T19" fmla="*/ 197 h 1164"/>
              <a:gd name="T20" fmla="*/ 288 w 340"/>
              <a:gd name="T21" fmla="*/ 242 h 1164"/>
              <a:gd name="T22" fmla="*/ 242 w 340"/>
              <a:gd name="T23" fmla="*/ 469 h 1164"/>
              <a:gd name="T24" fmla="*/ 197 w 340"/>
              <a:gd name="T25" fmla="*/ 605 h 1164"/>
              <a:gd name="T26" fmla="*/ 197 w 340"/>
              <a:gd name="T27" fmla="*/ 741 h 1164"/>
              <a:gd name="T28" fmla="*/ 197 w 340"/>
              <a:gd name="T29" fmla="*/ 922 h 1164"/>
              <a:gd name="T30" fmla="*/ 242 w 340"/>
              <a:gd name="T31" fmla="*/ 1058 h 1164"/>
              <a:gd name="T32" fmla="*/ 152 w 340"/>
              <a:gd name="T33" fmla="*/ 1149 h 1164"/>
              <a:gd name="T34" fmla="*/ 61 w 340"/>
              <a:gd name="T35" fmla="*/ 1104 h 1164"/>
              <a:gd name="T36" fmla="*/ 15 w 340"/>
              <a:gd name="T37" fmla="*/ 1104 h 1164"/>
              <a:gd name="T38" fmla="*/ 15 w 340"/>
              <a:gd name="T39" fmla="*/ 1058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40" h="1164">
                <a:moveTo>
                  <a:pt x="15" y="1058"/>
                </a:moveTo>
                <a:cubicBezTo>
                  <a:pt x="15" y="952"/>
                  <a:pt x="0" y="582"/>
                  <a:pt x="15" y="469"/>
                </a:cubicBezTo>
                <a:cubicBezTo>
                  <a:pt x="30" y="356"/>
                  <a:pt x="83" y="401"/>
                  <a:pt x="106" y="378"/>
                </a:cubicBezTo>
                <a:cubicBezTo>
                  <a:pt x="129" y="355"/>
                  <a:pt x="137" y="356"/>
                  <a:pt x="152" y="333"/>
                </a:cubicBezTo>
                <a:cubicBezTo>
                  <a:pt x="167" y="310"/>
                  <a:pt x="190" y="272"/>
                  <a:pt x="197" y="242"/>
                </a:cubicBezTo>
                <a:cubicBezTo>
                  <a:pt x="204" y="212"/>
                  <a:pt x="182" y="189"/>
                  <a:pt x="197" y="151"/>
                </a:cubicBezTo>
                <a:cubicBezTo>
                  <a:pt x="212" y="113"/>
                  <a:pt x="265" y="30"/>
                  <a:pt x="288" y="15"/>
                </a:cubicBezTo>
                <a:cubicBezTo>
                  <a:pt x="311" y="0"/>
                  <a:pt x="326" y="46"/>
                  <a:pt x="333" y="61"/>
                </a:cubicBezTo>
                <a:cubicBezTo>
                  <a:pt x="340" y="76"/>
                  <a:pt x="340" y="83"/>
                  <a:pt x="333" y="106"/>
                </a:cubicBezTo>
                <a:cubicBezTo>
                  <a:pt x="326" y="129"/>
                  <a:pt x="295" y="174"/>
                  <a:pt x="288" y="197"/>
                </a:cubicBezTo>
                <a:cubicBezTo>
                  <a:pt x="281" y="220"/>
                  <a:pt x="296" y="197"/>
                  <a:pt x="288" y="242"/>
                </a:cubicBezTo>
                <a:cubicBezTo>
                  <a:pt x="280" y="287"/>
                  <a:pt x="257" y="409"/>
                  <a:pt x="242" y="469"/>
                </a:cubicBezTo>
                <a:cubicBezTo>
                  <a:pt x="227" y="529"/>
                  <a:pt x="204" y="560"/>
                  <a:pt x="197" y="605"/>
                </a:cubicBezTo>
                <a:cubicBezTo>
                  <a:pt x="190" y="650"/>
                  <a:pt x="197" y="688"/>
                  <a:pt x="197" y="741"/>
                </a:cubicBezTo>
                <a:cubicBezTo>
                  <a:pt x="197" y="794"/>
                  <a:pt x="190" y="869"/>
                  <a:pt x="197" y="922"/>
                </a:cubicBezTo>
                <a:cubicBezTo>
                  <a:pt x="204" y="975"/>
                  <a:pt x="249" y="1020"/>
                  <a:pt x="242" y="1058"/>
                </a:cubicBezTo>
                <a:cubicBezTo>
                  <a:pt x="235" y="1096"/>
                  <a:pt x="182" y="1141"/>
                  <a:pt x="152" y="1149"/>
                </a:cubicBezTo>
                <a:cubicBezTo>
                  <a:pt x="122" y="1157"/>
                  <a:pt x="84" y="1111"/>
                  <a:pt x="61" y="1104"/>
                </a:cubicBezTo>
                <a:cubicBezTo>
                  <a:pt x="38" y="1097"/>
                  <a:pt x="23" y="1112"/>
                  <a:pt x="15" y="1104"/>
                </a:cubicBezTo>
                <a:cubicBezTo>
                  <a:pt x="7" y="1096"/>
                  <a:pt x="15" y="1164"/>
                  <a:pt x="15" y="1058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71" name="Freeform 7"/>
          <p:cNvSpPr>
            <a:spLocks/>
          </p:cNvSpPr>
          <p:nvPr/>
        </p:nvSpPr>
        <p:spPr bwMode="auto">
          <a:xfrm>
            <a:off x="1707016" y="1292995"/>
            <a:ext cx="539750" cy="1835150"/>
          </a:xfrm>
          <a:custGeom>
            <a:avLst/>
            <a:gdLst>
              <a:gd name="T0" fmla="*/ 325 w 340"/>
              <a:gd name="T1" fmla="*/ 1058 h 1156"/>
              <a:gd name="T2" fmla="*/ 325 w 340"/>
              <a:gd name="T3" fmla="*/ 469 h 1156"/>
              <a:gd name="T4" fmla="*/ 234 w 340"/>
              <a:gd name="T5" fmla="*/ 333 h 1156"/>
              <a:gd name="T6" fmla="*/ 143 w 340"/>
              <a:gd name="T7" fmla="*/ 287 h 1156"/>
              <a:gd name="T8" fmla="*/ 98 w 340"/>
              <a:gd name="T9" fmla="*/ 106 h 1156"/>
              <a:gd name="T10" fmla="*/ 98 w 340"/>
              <a:gd name="T11" fmla="*/ 15 h 1156"/>
              <a:gd name="T12" fmla="*/ 52 w 340"/>
              <a:gd name="T13" fmla="*/ 15 h 1156"/>
              <a:gd name="T14" fmla="*/ 7 w 340"/>
              <a:gd name="T15" fmla="*/ 61 h 1156"/>
              <a:gd name="T16" fmla="*/ 7 w 340"/>
              <a:gd name="T17" fmla="*/ 197 h 1156"/>
              <a:gd name="T18" fmla="*/ 52 w 340"/>
              <a:gd name="T19" fmla="*/ 242 h 1156"/>
              <a:gd name="T20" fmla="*/ 98 w 340"/>
              <a:gd name="T21" fmla="*/ 333 h 1156"/>
              <a:gd name="T22" fmla="*/ 143 w 340"/>
              <a:gd name="T23" fmla="*/ 423 h 1156"/>
              <a:gd name="T24" fmla="*/ 143 w 340"/>
              <a:gd name="T25" fmla="*/ 605 h 1156"/>
              <a:gd name="T26" fmla="*/ 143 w 340"/>
              <a:gd name="T27" fmla="*/ 786 h 1156"/>
              <a:gd name="T28" fmla="*/ 188 w 340"/>
              <a:gd name="T29" fmla="*/ 922 h 1156"/>
              <a:gd name="T30" fmla="*/ 234 w 340"/>
              <a:gd name="T31" fmla="*/ 1058 h 1156"/>
              <a:gd name="T32" fmla="*/ 325 w 340"/>
              <a:gd name="T33" fmla="*/ 1058 h 1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40" h="1156">
                <a:moveTo>
                  <a:pt x="325" y="1058"/>
                </a:moveTo>
                <a:cubicBezTo>
                  <a:pt x="340" y="960"/>
                  <a:pt x="340" y="590"/>
                  <a:pt x="325" y="469"/>
                </a:cubicBezTo>
                <a:cubicBezTo>
                  <a:pt x="310" y="348"/>
                  <a:pt x="264" y="363"/>
                  <a:pt x="234" y="333"/>
                </a:cubicBezTo>
                <a:cubicBezTo>
                  <a:pt x="204" y="303"/>
                  <a:pt x="166" y="325"/>
                  <a:pt x="143" y="287"/>
                </a:cubicBezTo>
                <a:cubicBezTo>
                  <a:pt x="120" y="249"/>
                  <a:pt x="105" y="151"/>
                  <a:pt x="98" y="106"/>
                </a:cubicBezTo>
                <a:cubicBezTo>
                  <a:pt x="91" y="61"/>
                  <a:pt x="106" y="30"/>
                  <a:pt x="98" y="15"/>
                </a:cubicBezTo>
                <a:cubicBezTo>
                  <a:pt x="90" y="0"/>
                  <a:pt x="67" y="7"/>
                  <a:pt x="52" y="15"/>
                </a:cubicBezTo>
                <a:cubicBezTo>
                  <a:pt x="37" y="23"/>
                  <a:pt x="14" y="31"/>
                  <a:pt x="7" y="61"/>
                </a:cubicBezTo>
                <a:cubicBezTo>
                  <a:pt x="0" y="91"/>
                  <a:pt x="0" y="167"/>
                  <a:pt x="7" y="197"/>
                </a:cubicBezTo>
                <a:cubicBezTo>
                  <a:pt x="14" y="227"/>
                  <a:pt x="37" y="219"/>
                  <a:pt x="52" y="242"/>
                </a:cubicBezTo>
                <a:cubicBezTo>
                  <a:pt x="67" y="265"/>
                  <a:pt x="83" y="303"/>
                  <a:pt x="98" y="333"/>
                </a:cubicBezTo>
                <a:cubicBezTo>
                  <a:pt x="113" y="363"/>
                  <a:pt x="136" y="378"/>
                  <a:pt x="143" y="423"/>
                </a:cubicBezTo>
                <a:cubicBezTo>
                  <a:pt x="150" y="468"/>
                  <a:pt x="143" y="545"/>
                  <a:pt x="143" y="605"/>
                </a:cubicBezTo>
                <a:cubicBezTo>
                  <a:pt x="143" y="665"/>
                  <a:pt x="136" y="733"/>
                  <a:pt x="143" y="786"/>
                </a:cubicBezTo>
                <a:cubicBezTo>
                  <a:pt x="150" y="839"/>
                  <a:pt x="173" y="877"/>
                  <a:pt x="188" y="922"/>
                </a:cubicBezTo>
                <a:cubicBezTo>
                  <a:pt x="203" y="967"/>
                  <a:pt x="211" y="1035"/>
                  <a:pt x="234" y="1058"/>
                </a:cubicBezTo>
                <a:cubicBezTo>
                  <a:pt x="257" y="1081"/>
                  <a:pt x="310" y="1156"/>
                  <a:pt x="325" y="1058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986152" y="1603074"/>
            <a:ext cx="24495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</a:rPr>
              <a:t>Мембрана клетки</a:t>
            </a:r>
          </a:p>
        </p:txBody>
      </p:sp>
      <p:grpSp>
        <p:nvGrpSpPr>
          <p:cNvPr id="36917" name="Group 53"/>
          <p:cNvGrpSpPr>
            <a:grpSpLocks/>
          </p:cNvGrpSpPr>
          <p:nvPr/>
        </p:nvGrpSpPr>
        <p:grpSpPr bwMode="auto">
          <a:xfrm>
            <a:off x="3106738" y="1759728"/>
            <a:ext cx="792162" cy="936625"/>
            <a:chOff x="1973" y="527"/>
            <a:chExt cx="499" cy="590"/>
          </a:xfrm>
        </p:grpSpPr>
        <p:sp>
          <p:nvSpPr>
            <p:cNvPr id="36873" name="Line 9"/>
            <p:cNvSpPr>
              <a:spLocks noChangeShapeType="1"/>
            </p:cNvSpPr>
            <p:nvPr/>
          </p:nvSpPr>
          <p:spPr bwMode="auto">
            <a:xfrm flipH="1">
              <a:off x="1973" y="527"/>
              <a:ext cx="363" cy="18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 flipH="1">
              <a:off x="2018" y="709"/>
              <a:ext cx="454" cy="40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951956" y="809512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</a:rPr>
              <a:t>Инсулин 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71500" y="3401497"/>
            <a:ext cx="2448199" cy="369332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hlinkClick r:id="rId2" action="ppaction://hlinksldjump"/>
              </a:rPr>
              <a:t>Рецептор инсулина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1019175" y="2706836"/>
            <a:ext cx="431800" cy="647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grpSp>
        <p:nvGrpSpPr>
          <p:cNvPr id="36919" name="Group 55"/>
          <p:cNvGrpSpPr>
            <a:grpSpLocks/>
          </p:cNvGrpSpPr>
          <p:nvPr/>
        </p:nvGrpSpPr>
        <p:grpSpPr bwMode="auto">
          <a:xfrm>
            <a:off x="555399" y="4965700"/>
            <a:ext cx="2590800" cy="935037"/>
            <a:chOff x="295" y="2523"/>
            <a:chExt cx="1632" cy="589"/>
          </a:xfrm>
          <a:solidFill>
            <a:schemeClr val="bg2">
              <a:lumMod val="75000"/>
            </a:schemeClr>
          </a:solidFill>
        </p:grpSpPr>
        <p:sp>
          <p:nvSpPr>
            <p:cNvPr id="36879" name="Rectangle 15"/>
            <p:cNvSpPr>
              <a:spLocks noChangeArrowheads="1"/>
            </p:cNvSpPr>
            <p:nvPr/>
          </p:nvSpPr>
          <p:spPr bwMode="auto">
            <a:xfrm>
              <a:off x="295" y="2523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80" name="Rectangle 16"/>
            <p:cNvSpPr>
              <a:spLocks noChangeArrowheads="1"/>
            </p:cNvSpPr>
            <p:nvPr/>
          </p:nvSpPr>
          <p:spPr bwMode="auto">
            <a:xfrm>
              <a:off x="295" y="2931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81" name="Rectangle 17"/>
            <p:cNvSpPr>
              <a:spLocks noChangeArrowheads="1"/>
            </p:cNvSpPr>
            <p:nvPr/>
          </p:nvSpPr>
          <p:spPr bwMode="auto">
            <a:xfrm>
              <a:off x="1429" y="2931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82" name="Rectangle 18"/>
            <p:cNvSpPr>
              <a:spLocks noChangeArrowheads="1"/>
            </p:cNvSpPr>
            <p:nvPr/>
          </p:nvSpPr>
          <p:spPr bwMode="auto">
            <a:xfrm>
              <a:off x="1429" y="2523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6920" name="Group 56"/>
          <p:cNvGrpSpPr>
            <a:grpSpLocks/>
          </p:cNvGrpSpPr>
          <p:nvPr/>
        </p:nvGrpSpPr>
        <p:grpSpPr bwMode="auto">
          <a:xfrm>
            <a:off x="1257299" y="4292600"/>
            <a:ext cx="1057275" cy="1847850"/>
            <a:chOff x="785" y="2069"/>
            <a:chExt cx="666" cy="1164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36883" name="Freeform 19"/>
            <p:cNvSpPr>
              <a:spLocks/>
            </p:cNvSpPr>
            <p:nvPr/>
          </p:nvSpPr>
          <p:spPr bwMode="auto">
            <a:xfrm>
              <a:off x="785" y="2069"/>
              <a:ext cx="340" cy="1164"/>
            </a:xfrm>
            <a:custGeom>
              <a:avLst/>
              <a:gdLst>
                <a:gd name="T0" fmla="*/ 15 w 340"/>
                <a:gd name="T1" fmla="*/ 1058 h 1164"/>
                <a:gd name="T2" fmla="*/ 15 w 340"/>
                <a:gd name="T3" fmla="*/ 469 h 1164"/>
                <a:gd name="T4" fmla="*/ 106 w 340"/>
                <a:gd name="T5" fmla="*/ 378 h 1164"/>
                <a:gd name="T6" fmla="*/ 152 w 340"/>
                <a:gd name="T7" fmla="*/ 333 h 1164"/>
                <a:gd name="T8" fmla="*/ 197 w 340"/>
                <a:gd name="T9" fmla="*/ 242 h 1164"/>
                <a:gd name="T10" fmla="*/ 197 w 340"/>
                <a:gd name="T11" fmla="*/ 151 h 1164"/>
                <a:gd name="T12" fmla="*/ 288 w 340"/>
                <a:gd name="T13" fmla="*/ 15 h 1164"/>
                <a:gd name="T14" fmla="*/ 333 w 340"/>
                <a:gd name="T15" fmla="*/ 61 h 1164"/>
                <a:gd name="T16" fmla="*/ 333 w 340"/>
                <a:gd name="T17" fmla="*/ 106 h 1164"/>
                <a:gd name="T18" fmla="*/ 288 w 340"/>
                <a:gd name="T19" fmla="*/ 197 h 1164"/>
                <a:gd name="T20" fmla="*/ 288 w 340"/>
                <a:gd name="T21" fmla="*/ 242 h 1164"/>
                <a:gd name="T22" fmla="*/ 242 w 340"/>
                <a:gd name="T23" fmla="*/ 469 h 1164"/>
                <a:gd name="T24" fmla="*/ 197 w 340"/>
                <a:gd name="T25" fmla="*/ 605 h 1164"/>
                <a:gd name="T26" fmla="*/ 197 w 340"/>
                <a:gd name="T27" fmla="*/ 741 h 1164"/>
                <a:gd name="T28" fmla="*/ 197 w 340"/>
                <a:gd name="T29" fmla="*/ 922 h 1164"/>
                <a:gd name="T30" fmla="*/ 242 w 340"/>
                <a:gd name="T31" fmla="*/ 1058 h 1164"/>
                <a:gd name="T32" fmla="*/ 152 w 340"/>
                <a:gd name="T33" fmla="*/ 1149 h 1164"/>
                <a:gd name="T34" fmla="*/ 61 w 340"/>
                <a:gd name="T35" fmla="*/ 1104 h 1164"/>
                <a:gd name="T36" fmla="*/ 15 w 340"/>
                <a:gd name="T37" fmla="*/ 1104 h 1164"/>
                <a:gd name="T38" fmla="*/ 15 w 340"/>
                <a:gd name="T39" fmla="*/ 1058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0" h="1164">
                  <a:moveTo>
                    <a:pt x="15" y="1058"/>
                  </a:moveTo>
                  <a:cubicBezTo>
                    <a:pt x="15" y="952"/>
                    <a:pt x="0" y="582"/>
                    <a:pt x="15" y="469"/>
                  </a:cubicBezTo>
                  <a:cubicBezTo>
                    <a:pt x="30" y="356"/>
                    <a:pt x="83" y="401"/>
                    <a:pt x="106" y="378"/>
                  </a:cubicBezTo>
                  <a:cubicBezTo>
                    <a:pt x="129" y="355"/>
                    <a:pt x="137" y="356"/>
                    <a:pt x="152" y="333"/>
                  </a:cubicBezTo>
                  <a:cubicBezTo>
                    <a:pt x="167" y="310"/>
                    <a:pt x="190" y="272"/>
                    <a:pt x="197" y="242"/>
                  </a:cubicBezTo>
                  <a:cubicBezTo>
                    <a:pt x="204" y="212"/>
                    <a:pt x="182" y="189"/>
                    <a:pt x="197" y="151"/>
                  </a:cubicBezTo>
                  <a:cubicBezTo>
                    <a:pt x="212" y="113"/>
                    <a:pt x="265" y="30"/>
                    <a:pt x="288" y="15"/>
                  </a:cubicBezTo>
                  <a:cubicBezTo>
                    <a:pt x="311" y="0"/>
                    <a:pt x="326" y="46"/>
                    <a:pt x="333" y="61"/>
                  </a:cubicBezTo>
                  <a:cubicBezTo>
                    <a:pt x="340" y="76"/>
                    <a:pt x="340" y="83"/>
                    <a:pt x="333" y="106"/>
                  </a:cubicBezTo>
                  <a:cubicBezTo>
                    <a:pt x="326" y="129"/>
                    <a:pt x="295" y="174"/>
                    <a:pt x="288" y="197"/>
                  </a:cubicBezTo>
                  <a:cubicBezTo>
                    <a:pt x="281" y="220"/>
                    <a:pt x="296" y="197"/>
                    <a:pt x="288" y="242"/>
                  </a:cubicBezTo>
                  <a:cubicBezTo>
                    <a:pt x="280" y="287"/>
                    <a:pt x="257" y="409"/>
                    <a:pt x="242" y="469"/>
                  </a:cubicBezTo>
                  <a:cubicBezTo>
                    <a:pt x="227" y="529"/>
                    <a:pt x="204" y="560"/>
                    <a:pt x="197" y="605"/>
                  </a:cubicBezTo>
                  <a:cubicBezTo>
                    <a:pt x="190" y="650"/>
                    <a:pt x="197" y="688"/>
                    <a:pt x="197" y="741"/>
                  </a:cubicBezTo>
                  <a:cubicBezTo>
                    <a:pt x="197" y="794"/>
                    <a:pt x="190" y="869"/>
                    <a:pt x="197" y="922"/>
                  </a:cubicBezTo>
                  <a:cubicBezTo>
                    <a:pt x="204" y="975"/>
                    <a:pt x="249" y="1020"/>
                    <a:pt x="242" y="1058"/>
                  </a:cubicBezTo>
                  <a:cubicBezTo>
                    <a:pt x="235" y="1096"/>
                    <a:pt x="182" y="1141"/>
                    <a:pt x="152" y="1149"/>
                  </a:cubicBezTo>
                  <a:cubicBezTo>
                    <a:pt x="122" y="1157"/>
                    <a:pt x="84" y="1111"/>
                    <a:pt x="61" y="1104"/>
                  </a:cubicBezTo>
                  <a:cubicBezTo>
                    <a:pt x="38" y="1097"/>
                    <a:pt x="23" y="1112"/>
                    <a:pt x="15" y="1104"/>
                  </a:cubicBezTo>
                  <a:cubicBezTo>
                    <a:pt x="7" y="1096"/>
                    <a:pt x="15" y="1164"/>
                    <a:pt x="15" y="105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84" name="Freeform 20"/>
            <p:cNvSpPr>
              <a:spLocks/>
            </p:cNvSpPr>
            <p:nvPr/>
          </p:nvSpPr>
          <p:spPr bwMode="auto">
            <a:xfrm>
              <a:off x="1111" y="2069"/>
              <a:ext cx="340" cy="1156"/>
            </a:xfrm>
            <a:custGeom>
              <a:avLst/>
              <a:gdLst>
                <a:gd name="T0" fmla="*/ 325 w 340"/>
                <a:gd name="T1" fmla="*/ 1058 h 1156"/>
                <a:gd name="T2" fmla="*/ 325 w 340"/>
                <a:gd name="T3" fmla="*/ 469 h 1156"/>
                <a:gd name="T4" fmla="*/ 234 w 340"/>
                <a:gd name="T5" fmla="*/ 333 h 1156"/>
                <a:gd name="T6" fmla="*/ 143 w 340"/>
                <a:gd name="T7" fmla="*/ 287 h 1156"/>
                <a:gd name="T8" fmla="*/ 98 w 340"/>
                <a:gd name="T9" fmla="*/ 106 h 1156"/>
                <a:gd name="T10" fmla="*/ 98 w 340"/>
                <a:gd name="T11" fmla="*/ 15 h 1156"/>
                <a:gd name="T12" fmla="*/ 52 w 340"/>
                <a:gd name="T13" fmla="*/ 15 h 1156"/>
                <a:gd name="T14" fmla="*/ 7 w 340"/>
                <a:gd name="T15" fmla="*/ 61 h 1156"/>
                <a:gd name="T16" fmla="*/ 7 w 340"/>
                <a:gd name="T17" fmla="*/ 197 h 1156"/>
                <a:gd name="T18" fmla="*/ 52 w 340"/>
                <a:gd name="T19" fmla="*/ 242 h 1156"/>
                <a:gd name="T20" fmla="*/ 98 w 340"/>
                <a:gd name="T21" fmla="*/ 333 h 1156"/>
                <a:gd name="T22" fmla="*/ 143 w 340"/>
                <a:gd name="T23" fmla="*/ 423 h 1156"/>
                <a:gd name="T24" fmla="*/ 143 w 340"/>
                <a:gd name="T25" fmla="*/ 605 h 1156"/>
                <a:gd name="T26" fmla="*/ 143 w 340"/>
                <a:gd name="T27" fmla="*/ 786 h 1156"/>
                <a:gd name="T28" fmla="*/ 188 w 340"/>
                <a:gd name="T29" fmla="*/ 922 h 1156"/>
                <a:gd name="T30" fmla="*/ 234 w 340"/>
                <a:gd name="T31" fmla="*/ 1058 h 1156"/>
                <a:gd name="T32" fmla="*/ 325 w 340"/>
                <a:gd name="T33" fmla="*/ 1058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0" h="1156">
                  <a:moveTo>
                    <a:pt x="325" y="1058"/>
                  </a:moveTo>
                  <a:cubicBezTo>
                    <a:pt x="340" y="960"/>
                    <a:pt x="340" y="590"/>
                    <a:pt x="325" y="469"/>
                  </a:cubicBezTo>
                  <a:cubicBezTo>
                    <a:pt x="310" y="348"/>
                    <a:pt x="264" y="363"/>
                    <a:pt x="234" y="333"/>
                  </a:cubicBezTo>
                  <a:cubicBezTo>
                    <a:pt x="204" y="303"/>
                    <a:pt x="166" y="325"/>
                    <a:pt x="143" y="287"/>
                  </a:cubicBezTo>
                  <a:cubicBezTo>
                    <a:pt x="120" y="249"/>
                    <a:pt x="105" y="151"/>
                    <a:pt x="98" y="106"/>
                  </a:cubicBezTo>
                  <a:cubicBezTo>
                    <a:pt x="91" y="61"/>
                    <a:pt x="106" y="30"/>
                    <a:pt x="98" y="15"/>
                  </a:cubicBezTo>
                  <a:cubicBezTo>
                    <a:pt x="90" y="0"/>
                    <a:pt x="67" y="7"/>
                    <a:pt x="52" y="15"/>
                  </a:cubicBezTo>
                  <a:cubicBezTo>
                    <a:pt x="37" y="23"/>
                    <a:pt x="14" y="31"/>
                    <a:pt x="7" y="61"/>
                  </a:cubicBezTo>
                  <a:cubicBezTo>
                    <a:pt x="0" y="91"/>
                    <a:pt x="0" y="167"/>
                    <a:pt x="7" y="197"/>
                  </a:cubicBezTo>
                  <a:cubicBezTo>
                    <a:pt x="14" y="227"/>
                    <a:pt x="37" y="219"/>
                    <a:pt x="52" y="242"/>
                  </a:cubicBezTo>
                  <a:cubicBezTo>
                    <a:pt x="67" y="265"/>
                    <a:pt x="83" y="303"/>
                    <a:pt x="98" y="333"/>
                  </a:cubicBezTo>
                  <a:cubicBezTo>
                    <a:pt x="113" y="363"/>
                    <a:pt x="136" y="378"/>
                    <a:pt x="143" y="423"/>
                  </a:cubicBezTo>
                  <a:cubicBezTo>
                    <a:pt x="150" y="468"/>
                    <a:pt x="143" y="545"/>
                    <a:pt x="143" y="605"/>
                  </a:cubicBezTo>
                  <a:cubicBezTo>
                    <a:pt x="143" y="665"/>
                    <a:pt x="136" y="733"/>
                    <a:pt x="143" y="786"/>
                  </a:cubicBezTo>
                  <a:cubicBezTo>
                    <a:pt x="150" y="839"/>
                    <a:pt x="173" y="877"/>
                    <a:pt x="188" y="922"/>
                  </a:cubicBezTo>
                  <a:cubicBezTo>
                    <a:pt x="203" y="967"/>
                    <a:pt x="211" y="1035"/>
                    <a:pt x="234" y="1058"/>
                  </a:cubicBezTo>
                  <a:cubicBezTo>
                    <a:pt x="257" y="1081"/>
                    <a:pt x="310" y="1156"/>
                    <a:pt x="325" y="1058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885" name="Freeform 21"/>
          <p:cNvSpPr>
            <a:spLocks/>
          </p:cNvSpPr>
          <p:nvPr/>
        </p:nvSpPr>
        <p:spPr bwMode="auto">
          <a:xfrm>
            <a:off x="947738" y="1189832"/>
            <a:ext cx="311150" cy="455612"/>
          </a:xfrm>
          <a:custGeom>
            <a:avLst/>
            <a:gdLst>
              <a:gd name="T0" fmla="*/ 53 w 196"/>
              <a:gd name="T1" fmla="*/ 0 h 287"/>
              <a:gd name="T2" fmla="*/ 8 w 196"/>
              <a:gd name="T3" fmla="*/ 182 h 287"/>
              <a:gd name="T4" fmla="*/ 99 w 196"/>
              <a:gd name="T5" fmla="*/ 272 h 287"/>
              <a:gd name="T6" fmla="*/ 189 w 196"/>
              <a:gd name="T7" fmla="*/ 272 h 287"/>
              <a:gd name="T8" fmla="*/ 144 w 196"/>
              <a:gd name="T9" fmla="*/ 182 h 287"/>
              <a:gd name="T10" fmla="*/ 53 w 196"/>
              <a:gd name="T11" fmla="*/ 0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6" h="287">
                <a:moveTo>
                  <a:pt x="53" y="0"/>
                </a:moveTo>
                <a:cubicBezTo>
                  <a:pt x="30" y="0"/>
                  <a:pt x="0" y="137"/>
                  <a:pt x="8" y="182"/>
                </a:cubicBezTo>
                <a:cubicBezTo>
                  <a:pt x="16" y="227"/>
                  <a:pt x="69" y="257"/>
                  <a:pt x="99" y="272"/>
                </a:cubicBezTo>
                <a:cubicBezTo>
                  <a:pt x="129" y="287"/>
                  <a:pt x="182" y="287"/>
                  <a:pt x="189" y="272"/>
                </a:cubicBezTo>
                <a:cubicBezTo>
                  <a:pt x="196" y="257"/>
                  <a:pt x="159" y="227"/>
                  <a:pt x="144" y="182"/>
                </a:cubicBezTo>
                <a:cubicBezTo>
                  <a:pt x="129" y="137"/>
                  <a:pt x="76" y="0"/>
                  <a:pt x="53" y="0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86" name="Freeform 22"/>
          <p:cNvSpPr>
            <a:spLocks/>
          </p:cNvSpPr>
          <p:nvPr/>
        </p:nvSpPr>
        <p:spPr bwMode="auto">
          <a:xfrm rot="-1911959">
            <a:off x="2021678" y="1377191"/>
            <a:ext cx="574675" cy="347663"/>
          </a:xfrm>
          <a:custGeom>
            <a:avLst/>
            <a:gdLst>
              <a:gd name="T0" fmla="*/ 30 w 393"/>
              <a:gd name="T1" fmla="*/ 114 h 174"/>
              <a:gd name="T2" fmla="*/ 167 w 393"/>
              <a:gd name="T3" fmla="*/ 23 h 174"/>
              <a:gd name="T4" fmla="*/ 348 w 393"/>
              <a:gd name="T5" fmla="*/ 23 h 174"/>
              <a:gd name="T6" fmla="*/ 348 w 393"/>
              <a:gd name="T7" fmla="*/ 159 h 174"/>
              <a:gd name="T8" fmla="*/ 30 w 393"/>
              <a:gd name="T9" fmla="*/ 114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3" h="174">
                <a:moveTo>
                  <a:pt x="30" y="114"/>
                </a:moveTo>
                <a:cubicBezTo>
                  <a:pt x="0" y="91"/>
                  <a:pt x="114" y="38"/>
                  <a:pt x="167" y="23"/>
                </a:cubicBezTo>
                <a:cubicBezTo>
                  <a:pt x="220" y="8"/>
                  <a:pt x="318" y="0"/>
                  <a:pt x="348" y="23"/>
                </a:cubicBezTo>
                <a:cubicBezTo>
                  <a:pt x="378" y="46"/>
                  <a:pt x="393" y="144"/>
                  <a:pt x="348" y="159"/>
                </a:cubicBezTo>
                <a:cubicBezTo>
                  <a:pt x="303" y="174"/>
                  <a:pt x="60" y="137"/>
                  <a:pt x="30" y="114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grpSp>
        <p:nvGrpSpPr>
          <p:cNvPr id="36918" name="Group 54"/>
          <p:cNvGrpSpPr>
            <a:grpSpLocks/>
          </p:cNvGrpSpPr>
          <p:nvPr/>
        </p:nvGrpSpPr>
        <p:grpSpPr bwMode="auto">
          <a:xfrm>
            <a:off x="1043781" y="1071513"/>
            <a:ext cx="2232025" cy="360362"/>
            <a:chOff x="839" y="119"/>
            <a:chExt cx="1406" cy="227"/>
          </a:xfrm>
        </p:grpSpPr>
        <p:sp>
          <p:nvSpPr>
            <p:cNvPr id="36876" name="Line 12"/>
            <p:cNvSpPr>
              <a:spLocks noChangeShapeType="1"/>
            </p:cNvSpPr>
            <p:nvPr/>
          </p:nvSpPr>
          <p:spPr bwMode="auto">
            <a:xfrm flipH="1">
              <a:off x="839" y="119"/>
              <a:ext cx="1043" cy="9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87" name="Line 23"/>
            <p:cNvSpPr>
              <a:spLocks noChangeShapeType="1"/>
            </p:cNvSpPr>
            <p:nvPr/>
          </p:nvSpPr>
          <p:spPr bwMode="auto">
            <a:xfrm flipH="1">
              <a:off x="1837" y="210"/>
              <a:ext cx="408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888" name="Freeform 24"/>
          <p:cNvSpPr>
            <a:spLocks/>
          </p:cNvSpPr>
          <p:nvPr/>
        </p:nvSpPr>
        <p:spPr bwMode="auto">
          <a:xfrm>
            <a:off x="2519699" y="4167981"/>
            <a:ext cx="481013" cy="384175"/>
          </a:xfrm>
          <a:custGeom>
            <a:avLst/>
            <a:gdLst>
              <a:gd name="T0" fmla="*/ 38 w 303"/>
              <a:gd name="T1" fmla="*/ 189 h 242"/>
              <a:gd name="T2" fmla="*/ 38 w 303"/>
              <a:gd name="T3" fmla="*/ 99 h 242"/>
              <a:gd name="T4" fmla="*/ 129 w 303"/>
              <a:gd name="T5" fmla="*/ 8 h 242"/>
              <a:gd name="T6" fmla="*/ 265 w 303"/>
              <a:gd name="T7" fmla="*/ 53 h 242"/>
              <a:gd name="T8" fmla="*/ 265 w 303"/>
              <a:gd name="T9" fmla="*/ 144 h 242"/>
              <a:gd name="T10" fmla="*/ 38 w 303"/>
              <a:gd name="T11" fmla="*/ 235 h 242"/>
              <a:gd name="T12" fmla="*/ 38 w 303"/>
              <a:gd name="T13" fmla="*/ 189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3" h="242">
                <a:moveTo>
                  <a:pt x="38" y="189"/>
                </a:moveTo>
                <a:cubicBezTo>
                  <a:pt x="38" y="166"/>
                  <a:pt x="23" y="129"/>
                  <a:pt x="38" y="99"/>
                </a:cubicBezTo>
                <a:cubicBezTo>
                  <a:pt x="53" y="69"/>
                  <a:pt x="91" y="16"/>
                  <a:pt x="129" y="8"/>
                </a:cubicBezTo>
                <a:cubicBezTo>
                  <a:pt x="167" y="0"/>
                  <a:pt x="242" y="30"/>
                  <a:pt x="265" y="53"/>
                </a:cubicBezTo>
                <a:cubicBezTo>
                  <a:pt x="288" y="76"/>
                  <a:pt x="303" y="114"/>
                  <a:pt x="265" y="144"/>
                </a:cubicBezTo>
                <a:cubicBezTo>
                  <a:pt x="227" y="174"/>
                  <a:pt x="76" y="228"/>
                  <a:pt x="38" y="235"/>
                </a:cubicBezTo>
                <a:cubicBezTo>
                  <a:pt x="0" y="242"/>
                  <a:pt x="38" y="212"/>
                  <a:pt x="38" y="189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89" name="Freeform 25"/>
          <p:cNvSpPr>
            <a:spLocks/>
          </p:cNvSpPr>
          <p:nvPr/>
        </p:nvSpPr>
        <p:spPr bwMode="auto">
          <a:xfrm>
            <a:off x="614136" y="3924866"/>
            <a:ext cx="336550" cy="407988"/>
          </a:xfrm>
          <a:custGeom>
            <a:avLst/>
            <a:gdLst>
              <a:gd name="T0" fmla="*/ 197 w 212"/>
              <a:gd name="T1" fmla="*/ 196 h 257"/>
              <a:gd name="T2" fmla="*/ 197 w 212"/>
              <a:gd name="T3" fmla="*/ 106 h 257"/>
              <a:gd name="T4" fmla="*/ 106 w 212"/>
              <a:gd name="T5" fmla="*/ 15 h 257"/>
              <a:gd name="T6" fmla="*/ 15 w 212"/>
              <a:gd name="T7" fmla="*/ 15 h 257"/>
              <a:gd name="T8" fmla="*/ 15 w 212"/>
              <a:gd name="T9" fmla="*/ 106 h 257"/>
              <a:gd name="T10" fmla="*/ 60 w 212"/>
              <a:gd name="T11" fmla="*/ 151 h 257"/>
              <a:gd name="T12" fmla="*/ 151 w 212"/>
              <a:gd name="T13" fmla="*/ 242 h 257"/>
              <a:gd name="T14" fmla="*/ 197 w 212"/>
              <a:gd name="T15" fmla="*/ 242 h 257"/>
              <a:gd name="T16" fmla="*/ 197 w 212"/>
              <a:gd name="T17" fmla="*/ 196 h 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57">
                <a:moveTo>
                  <a:pt x="197" y="196"/>
                </a:moveTo>
                <a:cubicBezTo>
                  <a:pt x="197" y="173"/>
                  <a:pt x="212" y="136"/>
                  <a:pt x="197" y="106"/>
                </a:cubicBezTo>
                <a:cubicBezTo>
                  <a:pt x="182" y="76"/>
                  <a:pt x="136" y="30"/>
                  <a:pt x="106" y="15"/>
                </a:cubicBezTo>
                <a:cubicBezTo>
                  <a:pt x="76" y="0"/>
                  <a:pt x="30" y="0"/>
                  <a:pt x="15" y="15"/>
                </a:cubicBezTo>
                <a:cubicBezTo>
                  <a:pt x="0" y="30"/>
                  <a:pt x="8" y="83"/>
                  <a:pt x="15" y="106"/>
                </a:cubicBezTo>
                <a:cubicBezTo>
                  <a:pt x="22" y="129"/>
                  <a:pt x="37" y="128"/>
                  <a:pt x="60" y="151"/>
                </a:cubicBezTo>
                <a:cubicBezTo>
                  <a:pt x="83" y="174"/>
                  <a:pt x="128" y="227"/>
                  <a:pt x="151" y="242"/>
                </a:cubicBezTo>
                <a:cubicBezTo>
                  <a:pt x="174" y="257"/>
                  <a:pt x="189" y="250"/>
                  <a:pt x="197" y="242"/>
                </a:cubicBezTo>
                <a:cubicBezTo>
                  <a:pt x="205" y="234"/>
                  <a:pt x="197" y="219"/>
                  <a:pt x="197" y="196"/>
                </a:cubicBez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2555875" y="3088481"/>
            <a:ext cx="0" cy="1079500"/>
          </a:xfrm>
          <a:prstGeom prst="line">
            <a:avLst/>
          </a:prstGeom>
          <a:noFill/>
          <a:ln w="762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grpSp>
        <p:nvGrpSpPr>
          <p:cNvPr id="36921" name="Group 57"/>
          <p:cNvGrpSpPr>
            <a:grpSpLocks/>
          </p:cNvGrpSpPr>
          <p:nvPr/>
        </p:nvGrpSpPr>
        <p:grpSpPr bwMode="auto">
          <a:xfrm>
            <a:off x="5292725" y="4005263"/>
            <a:ext cx="2590800" cy="935037"/>
            <a:chOff x="3334" y="2523"/>
            <a:chExt cx="1632" cy="589"/>
          </a:xfrm>
          <a:solidFill>
            <a:schemeClr val="bg2">
              <a:lumMod val="75000"/>
            </a:schemeClr>
          </a:solidFill>
        </p:grpSpPr>
        <p:sp>
          <p:nvSpPr>
            <p:cNvPr id="36891" name="Rectangle 27"/>
            <p:cNvSpPr>
              <a:spLocks noChangeArrowheads="1"/>
            </p:cNvSpPr>
            <p:nvPr/>
          </p:nvSpPr>
          <p:spPr bwMode="auto">
            <a:xfrm>
              <a:off x="3334" y="2523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92" name="Rectangle 28"/>
            <p:cNvSpPr>
              <a:spLocks noChangeArrowheads="1"/>
            </p:cNvSpPr>
            <p:nvPr/>
          </p:nvSpPr>
          <p:spPr bwMode="auto">
            <a:xfrm>
              <a:off x="3334" y="2931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93" name="Rectangle 29"/>
            <p:cNvSpPr>
              <a:spLocks noChangeArrowheads="1"/>
            </p:cNvSpPr>
            <p:nvPr/>
          </p:nvSpPr>
          <p:spPr bwMode="auto">
            <a:xfrm>
              <a:off x="4468" y="2931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94" name="Rectangle 30"/>
            <p:cNvSpPr>
              <a:spLocks noChangeArrowheads="1"/>
            </p:cNvSpPr>
            <p:nvPr/>
          </p:nvSpPr>
          <p:spPr bwMode="auto">
            <a:xfrm>
              <a:off x="4468" y="2523"/>
              <a:ext cx="498" cy="18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6922" name="Group 58"/>
          <p:cNvGrpSpPr>
            <a:grpSpLocks/>
          </p:cNvGrpSpPr>
          <p:nvPr/>
        </p:nvGrpSpPr>
        <p:grpSpPr bwMode="auto">
          <a:xfrm>
            <a:off x="5795963" y="3500438"/>
            <a:ext cx="1609725" cy="1644650"/>
            <a:chOff x="3643" y="2190"/>
            <a:chExt cx="1014" cy="1036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36895" name="Freeform 31"/>
            <p:cNvSpPr>
              <a:spLocks/>
            </p:cNvSpPr>
            <p:nvPr/>
          </p:nvSpPr>
          <p:spPr bwMode="auto">
            <a:xfrm>
              <a:off x="3643" y="2244"/>
              <a:ext cx="453" cy="975"/>
            </a:xfrm>
            <a:custGeom>
              <a:avLst/>
              <a:gdLst>
                <a:gd name="T0" fmla="*/ 190 w 453"/>
                <a:gd name="T1" fmla="*/ 869 h 975"/>
                <a:gd name="T2" fmla="*/ 190 w 453"/>
                <a:gd name="T3" fmla="*/ 279 h 975"/>
                <a:gd name="T4" fmla="*/ 144 w 453"/>
                <a:gd name="T5" fmla="*/ 188 h 975"/>
                <a:gd name="T6" fmla="*/ 99 w 453"/>
                <a:gd name="T7" fmla="*/ 143 h 975"/>
                <a:gd name="T8" fmla="*/ 8 w 453"/>
                <a:gd name="T9" fmla="*/ 97 h 975"/>
                <a:gd name="T10" fmla="*/ 53 w 453"/>
                <a:gd name="T11" fmla="*/ 7 h 975"/>
                <a:gd name="T12" fmla="*/ 144 w 453"/>
                <a:gd name="T13" fmla="*/ 52 h 975"/>
                <a:gd name="T14" fmla="*/ 280 w 453"/>
                <a:gd name="T15" fmla="*/ 143 h 975"/>
                <a:gd name="T16" fmla="*/ 371 w 453"/>
                <a:gd name="T17" fmla="*/ 415 h 975"/>
                <a:gd name="T18" fmla="*/ 416 w 453"/>
                <a:gd name="T19" fmla="*/ 732 h 975"/>
                <a:gd name="T20" fmla="*/ 416 w 453"/>
                <a:gd name="T21" fmla="*/ 914 h 975"/>
                <a:gd name="T22" fmla="*/ 190 w 453"/>
                <a:gd name="T23" fmla="*/ 914 h 975"/>
                <a:gd name="T24" fmla="*/ 190 w 453"/>
                <a:gd name="T25" fmla="*/ 869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3" h="975">
                  <a:moveTo>
                    <a:pt x="190" y="869"/>
                  </a:moveTo>
                  <a:cubicBezTo>
                    <a:pt x="190" y="763"/>
                    <a:pt x="198" y="392"/>
                    <a:pt x="190" y="279"/>
                  </a:cubicBezTo>
                  <a:cubicBezTo>
                    <a:pt x="182" y="166"/>
                    <a:pt x="159" y="211"/>
                    <a:pt x="144" y="188"/>
                  </a:cubicBezTo>
                  <a:cubicBezTo>
                    <a:pt x="129" y="165"/>
                    <a:pt x="122" y="158"/>
                    <a:pt x="99" y="143"/>
                  </a:cubicBezTo>
                  <a:cubicBezTo>
                    <a:pt x="76" y="128"/>
                    <a:pt x="16" y="120"/>
                    <a:pt x="8" y="97"/>
                  </a:cubicBezTo>
                  <a:cubicBezTo>
                    <a:pt x="0" y="74"/>
                    <a:pt x="30" y="14"/>
                    <a:pt x="53" y="7"/>
                  </a:cubicBezTo>
                  <a:cubicBezTo>
                    <a:pt x="76" y="0"/>
                    <a:pt x="106" y="29"/>
                    <a:pt x="144" y="52"/>
                  </a:cubicBezTo>
                  <a:cubicBezTo>
                    <a:pt x="182" y="75"/>
                    <a:pt x="242" y="83"/>
                    <a:pt x="280" y="143"/>
                  </a:cubicBezTo>
                  <a:cubicBezTo>
                    <a:pt x="318" y="203"/>
                    <a:pt x="348" y="317"/>
                    <a:pt x="371" y="415"/>
                  </a:cubicBezTo>
                  <a:cubicBezTo>
                    <a:pt x="394" y="513"/>
                    <a:pt x="409" y="649"/>
                    <a:pt x="416" y="732"/>
                  </a:cubicBezTo>
                  <a:cubicBezTo>
                    <a:pt x="423" y="815"/>
                    <a:pt x="453" y="884"/>
                    <a:pt x="416" y="914"/>
                  </a:cubicBezTo>
                  <a:cubicBezTo>
                    <a:pt x="379" y="944"/>
                    <a:pt x="228" y="922"/>
                    <a:pt x="190" y="914"/>
                  </a:cubicBezTo>
                  <a:cubicBezTo>
                    <a:pt x="152" y="906"/>
                    <a:pt x="190" y="975"/>
                    <a:pt x="190" y="869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  <p:sp>
          <p:nvSpPr>
            <p:cNvPr id="36896" name="Freeform 32"/>
            <p:cNvSpPr>
              <a:spLocks/>
            </p:cNvSpPr>
            <p:nvPr/>
          </p:nvSpPr>
          <p:spPr bwMode="auto">
            <a:xfrm>
              <a:off x="4278" y="2190"/>
              <a:ext cx="379" cy="1036"/>
            </a:xfrm>
            <a:custGeom>
              <a:avLst/>
              <a:gdLst>
                <a:gd name="T0" fmla="*/ 190 w 379"/>
                <a:gd name="T1" fmla="*/ 923 h 1036"/>
                <a:gd name="T2" fmla="*/ 190 w 379"/>
                <a:gd name="T3" fmla="*/ 333 h 1036"/>
                <a:gd name="T4" fmla="*/ 235 w 379"/>
                <a:gd name="T5" fmla="*/ 197 h 1036"/>
                <a:gd name="T6" fmla="*/ 326 w 379"/>
                <a:gd name="T7" fmla="*/ 106 h 1036"/>
                <a:gd name="T8" fmla="*/ 371 w 379"/>
                <a:gd name="T9" fmla="*/ 15 h 1036"/>
                <a:gd name="T10" fmla="*/ 280 w 379"/>
                <a:gd name="T11" fmla="*/ 15 h 1036"/>
                <a:gd name="T12" fmla="*/ 190 w 379"/>
                <a:gd name="T13" fmla="*/ 61 h 1036"/>
                <a:gd name="T14" fmla="*/ 144 w 379"/>
                <a:gd name="T15" fmla="*/ 151 h 1036"/>
                <a:gd name="T16" fmla="*/ 99 w 379"/>
                <a:gd name="T17" fmla="*/ 288 h 1036"/>
                <a:gd name="T18" fmla="*/ 54 w 379"/>
                <a:gd name="T19" fmla="*/ 514 h 1036"/>
                <a:gd name="T20" fmla="*/ 8 w 379"/>
                <a:gd name="T21" fmla="*/ 650 h 1036"/>
                <a:gd name="T22" fmla="*/ 8 w 379"/>
                <a:gd name="T23" fmla="*/ 786 h 1036"/>
                <a:gd name="T24" fmla="*/ 54 w 379"/>
                <a:gd name="T25" fmla="*/ 968 h 1036"/>
                <a:gd name="T26" fmla="*/ 99 w 379"/>
                <a:gd name="T27" fmla="*/ 1013 h 1036"/>
                <a:gd name="T28" fmla="*/ 190 w 379"/>
                <a:gd name="T29" fmla="*/ 923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9" h="1036">
                  <a:moveTo>
                    <a:pt x="190" y="923"/>
                  </a:moveTo>
                  <a:cubicBezTo>
                    <a:pt x="205" y="810"/>
                    <a:pt x="183" y="454"/>
                    <a:pt x="190" y="333"/>
                  </a:cubicBezTo>
                  <a:cubicBezTo>
                    <a:pt x="197" y="212"/>
                    <a:pt x="212" y="235"/>
                    <a:pt x="235" y="197"/>
                  </a:cubicBezTo>
                  <a:cubicBezTo>
                    <a:pt x="258" y="159"/>
                    <a:pt x="303" y="136"/>
                    <a:pt x="326" y="106"/>
                  </a:cubicBezTo>
                  <a:cubicBezTo>
                    <a:pt x="349" y="76"/>
                    <a:pt x="379" y="30"/>
                    <a:pt x="371" y="15"/>
                  </a:cubicBezTo>
                  <a:cubicBezTo>
                    <a:pt x="363" y="0"/>
                    <a:pt x="310" y="7"/>
                    <a:pt x="280" y="15"/>
                  </a:cubicBezTo>
                  <a:cubicBezTo>
                    <a:pt x="250" y="23"/>
                    <a:pt x="213" y="38"/>
                    <a:pt x="190" y="61"/>
                  </a:cubicBezTo>
                  <a:cubicBezTo>
                    <a:pt x="167" y="84"/>
                    <a:pt x="159" y="113"/>
                    <a:pt x="144" y="151"/>
                  </a:cubicBezTo>
                  <a:cubicBezTo>
                    <a:pt x="129" y="189"/>
                    <a:pt x="114" y="228"/>
                    <a:pt x="99" y="288"/>
                  </a:cubicBezTo>
                  <a:cubicBezTo>
                    <a:pt x="84" y="348"/>
                    <a:pt x="69" y="454"/>
                    <a:pt x="54" y="514"/>
                  </a:cubicBezTo>
                  <a:cubicBezTo>
                    <a:pt x="39" y="574"/>
                    <a:pt x="16" y="605"/>
                    <a:pt x="8" y="650"/>
                  </a:cubicBezTo>
                  <a:cubicBezTo>
                    <a:pt x="0" y="695"/>
                    <a:pt x="0" y="733"/>
                    <a:pt x="8" y="786"/>
                  </a:cubicBezTo>
                  <a:cubicBezTo>
                    <a:pt x="16" y="839"/>
                    <a:pt x="39" y="930"/>
                    <a:pt x="54" y="968"/>
                  </a:cubicBezTo>
                  <a:cubicBezTo>
                    <a:pt x="69" y="1006"/>
                    <a:pt x="76" y="1020"/>
                    <a:pt x="99" y="1013"/>
                  </a:cubicBezTo>
                  <a:cubicBezTo>
                    <a:pt x="122" y="1006"/>
                    <a:pt x="175" y="1036"/>
                    <a:pt x="190" y="923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36897" name="Oval 33"/>
          <p:cNvSpPr>
            <a:spLocks noChangeArrowheads="1"/>
          </p:cNvSpPr>
          <p:nvPr/>
        </p:nvSpPr>
        <p:spPr bwMode="auto">
          <a:xfrm rot="-1054761">
            <a:off x="7019925" y="3860800"/>
            <a:ext cx="287338" cy="1444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898" name="Oval 34"/>
          <p:cNvSpPr>
            <a:spLocks noChangeArrowheads="1"/>
          </p:cNvSpPr>
          <p:nvPr/>
        </p:nvSpPr>
        <p:spPr bwMode="auto">
          <a:xfrm rot="1187121">
            <a:off x="5867400" y="3860800"/>
            <a:ext cx="287338" cy="1444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900" name="Line 36"/>
          <p:cNvSpPr>
            <a:spLocks noChangeShapeType="1"/>
          </p:cNvSpPr>
          <p:nvPr/>
        </p:nvSpPr>
        <p:spPr bwMode="auto">
          <a:xfrm>
            <a:off x="3203575" y="4437063"/>
            <a:ext cx="1873250" cy="0"/>
          </a:xfrm>
          <a:prstGeom prst="line">
            <a:avLst/>
          </a:prstGeom>
          <a:noFill/>
          <a:ln w="762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36923" name="Text Box 59"/>
          <p:cNvSpPr txBox="1">
            <a:spLocks noChangeArrowheads="1"/>
          </p:cNvSpPr>
          <p:nvPr/>
        </p:nvSpPr>
        <p:spPr bwMode="auto">
          <a:xfrm>
            <a:off x="3813544" y="2952466"/>
            <a:ext cx="2376487" cy="366713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cs typeface="Arial" charset="0"/>
                <a:hlinkClick r:id="rId3" action="ppaction://hlinksldjump"/>
              </a:rPr>
              <a:t>Канал  открыт</a:t>
            </a:r>
            <a:endParaRPr lang="en-US" b="1" baseline="300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6936" name="Text Box 72"/>
          <p:cNvSpPr txBox="1">
            <a:spLocks noChangeArrowheads="1"/>
          </p:cNvSpPr>
          <p:nvPr/>
        </p:nvSpPr>
        <p:spPr bwMode="auto">
          <a:xfrm>
            <a:off x="381794" y="6278546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</a:rPr>
              <a:t>Мембранный канал</a:t>
            </a:r>
          </a:p>
        </p:txBody>
      </p:sp>
      <p:sp>
        <p:nvSpPr>
          <p:cNvPr id="36937" name="Line 73"/>
          <p:cNvSpPr>
            <a:spLocks noChangeShapeType="1"/>
          </p:cNvSpPr>
          <p:nvPr/>
        </p:nvSpPr>
        <p:spPr bwMode="auto">
          <a:xfrm flipV="1">
            <a:off x="1678780" y="5349081"/>
            <a:ext cx="144463" cy="863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grpSp>
        <p:nvGrpSpPr>
          <p:cNvPr id="67" name="Group 109"/>
          <p:cNvGrpSpPr>
            <a:grpSpLocks/>
          </p:cNvGrpSpPr>
          <p:nvPr/>
        </p:nvGrpSpPr>
        <p:grpSpPr bwMode="auto">
          <a:xfrm rot="2882888">
            <a:off x="5767616" y="2756637"/>
            <a:ext cx="843400" cy="164768"/>
            <a:chOff x="4176" y="3312"/>
            <a:chExt cx="1008" cy="624"/>
          </a:xfrm>
        </p:grpSpPr>
        <p:sp>
          <p:nvSpPr>
            <p:cNvPr id="68" name="Oval 88"/>
            <p:cNvSpPr>
              <a:spLocks noChangeArrowheads="1"/>
            </p:cNvSpPr>
            <p:nvPr/>
          </p:nvSpPr>
          <p:spPr bwMode="auto">
            <a:xfrm>
              <a:off x="4224" y="3360"/>
              <a:ext cx="144" cy="96"/>
            </a:xfrm>
            <a:prstGeom prst="ellipse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" name="Oval 89"/>
            <p:cNvSpPr>
              <a:spLocks noChangeArrowheads="1"/>
            </p:cNvSpPr>
            <p:nvPr/>
          </p:nvSpPr>
          <p:spPr bwMode="auto">
            <a:xfrm>
              <a:off x="4368" y="3312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0" name="Oval 90"/>
            <p:cNvSpPr>
              <a:spLocks noChangeArrowheads="1"/>
            </p:cNvSpPr>
            <p:nvPr/>
          </p:nvSpPr>
          <p:spPr bwMode="auto">
            <a:xfrm>
              <a:off x="4512" y="3360"/>
              <a:ext cx="144" cy="96"/>
            </a:xfrm>
            <a:prstGeom prst="ellipse">
              <a:avLst/>
            </a:prstGeom>
            <a:solidFill>
              <a:srgbClr val="14AEE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" name="Oval 91"/>
            <p:cNvSpPr>
              <a:spLocks noChangeArrowheads="1"/>
            </p:cNvSpPr>
            <p:nvPr/>
          </p:nvSpPr>
          <p:spPr bwMode="auto">
            <a:xfrm>
              <a:off x="4608" y="3408"/>
              <a:ext cx="144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" name="Oval 92"/>
            <p:cNvSpPr>
              <a:spLocks noChangeArrowheads="1"/>
            </p:cNvSpPr>
            <p:nvPr/>
          </p:nvSpPr>
          <p:spPr bwMode="auto">
            <a:xfrm>
              <a:off x="4848" y="3456"/>
              <a:ext cx="144" cy="96"/>
            </a:xfrm>
            <a:prstGeom prst="ellipse">
              <a:avLst/>
            </a:prstGeom>
            <a:solidFill>
              <a:srgbClr val="BC3CBF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" name="Oval 93"/>
            <p:cNvSpPr>
              <a:spLocks noChangeArrowheads="1"/>
            </p:cNvSpPr>
            <p:nvPr/>
          </p:nvSpPr>
          <p:spPr bwMode="auto">
            <a:xfrm>
              <a:off x="4752" y="3456"/>
              <a:ext cx="144" cy="96"/>
            </a:xfrm>
            <a:prstGeom prst="ellipse">
              <a:avLst/>
            </a:prstGeom>
            <a:solidFill>
              <a:srgbClr val="45B35A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4" name="Oval 94"/>
            <p:cNvSpPr>
              <a:spLocks noChangeArrowheads="1"/>
            </p:cNvSpPr>
            <p:nvPr/>
          </p:nvSpPr>
          <p:spPr bwMode="auto">
            <a:xfrm>
              <a:off x="4992" y="3456"/>
              <a:ext cx="144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" name="Oval 95"/>
            <p:cNvSpPr>
              <a:spLocks noChangeArrowheads="1"/>
            </p:cNvSpPr>
            <p:nvPr/>
          </p:nvSpPr>
          <p:spPr bwMode="auto">
            <a:xfrm>
              <a:off x="5040" y="3552"/>
              <a:ext cx="144" cy="96"/>
            </a:xfrm>
            <a:prstGeom prst="ellipse">
              <a:avLst/>
            </a:prstGeom>
            <a:solidFill>
              <a:srgbClr val="C1BA3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" name="Oval 96"/>
            <p:cNvSpPr>
              <a:spLocks noChangeArrowheads="1"/>
            </p:cNvSpPr>
            <p:nvPr/>
          </p:nvSpPr>
          <p:spPr bwMode="auto">
            <a:xfrm>
              <a:off x="4944" y="3648"/>
              <a:ext cx="144" cy="96"/>
            </a:xfrm>
            <a:prstGeom prst="ellipse">
              <a:avLst/>
            </a:prstGeom>
            <a:solidFill>
              <a:srgbClr val="1E27D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7" name="Oval 97"/>
            <p:cNvSpPr>
              <a:spLocks noChangeArrowheads="1"/>
            </p:cNvSpPr>
            <p:nvPr/>
          </p:nvSpPr>
          <p:spPr bwMode="auto">
            <a:xfrm>
              <a:off x="4848" y="374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" name="Oval 98"/>
            <p:cNvSpPr>
              <a:spLocks noChangeArrowheads="1"/>
            </p:cNvSpPr>
            <p:nvPr/>
          </p:nvSpPr>
          <p:spPr bwMode="auto">
            <a:xfrm>
              <a:off x="4752" y="3840"/>
              <a:ext cx="144" cy="96"/>
            </a:xfrm>
            <a:prstGeom prst="ellipse">
              <a:avLst/>
            </a:prstGeom>
            <a:solidFill>
              <a:srgbClr val="45B35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" name="Oval 99"/>
            <p:cNvSpPr>
              <a:spLocks noChangeArrowheads="1"/>
            </p:cNvSpPr>
            <p:nvPr/>
          </p:nvSpPr>
          <p:spPr bwMode="auto">
            <a:xfrm>
              <a:off x="4176" y="3456"/>
              <a:ext cx="144" cy="96"/>
            </a:xfrm>
            <a:prstGeom prst="ellipse">
              <a:avLst/>
            </a:prstGeom>
            <a:solidFill>
              <a:srgbClr val="C2369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" name="Oval 100"/>
            <p:cNvSpPr>
              <a:spLocks noChangeArrowheads="1"/>
            </p:cNvSpPr>
            <p:nvPr/>
          </p:nvSpPr>
          <p:spPr bwMode="auto">
            <a:xfrm>
              <a:off x="4272" y="3552"/>
              <a:ext cx="144" cy="96"/>
            </a:xfrm>
            <a:prstGeom prst="ellipse">
              <a:avLst/>
            </a:prstGeom>
            <a:solidFill>
              <a:srgbClr val="18E03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" name="Oval 101"/>
            <p:cNvSpPr>
              <a:spLocks noChangeArrowheads="1"/>
            </p:cNvSpPr>
            <p:nvPr/>
          </p:nvSpPr>
          <p:spPr bwMode="auto">
            <a:xfrm>
              <a:off x="4416" y="3504"/>
              <a:ext cx="144" cy="96"/>
            </a:xfrm>
            <a:prstGeom prst="ellipse">
              <a:avLst/>
            </a:prstGeom>
            <a:solidFill>
              <a:srgbClr val="18E03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" name="Oval 102"/>
            <p:cNvSpPr>
              <a:spLocks noChangeArrowheads="1"/>
            </p:cNvSpPr>
            <p:nvPr/>
          </p:nvSpPr>
          <p:spPr bwMode="auto">
            <a:xfrm>
              <a:off x="4656" y="3792"/>
              <a:ext cx="144" cy="96"/>
            </a:xfrm>
            <a:prstGeom prst="ellipse">
              <a:avLst/>
            </a:prstGeom>
            <a:solidFill>
              <a:srgbClr val="C1BA3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3" name="Oval 103"/>
            <p:cNvSpPr>
              <a:spLocks noChangeArrowheads="1"/>
            </p:cNvSpPr>
            <p:nvPr/>
          </p:nvSpPr>
          <p:spPr bwMode="auto">
            <a:xfrm>
              <a:off x="4512" y="3552"/>
              <a:ext cx="144" cy="96"/>
            </a:xfrm>
            <a:prstGeom prst="ellipse">
              <a:avLst/>
            </a:prstGeom>
            <a:solidFill>
              <a:srgbClr val="FF66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4" name="Oval 104"/>
            <p:cNvSpPr>
              <a:spLocks noChangeArrowheads="1"/>
            </p:cNvSpPr>
            <p:nvPr/>
          </p:nvSpPr>
          <p:spPr bwMode="auto">
            <a:xfrm>
              <a:off x="4512" y="3792"/>
              <a:ext cx="144" cy="96"/>
            </a:xfrm>
            <a:prstGeom prst="ellipse">
              <a:avLst/>
            </a:prstGeom>
            <a:solidFill>
              <a:srgbClr val="FF66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" name="Oval 105"/>
            <p:cNvSpPr>
              <a:spLocks noChangeArrowheads="1"/>
            </p:cNvSpPr>
            <p:nvPr/>
          </p:nvSpPr>
          <p:spPr bwMode="auto">
            <a:xfrm>
              <a:off x="4368" y="3792"/>
              <a:ext cx="144" cy="96"/>
            </a:xfrm>
            <a:prstGeom prst="ellipse">
              <a:avLst/>
            </a:prstGeom>
            <a:solidFill>
              <a:srgbClr val="E315B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6" name="Oval 106"/>
            <p:cNvSpPr>
              <a:spLocks noChangeArrowheads="1"/>
            </p:cNvSpPr>
            <p:nvPr/>
          </p:nvSpPr>
          <p:spPr bwMode="auto">
            <a:xfrm>
              <a:off x="4272" y="3744"/>
              <a:ext cx="144" cy="96"/>
            </a:xfrm>
            <a:prstGeom prst="ellipse">
              <a:avLst/>
            </a:prstGeom>
            <a:solidFill>
              <a:srgbClr val="F4260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7" name="Заголовок 1"/>
          <p:cNvSpPr txBox="1">
            <a:spLocks/>
          </p:cNvSpPr>
          <p:nvPr/>
        </p:nvSpPr>
        <p:spPr>
          <a:xfrm>
            <a:off x="442346" y="238012"/>
            <a:ext cx="8184695" cy="5715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ru-RU" sz="3200" b="1" dirty="0" smtClean="0">
                <a:solidFill>
                  <a:schemeClr val="bg1"/>
                </a:solidFill>
                <a:effectLst/>
              </a:rPr>
              <a:t>И н с у л и н о в ы й     к а н а л</a:t>
            </a:r>
            <a:endParaRPr lang="ru-RU" sz="3200" b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478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3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3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0324 L 0.06528 0.0784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375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4 0.01389 L -0.06563 0.03495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36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36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6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6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2 0.04745 C 0.03142 0.05972 0.0342 0.07292 0.03732 0.08472 C 0.03802 0.09167 0.03958 0.09699 0.04132 0.10347 C 0.04236 0.11134 0.04496 0.11829 0.04618 0.12616 C 0.04722 0.15532 0.04722 0.15625 0.05329 0.1794 C 0.06163 0.26528 0.0552 0.4544 0.0552 0.50069 " pathEditMode="relative" ptsTypes="fffffA">
                                      <p:cBhvr>
                                        <p:cTn id="1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nimBg="1"/>
      <p:bldP spid="36871" grpId="0" animBg="1"/>
      <p:bldP spid="36872" grpId="0"/>
      <p:bldP spid="36875" grpId="0"/>
      <p:bldP spid="36877" grpId="0" animBg="1"/>
      <p:bldP spid="36878" grpId="0" animBg="1"/>
      <p:bldP spid="36885" grpId="0" animBg="1"/>
      <p:bldP spid="36886" grpId="0" animBg="1"/>
      <p:bldP spid="36888" grpId="0" animBg="1"/>
      <p:bldP spid="36888" grpId="1" animBg="1"/>
      <p:bldP spid="36889" grpId="0" animBg="1"/>
      <p:bldP spid="36889" grpId="1" animBg="1"/>
      <p:bldP spid="36890" grpId="0" animBg="1"/>
      <p:bldP spid="36897" grpId="0" animBg="1"/>
      <p:bldP spid="36898" grpId="0" animBg="1"/>
      <p:bldP spid="36900" grpId="0" animBg="1"/>
      <p:bldP spid="36923" grpId="0" animBg="1"/>
      <p:bldP spid="36936" grpId="0"/>
      <p:bldP spid="369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499992" y="764704"/>
            <a:ext cx="4176464" cy="57606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Митохондрия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415" y="5715253"/>
            <a:ext cx="4680520" cy="954107"/>
          </a:xfrm>
          <a:prstGeom prst="rect">
            <a:avLst/>
          </a:prstGeom>
          <a:solidFill>
            <a:srgbClr val="CCFF99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hlinkClick r:id="rId2" action="ppaction://hlinksldjump"/>
              </a:rPr>
              <a:t>Окислительное </a:t>
            </a:r>
            <a:r>
              <a:rPr lang="ru-RU" sz="2800" b="1" dirty="0" err="1" smtClean="0">
                <a:hlinkClick r:id="rId2" action="ppaction://hlinksldjump"/>
              </a:rPr>
              <a:t>фосфорилирование</a:t>
            </a:r>
            <a:r>
              <a:rPr lang="ru-RU" sz="2800" b="1" dirty="0" smtClean="0">
                <a:hlinkClick r:id="rId2" action="ppaction://hlinksldjump"/>
              </a:rPr>
              <a:t> 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64928" y="908720"/>
            <a:ext cx="2520280" cy="523220"/>
          </a:xfrm>
          <a:prstGeom prst="rect">
            <a:avLst/>
          </a:prstGeom>
          <a:solidFill>
            <a:srgbClr val="90F2F4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Глюкоза 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2125598"/>
            <a:ext cx="2520280" cy="523220"/>
          </a:xfrm>
          <a:prstGeom prst="rect">
            <a:avLst/>
          </a:prstGeom>
          <a:solidFill>
            <a:srgbClr val="FFC0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Гликоген 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64588" y="2125598"/>
            <a:ext cx="252028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Гликолиз 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88024" y="3376535"/>
            <a:ext cx="252028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Цикл Кребса </a:t>
            </a:r>
            <a:endParaRPr lang="ru-RU" sz="2800" b="1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2564928" y="1431940"/>
            <a:ext cx="216024" cy="6936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860032" y="1431940"/>
            <a:ext cx="216024" cy="6936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869184" y="2668242"/>
            <a:ext cx="216024" cy="6936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776584" y="3899755"/>
            <a:ext cx="191460" cy="179227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/>
              <a:t>Глюкоза в клетке</a:t>
            </a:r>
            <a:endParaRPr lang="ru-RU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28184" y="5461202"/>
            <a:ext cx="2160240" cy="461665"/>
          </a:xfrm>
          <a:prstGeom prst="rect">
            <a:avLst/>
          </a:prstGeom>
          <a:solidFill>
            <a:srgbClr val="90F2F4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6 СО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 + 44 Н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О</a:t>
            </a:r>
            <a:endParaRPr lang="ru-RU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246440" y="6171572"/>
            <a:ext cx="1512168" cy="46166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38 АТФ</a:t>
            </a:r>
            <a:endParaRPr lang="ru-RU" sz="2400" b="1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5364088" y="5922867"/>
            <a:ext cx="720080" cy="24870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27584" y="3638145"/>
            <a:ext cx="1440160" cy="461665"/>
          </a:xfrm>
          <a:prstGeom prst="rect">
            <a:avLst/>
          </a:prstGeom>
          <a:solidFill>
            <a:srgbClr val="B7F0FB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hlinkClick r:id="rId3" action="ppaction://hlinksldjump"/>
              </a:rPr>
              <a:t>Инсулин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27584" y="4611228"/>
            <a:ext cx="2629171" cy="584775"/>
          </a:xfrm>
          <a:prstGeom prst="rect">
            <a:avLst/>
          </a:prstGeom>
          <a:solidFill>
            <a:srgbClr val="CCFF99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/>
              <a:t>Гексакиназа</a:t>
            </a:r>
            <a:r>
              <a:rPr lang="ru-RU" sz="3200" b="1" dirty="0" smtClean="0"/>
              <a:t> 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1495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55 0.01204 0.01354 0.01991 0.021 0.0294 C 0.02569 0.03542 0.02031 0.03195 0.02604 0.03472 C 0.03073 0.04422 0.04288 0.0581 0.05104 0.06134 C 0.05434 0.06435 0.06007 0.07222 0.06007 0.07222 " pathEditMode="relative" ptsTypes="ffffA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711 0.00185 0.01145 0.00718 0.01788 0.01111 C 0.02586 0.01597 0.0335 0.02037 0.03923 0.03009 C 0.04513 0.04028 0.04895 0.05672 0.05711 0.06343 C 0.05972 0.06852 0.06284 0.07107 0.06545 0.07616 C 0.06736 0.0838 0.06666 0.09144 0.07013 0.09838 C 0.07048 0.10047 0.07135 0.10255 0.07135 0.10486 C 0.07135 0.10764 0.07013 0.11273 0.07013 0.11273 " pathEditMode="relative" ptsTypes="fffffffA">
                                      <p:cBhvr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900"/>
                            </p:stCondLst>
                            <p:childTnLst>
                              <p:par>
                                <p:cTn id="7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9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400"/>
                            </p:stCondLst>
                            <p:childTnLst>
                              <p:par>
                                <p:cTn id="8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" grpId="0" animBg="1"/>
      <p:bldP spid="2" grpId="1" animBg="1"/>
      <p:bldP spid="17" grpId="0" animBg="1"/>
      <p:bldP spid="1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Ответ клетки на воздействие гормона адреналина</a:t>
            </a:r>
            <a:endParaRPr lang="ru-RU" b="1" dirty="0"/>
          </a:p>
        </p:txBody>
      </p:sp>
      <p:sp>
        <p:nvSpPr>
          <p:cNvPr id="5" name="7-конечная звезда 4"/>
          <p:cNvSpPr/>
          <p:nvPr/>
        </p:nvSpPr>
        <p:spPr>
          <a:xfrm rot="2503735">
            <a:off x="6516216" y="1664603"/>
            <a:ext cx="648072" cy="648072"/>
          </a:xfrm>
          <a:prstGeom prst="star7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 rot="5645304">
            <a:off x="4749430" y="1960348"/>
            <a:ext cx="768096" cy="1042416"/>
          </a:xfrm>
          <a:custGeom>
            <a:avLst/>
            <a:gdLst>
              <a:gd name="connsiteX0" fmla="*/ 192024 w 768096"/>
              <a:gd name="connsiteY0" fmla="*/ 82296 h 1042416"/>
              <a:gd name="connsiteX1" fmla="*/ 192024 w 768096"/>
              <a:gd name="connsiteY1" fmla="*/ 82296 h 1042416"/>
              <a:gd name="connsiteX2" fmla="*/ 246888 w 768096"/>
              <a:gd name="connsiteY2" fmla="*/ 173736 h 1042416"/>
              <a:gd name="connsiteX3" fmla="*/ 274320 w 768096"/>
              <a:gd name="connsiteY3" fmla="*/ 182880 h 1042416"/>
              <a:gd name="connsiteX4" fmla="*/ 347472 w 768096"/>
              <a:gd name="connsiteY4" fmla="*/ 210312 h 1042416"/>
              <a:gd name="connsiteX5" fmla="*/ 283464 w 768096"/>
              <a:gd name="connsiteY5" fmla="*/ 219456 h 1042416"/>
              <a:gd name="connsiteX6" fmla="*/ 256032 w 768096"/>
              <a:gd name="connsiteY6" fmla="*/ 228600 h 1042416"/>
              <a:gd name="connsiteX7" fmla="*/ 256032 w 768096"/>
              <a:gd name="connsiteY7" fmla="*/ 219456 h 1042416"/>
              <a:gd name="connsiteX8" fmla="*/ 429768 w 768096"/>
              <a:gd name="connsiteY8" fmla="*/ 228600 h 1042416"/>
              <a:gd name="connsiteX9" fmla="*/ 393192 w 768096"/>
              <a:gd name="connsiteY9" fmla="*/ 420624 h 1042416"/>
              <a:gd name="connsiteX10" fmla="*/ 493776 w 768096"/>
              <a:gd name="connsiteY10" fmla="*/ 557784 h 1042416"/>
              <a:gd name="connsiteX11" fmla="*/ 310896 w 768096"/>
              <a:gd name="connsiteY11" fmla="*/ 640080 h 1042416"/>
              <a:gd name="connsiteX12" fmla="*/ 301752 w 768096"/>
              <a:gd name="connsiteY12" fmla="*/ 804672 h 1042416"/>
              <a:gd name="connsiteX13" fmla="*/ 146304 w 768096"/>
              <a:gd name="connsiteY13" fmla="*/ 713232 h 1042416"/>
              <a:gd name="connsiteX14" fmla="*/ 0 w 768096"/>
              <a:gd name="connsiteY14" fmla="*/ 804672 h 1042416"/>
              <a:gd name="connsiteX15" fmla="*/ 137160 w 768096"/>
              <a:gd name="connsiteY15" fmla="*/ 950976 h 1042416"/>
              <a:gd name="connsiteX16" fmla="*/ 274320 w 768096"/>
              <a:gd name="connsiteY16" fmla="*/ 1042416 h 1042416"/>
              <a:gd name="connsiteX17" fmla="*/ 402336 w 768096"/>
              <a:gd name="connsiteY17" fmla="*/ 1042416 h 1042416"/>
              <a:gd name="connsiteX18" fmla="*/ 484632 w 768096"/>
              <a:gd name="connsiteY18" fmla="*/ 1033272 h 1042416"/>
              <a:gd name="connsiteX19" fmla="*/ 694944 w 768096"/>
              <a:gd name="connsiteY19" fmla="*/ 932688 h 1042416"/>
              <a:gd name="connsiteX20" fmla="*/ 768096 w 768096"/>
              <a:gd name="connsiteY20" fmla="*/ 704088 h 1042416"/>
              <a:gd name="connsiteX21" fmla="*/ 768096 w 768096"/>
              <a:gd name="connsiteY21" fmla="*/ 374904 h 1042416"/>
              <a:gd name="connsiteX22" fmla="*/ 713232 w 768096"/>
              <a:gd name="connsiteY22" fmla="*/ 128016 h 1042416"/>
              <a:gd name="connsiteX23" fmla="*/ 530352 w 768096"/>
              <a:gd name="connsiteY23" fmla="*/ 0 h 1042416"/>
              <a:gd name="connsiteX24" fmla="*/ 246888 w 768096"/>
              <a:gd name="connsiteY24" fmla="*/ 45720 h 1042416"/>
              <a:gd name="connsiteX25" fmla="*/ 192024 w 768096"/>
              <a:gd name="connsiteY25" fmla="*/ 82296 h 1042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68096" h="1042416">
                <a:moveTo>
                  <a:pt x="192024" y="82296"/>
                </a:moveTo>
                <a:lnTo>
                  <a:pt x="192024" y="82296"/>
                </a:lnTo>
                <a:cubicBezTo>
                  <a:pt x="210312" y="112776"/>
                  <a:pt x="224379" y="146225"/>
                  <a:pt x="246888" y="173736"/>
                </a:cubicBezTo>
                <a:cubicBezTo>
                  <a:pt x="252992" y="181196"/>
                  <a:pt x="265295" y="179496"/>
                  <a:pt x="274320" y="182880"/>
                </a:cubicBezTo>
                <a:cubicBezTo>
                  <a:pt x="361791" y="215682"/>
                  <a:pt x="285207" y="189557"/>
                  <a:pt x="347472" y="210312"/>
                </a:cubicBezTo>
                <a:cubicBezTo>
                  <a:pt x="326136" y="213360"/>
                  <a:pt x="304598" y="215229"/>
                  <a:pt x="283464" y="219456"/>
                </a:cubicBezTo>
                <a:cubicBezTo>
                  <a:pt x="274013" y="221346"/>
                  <a:pt x="265671" y="228600"/>
                  <a:pt x="256032" y="228600"/>
                </a:cubicBezTo>
                <a:cubicBezTo>
                  <a:pt x="252984" y="228600"/>
                  <a:pt x="256032" y="222504"/>
                  <a:pt x="256032" y="219456"/>
                </a:cubicBezTo>
                <a:lnTo>
                  <a:pt x="429768" y="228600"/>
                </a:lnTo>
                <a:lnTo>
                  <a:pt x="393192" y="420624"/>
                </a:lnTo>
                <a:lnTo>
                  <a:pt x="493776" y="557784"/>
                </a:lnTo>
                <a:lnTo>
                  <a:pt x="310896" y="640080"/>
                </a:lnTo>
                <a:lnTo>
                  <a:pt x="301752" y="804672"/>
                </a:lnTo>
                <a:lnTo>
                  <a:pt x="146304" y="713232"/>
                </a:lnTo>
                <a:lnTo>
                  <a:pt x="0" y="804672"/>
                </a:lnTo>
                <a:lnTo>
                  <a:pt x="137160" y="950976"/>
                </a:lnTo>
                <a:lnTo>
                  <a:pt x="274320" y="1042416"/>
                </a:lnTo>
                <a:lnTo>
                  <a:pt x="402336" y="1042416"/>
                </a:lnTo>
                <a:lnTo>
                  <a:pt x="484632" y="1033272"/>
                </a:lnTo>
                <a:lnTo>
                  <a:pt x="694944" y="932688"/>
                </a:lnTo>
                <a:lnTo>
                  <a:pt x="768096" y="704088"/>
                </a:lnTo>
                <a:lnTo>
                  <a:pt x="768096" y="374904"/>
                </a:lnTo>
                <a:lnTo>
                  <a:pt x="713232" y="128016"/>
                </a:lnTo>
                <a:lnTo>
                  <a:pt x="530352" y="0"/>
                </a:lnTo>
                <a:lnTo>
                  <a:pt x="246888" y="45720"/>
                </a:lnTo>
                <a:lnTo>
                  <a:pt x="192024" y="82296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1619672" y="3036848"/>
            <a:ext cx="504056" cy="648072"/>
          </a:xfrm>
          <a:prstGeom prst="flowChartConnector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490003" y="2745718"/>
            <a:ext cx="8192424" cy="696472"/>
            <a:chOff x="1536192" y="2395728"/>
            <a:chExt cx="7165492" cy="696472"/>
          </a:xfrm>
        </p:grpSpPr>
        <p:sp>
          <p:nvSpPr>
            <p:cNvPr id="9" name="Полилиния 8"/>
            <p:cNvSpPr/>
            <p:nvPr/>
          </p:nvSpPr>
          <p:spPr>
            <a:xfrm>
              <a:off x="1536192" y="2395728"/>
              <a:ext cx="7159752" cy="540404"/>
            </a:xfrm>
            <a:custGeom>
              <a:avLst/>
              <a:gdLst>
                <a:gd name="connsiteX0" fmla="*/ 0 w 7159752"/>
                <a:gd name="connsiteY0" fmla="*/ 0 h 540404"/>
                <a:gd name="connsiteX1" fmla="*/ 356616 w 7159752"/>
                <a:gd name="connsiteY1" fmla="*/ 18288 h 540404"/>
                <a:gd name="connsiteX2" fmla="*/ 484632 w 7159752"/>
                <a:gd name="connsiteY2" fmla="*/ 27432 h 540404"/>
                <a:gd name="connsiteX3" fmla="*/ 877824 w 7159752"/>
                <a:gd name="connsiteY3" fmla="*/ 45720 h 540404"/>
                <a:gd name="connsiteX4" fmla="*/ 1014984 w 7159752"/>
                <a:gd name="connsiteY4" fmla="*/ 54864 h 540404"/>
                <a:gd name="connsiteX5" fmla="*/ 2304288 w 7159752"/>
                <a:gd name="connsiteY5" fmla="*/ 73152 h 540404"/>
                <a:gd name="connsiteX6" fmla="*/ 2889504 w 7159752"/>
                <a:gd name="connsiteY6" fmla="*/ 91440 h 540404"/>
                <a:gd name="connsiteX7" fmla="*/ 3017520 w 7159752"/>
                <a:gd name="connsiteY7" fmla="*/ 100584 h 540404"/>
                <a:gd name="connsiteX8" fmla="*/ 3721608 w 7159752"/>
                <a:gd name="connsiteY8" fmla="*/ 118872 h 540404"/>
                <a:gd name="connsiteX9" fmla="*/ 3931920 w 7159752"/>
                <a:gd name="connsiteY9" fmla="*/ 137160 h 540404"/>
                <a:gd name="connsiteX10" fmla="*/ 4709160 w 7159752"/>
                <a:gd name="connsiteY10" fmla="*/ 146304 h 540404"/>
                <a:gd name="connsiteX11" fmla="*/ 5029200 w 7159752"/>
                <a:gd name="connsiteY11" fmla="*/ 155448 h 540404"/>
                <a:gd name="connsiteX12" fmla="*/ 5248656 w 7159752"/>
                <a:gd name="connsiteY12" fmla="*/ 182880 h 540404"/>
                <a:gd name="connsiteX13" fmla="*/ 5349240 w 7159752"/>
                <a:gd name="connsiteY13" fmla="*/ 192024 h 540404"/>
                <a:gd name="connsiteX14" fmla="*/ 5440680 w 7159752"/>
                <a:gd name="connsiteY14" fmla="*/ 237744 h 540404"/>
                <a:gd name="connsiteX15" fmla="*/ 5559552 w 7159752"/>
                <a:gd name="connsiteY15" fmla="*/ 338328 h 540404"/>
                <a:gd name="connsiteX16" fmla="*/ 5596128 w 7159752"/>
                <a:gd name="connsiteY16" fmla="*/ 393192 h 540404"/>
                <a:gd name="connsiteX17" fmla="*/ 5632704 w 7159752"/>
                <a:gd name="connsiteY17" fmla="*/ 402336 h 540404"/>
                <a:gd name="connsiteX18" fmla="*/ 5879592 w 7159752"/>
                <a:gd name="connsiteY18" fmla="*/ 457200 h 540404"/>
                <a:gd name="connsiteX19" fmla="*/ 6025896 w 7159752"/>
                <a:gd name="connsiteY19" fmla="*/ 475488 h 540404"/>
                <a:gd name="connsiteX20" fmla="*/ 6318504 w 7159752"/>
                <a:gd name="connsiteY20" fmla="*/ 502920 h 540404"/>
                <a:gd name="connsiteX21" fmla="*/ 6693408 w 7159752"/>
                <a:gd name="connsiteY21" fmla="*/ 539496 h 540404"/>
                <a:gd name="connsiteX22" fmla="*/ 7159752 w 7159752"/>
                <a:gd name="connsiteY22" fmla="*/ 539496 h 54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159752" h="540404">
                  <a:moveTo>
                    <a:pt x="0" y="0"/>
                  </a:moveTo>
                  <a:cubicBezTo>
                    <a:pt x="159949" y="26658"/>
                    <a:pt x="4720" y="3314"/>
                    <a:pt x="356616" y="18288"/>
                  </a:cubicBezTo>
                  <a:cubicBezTo>
                    <a:pt x="399358" y="20107"/>
                    <a:pt x="441910" y="25183"/>
                    <a:pt x="484632" y="27432"/>
                  </a:cubicBezTo>
                  <a:cubicBezTo>
                    <a:pt x="615656" y="34328"/>
                    <a:pt x="746909" y="36992"/>
                    <a:pt x="877824" y="45720"/>
                  </a:cubicBezTo>
                  <a:cubicBezTo>
                    <a:pt x="923544" y="48768"/>
                    <a:pt x="969184" y="53476"/>
                    <a:pt x="1014984" y="54864"/>
                  </a:cubicBezTo>
                  <a:cubicBezTo>
                    <a:pt x="1342878" y="64800"/>
                    <a:pt x="2054119" y="70372"/>
                    <a:pt x="2304288" y="73152"/>
                  </a:cubicBezTo>
                  <a:cubicBezTo>
                    <a:pt x="2609462" y="96627"/>
                    <a:pt x="2261042" y="72103"/>
                    <a:pt x="2889504" y="91440"/>
                  </a:cubicBezTo>
                  <a:cubicBezTo>
                    <a:pt x="2932264" y="92756"/>
                    <a:pt x="2974788" y="98549"/>
                    <a:pt x="3017520" y="100584"/>
                  </a:cubicBezTo>
                  <a:cubicBezTo>
                    <a:pt x="3245512" y="111441"/>
                    <a:pt x="3498361" y="114316"/>
                    <a:pt x="3721608" y="118872"/>
                  </a:cubicBezTo>
                  <a:cubicBezTo>
                    <a:pt x="3791712" y="124968"/>
                    <a:pt x="3861579" y="135206"/>
                    <a:pt x="3931920" y="137160"/>
                  </a:cubicBezTo>
                  <a:cubicBezTo>
                    <a:pt x="4190918" y="144354"/>
                    <a:pt x="4450098" y="141986"/>
                    <a:pt x="4709160" y="146304"/>
                  </a:cubicBezTo>
                  <a:cubicBezTo>
                    <a:pt x="4815869" y="148082"/>
                    <a:pt x="4922520" y="152400"/>
                    <a:pt x="5029200" y="155448"/>
                  </a:cubicBezTo>
                  <a:lnTo>
                    <a:pt x="5248656" y="182880"/>
                  </a:lnTo>
                  <a:cubicBezTo>
                    <a:pt x="5282105" y="186703"/>
                    <a:pt x="5316150" y="185820"/>
                    <a:pt x="5349240" y="192024"/>
                  </a:cubicBezTo>
                  <a:cubicBezTo>
                    <a:pt x="5373748" y="196619"/>
                    <a:pt x="5421720" y="223840"/>
                    <a:pt x="5440680" y="237744"/>
                  </a:cubicBezTo>
                  <a:cubicBezTo>
                    <a:pt x="5516833" y="293590"/>
                    <a:pt x="5512929" y="291705"/>
                    <a:pt x="5559552" y="338328"/>
                  </a:cubicBezTo>
                  <a:cubicBezTo>
                    <a:pt x="5568281" y="364514"/>
                    <a:pt x="5567924" y="377076"/>
                    <a:pt x="5596128" y="393192"/>
                  </a:cubicBezTo>
                  <a:cubicBezTo>
                    <a:pt x="5607039" y="399427"/>
                    <a:pt x="5621103" y="397502"/>
                    <a:pt x="5632704" y="402336"/>
                  </a:cubicBezTo>
                  <a:cubicBezTo>
                    <a:pt x="5800085" y="472078"/>
                    <a:pt x="5588722" y="420841"/>
                    <a:pt x="5879592" y="457200"/>
                  </a:cubicBezTo>
                  <a:cubicBezTo>
                    <a:pt x="5928360" y="463296"/>
                    <a:pt x="5976977" y="470754"/>
                    <a:pt x="6025896" y="475488"/>
                  </a:cubicBezTo>
                  <a:cubicBezTo>
                    <a:pt x="6209990" y="493304"/>
                    <a:pt x="6123383" y="473356"/>
                    <a:pt x="6318504" y="502920"/>
                  </a:cubicBezTo>
                  <a:cubicBezTo>
                    <a:pt x="6562196" y="539843"/>
                    <a:pt x="6380751" y="535382"/>
                    <a:pt x="6693408" y="539496"/>
                  </a:cubicBezTo>
                  <a:cubicBezTo>
                    <a:pt x="6848843" y="541541"/>
                    <a:pt x="7004304" y="539496"/>
                    <a:pt x="7159752" y="539496"/>
                  </a:cubicBezTo>
                </a:path>
              </a:pathLst>
            </a:cu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1537360" y="2551796"/>
              <a:ext cx="7159752" cy="540404"/>
            </a:xfrm>
            <a:custGeom>
              <a:avLst/>
              <a:gdLst>
                <a:gd name="connsiteX0" fmla="*/ 0 w 7159752"/>
                <a:gd name="connsiteY0" fmla="*/ 0 h 540404"/>
                <a:gd name="connsiteX1" fmla="*/ 356616 w 7159752"/>
                <a:gd name="connsiteY1" fmla="*/ 18288 h 540404"/>
                <a:gd name="connsiteX2" fmla="*/ 484632 w 7159752"/>
                <a:gd name="connsiteY2" fmla="*/ 27432 h 540404"/>
                <a:gd name="connsiteX3" fmla="*/ 877824 w 7159752"/>
                <a:gd name="connsiteY3" fmla="*/ 45720 h 540404"/>
                <a:gd name="connsiteX4" fmla="*/ 1014984 w 7159752"/>
                <a:gd name="connsiteY4" fmla="*/ 54864 h 540404"/>
                <a:gd name="connsiteX5" fmla="*/ 2304288 w 7159752"/>
                <a:gd name="connsiteY5" fmla="*/ 73152 h 540404"/>
                <a:gd name="connsiteX6" fmla="*/ 2889504 w 7159752"/>
                <a:gd name="connsiteY6" fmla="*/ 91440 h 540404"/>
                <a:gd name="connsiteX7" fmla="*/ 3017520 w 7159752"/>
                <a:gd name="connsiteY7" fmla="*/ 100584 h 540404"/>
                <a:gd name="connsiteX8" fmla="*/ 3721608 w 7159752"/>
                <a:gd name="connsiteY8" fmla="*/ 118872 h 540404"/>
                <a:gd name="connsiteX9" fmla="*/ 3931920 w 7159752"/>
                <a:gd name="connsiteY9" fmla="*/ 137160 h 540404"/>
                <a:gd name="connsiteX10" fmla="*/ 4709160 w 7159752"/>
                <a:gd name="connsiteY10" fmla="*/ 146304 h 540404"/>
                <a:gd name="connsiteX11" fmla="*/ 5029200 w 7159752"/>
                <a:gd name="connsiteY11" fmla="*/ 155448 h 540404"/>
                <a:gd name="connsiteX12" fmla="*/ 5248656 w 7159752"/>
                <a:gd name="connsiteY12" fmla="*/ 182880 h 540404"/>
                <a:gd name="connsiteX13" fmla="*/ 5349240 w 7159752"/>
                <a:gd name="connsiteY13" fmla="*/ 192024 h 540404"/>
                <a:gd name="connsiteX14" fmla="*/ 5440680 w 7159752"/>
                <a:gd name="connsiteY14" fmla="*/ 237744 h 540404"/>
                <a:gd name="connsiteX15" fmla="*/ 5559552 w 7159752"/>
                <a:gd name="connsiteY15" fmla="*/ 338328 h 540404"/>
                <a:gd name="connsiteX16" fmla="*/ 5596128 w 7159752"/>
                <a:gd name="connsiteY16" fmla="*/ 393192 h 540404"/>
                <a:gd name="connsiteX17" fmla="*/ 5632704 w 7159752"/>
                <a:gd name="connsiteY17" fmla="*/ 402336 h 540404"/>
                <a:gd name="connsiteX18" fmla="*/ 5879592 w 7159752"/>
                <a:gd name="connsiteY18" fmla="*/ 457200 h 540404"/>
                <a:gd name="connsiteX19" fmla="*/ 6025896 w 7159752"/>
                <a:gd name="connsiteY19" fmla="*/ 475488 h 540404"/>
                <a:gd name="connsiteX20" fmla="*/ 6318504 w 7159752"/>
                <a:gd name="connsiteY20" fmla="*/ 502920 h 540404"/>
                <a:gd name="connsiteX21" fmla="*/ 6693408 w 7159752"/>
                <a:gd name="connsiteY21" fmla="*/ 539496 h 540404"/>
                <a:gd name="connsiteX22" fmla="*/ 7159752 w 7159752"/>
                <a:gd name="connsiteY22" fmla="*/ 539496 h 54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159752" h="540404">
                  <a:moveTo>
                    <a:pt x="0" y="0"/>
                  </a:moveTo>
                  <a:cubicBezTo>
                    <a:pt x="159949" y="26658"/>
                    <a:pt x="4720" y="3314"/>
                    <a:pt x="356616" y="18288"/>
                  </a:cubicBezTo>
                  <a:cubicBezTo>
                    <a:pt x="399358" y="20107"/>
                    <a:pt x="441910" y="25183"/>
                    <a:pt x="484632" y="27432"/>
                  </a:cubicBezTo>
                  <a:cubicBezTo>
                    <a:pt x="615656" y="34328"/>
                    <a:pt x="746909" y="36992"/>
                    <a:pt x="877824" y="45720"/>
                  </a:cubicBezTo>
                  <a:cubicBezTo>
                    <a:pt x="923544" y="48768"/>
                    <a:pt x="969184" y="53476"/>
                    <a:pt x="1014984" y="54864"/>
                  </a:cubicBezTo>
                  <a:cubicBezTo>
                    <a:pt x="1342878" y="64800"/>
                    <a:pt x="2054119" y="70372"/>
                    <a:pt x="2304288" y="73152"/>
                  </a:cubicBezTo>
                  <a:cubicBezTo>
                    <a:pt x="2609462" y="96627"/>
                    <a:pt x="2261042" y="72103"/>
                    <a:pt x="2889504" y="91440"/>
                  </a:cubicBezTo>
                  <a:cubicBezTo>
                    <a:pt x="2932264" y="92756"/>
                    <a:pt x="2974788" y="98549"/>
                    <a:pt x="3017520" y="100584"/>
                  </a:cubicBezTo>
                  <a:cubicBezTo>
                    <a:pt x="3245512" y="111441"/>
                    <a:pt x="3498361" y="114316"/>
                    <a:pt x="3721608" y="118872"/>
                  </a:cubicBezTo>
                  <a:cubicBezTo>
                    <a:pt x="3791712" y="124968"/>
                    <a:pt x="3861579" y="135206"/>
                    <a:pt x="3931920" y="137160"/>
                  </a:cubicBezTo>
                  <a:cubicBezTo>
                    <a:pt x="4190918" y="144354"/>
                    <a:pt x="4450098" y="141986"/>
                    <a:pt x="4709160" y="146304"/>
                  </a:cubicBezTo>
                  <a:cubicBezTo>
                    <a:pt x="4815869" y="148082"/>
                    <a:pt x="4922520" y="152400"/>
                    <a:pt x="5029200" y="155448"/>
                  </a:cubicBezTo>
                  <a:lnTo>
                    <a:pt x="5248656" y="182880"/>
                  </a:lnTo>
                  <a:cubicBezTo>
                    <a:pt x="5282105" y="186703"/>
                    <a:pt x="5316150" y="185820"/>
                    <a:pt x="5349240" y="192024"/>
                  </a:cubicBezTo>
                  <a:cubicBezTo>
                    <a:pt x="5373748" y="196619"/>
                    <a:pt x="5421720" y="223840"/>
                    <a:pt x="5440680" y="237744"/>
                  </a:cubicBezTo>
                  <a:cubicBezTo>
                    <a:pt x="5516833" y="293590"/>
                    <a:pt x="5512929" y="291705"/>
                    <a:pt x="5559552" y="338328"/>
                  </a:cubicBezTo>
                  <a:cubicBezTo>
                    <a:pt x="5568281" y="364514"/>
                    <a:pt x="5567924" y="377076"/>
                    <a:pt x="5596128" y="393192"/>
                  </a:cubicBezTo>
                  <a:cubicBezTo>
                    <a:pt x="5607039" y="399427"/>
                    <a:pt x="5621103" y="397502"/>
                    <a:pt x="5632704" y="402336"/>
                  </a:cubicBezTo>
                  <a:cubicBezTo>
                    <a:pt x="5800085" y="472078"/>
                    <a:pt x="5588722" y="420841"/>
                    <a:pt x="5879592" y="457200"/>
                  </a:cubicBezTo>
                  <a:cubicBezTo>
                    <a:pt x="5928360" y="463296"/>
                    <a:pt x="5976977" y="470754"/>
                    <a:pt x="6025896" y="475488"/>
                  </a:cubicBezTo>
                  <a:cubicBezTo>
                    <a:pt x="6209990" y="493304"/>
                    <a:pt x="6123383" y="473356"/>
                    <a:pt x="6318504" y="502920"/>
                  </a:cubicBezTo>
                  <a:cubicBezTo>
                    <a:pt x="6562196" y="539843"/>
                    <a:pt x="6380751" y="535382"/>
                    <a:pt x="6693408" y="539496"/>
                  </a:cubicBezTo>
                  <a:cubicBezTo>
                    <a:pt x="6848843" y="541541"/>
                    <a:pt x="7004304" y="539496"/>
                    <a:pt x="7159752" y="539496"/>
                  </a:cubicBezTo>
                </a:path>
              </a:pathLst>
            </a:cu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1536192" y="2470490"/>
              <a:ext cx="7165492" cy="540404"/>
            </a:xfrm>
            <a:custGeom>
              <a:avLst/>
              <a:gdLst>
                <a:gd name="connsiteX0" fmla="*/ 0 w 7159752"/>
                <a:gd name="connsiteY0" fmla="*/ 0 h 540404"/>
                <a:gd name="connsiteX1" fmla="*/ 356616 w 7159752"/>
                <a:gd name="connsiteY1" fmla="*/ 18288 h 540404"/>
                <a:gd name="connsiteX2" fmla="*/ 484632 w 7159752"/>
                <a:gd name="connsiteY2" fmla="*/ 27432 h 540404"/>
                <a:gd name="connsiteX3" fmla="*/ 877824 w 7159752"/>
                <a:gd name="connsiteY3" fmla="*/ 45720 h 540404"/>
                <a:gd name="connsiteX4" fmla="*/ 1014984 w 7159752"/>
                <a:gd name="connsiteY4" fmla="*/ 54864 h 540404"/>
                <a:gd name="connsiteX5" fmla="*/ 2304288 w 7159752"/>
                <a:gd name="connsiteY5" fmla="*/ 73152 h 540404"/>
                <a:gd name="connsiteX6" fmla="*/ 2889504 w 7159752"/>
                <a:gd name="connsiteY6" fmla="*/ 91440 h 540404"/>
                <a:gd name="connsiteX7" fmla="*/ 3017520 w 7159752"/>
                <a:gd name="connsiteY7" fmla="*/ 100584 h 540404"/>
                <a:gd name="connsiteX8" fmla="*/ 3721608 w 7159752"/>
                <a:gd name="connsiteY8" fmla="*/ 118872 h 540404"/>
                <a:gd name="connsiteX9" fmla="*/ 3931920 w 7159752"/>
                <a:gd name="connsiteY9" fmla="*/ 137160 h 540404"/>
                <a:gd name="connsiteX10" fmla="*/ 4709160 w 7159752"/>
                <a:gd name="connsiteY10" fmla="*/ 146304 h 540404"/>
                <a:gd name="connsiteX11" fmla="*/ 5029200 w 7159752"/>
                <a:gd name="connsiteY11" fmla="*/ 155448 h 540404"/>
                <a:gd name="connsiteX12" fmla="*/ 5248656 w 7159752"/>
                <a:gd name="connsiteY12" fmla="*/ 182880 h 540404"/>
                <a:gd name="connsiteX13" fmla="*/ 5349240 w 7159752"/>
                <a:gd name="connsiteY13" fmla="*/ 192024 h 540404"/>
                <a:gd name="connsiteX14" fmla="*/ 5440680 w 7159752"/>
                <a:gd name="connsiteY14" fmla="*/ 237744 h 540404"/>
                <a:gd name="connsiteX15" fmla="*/ 5559552 w 7159752"/>
                <a:gd name="connsiteY15" fmla="*/ 338328 h 540404"/>
                <a:gd name="connsiteX16" fmla="*/ 5596128 w 7159752"/>
                <a:gd name="connsiteY16" fmla="*/ 393192 h 540404"/>
                <a:gd name="connsiteX17" fmla="*/ 5632704 w 7159752"/>
                <a:gd name="connsiteY17" fmla="*/ 402336 h 540404"/>
                <a:gd name="connsiteX18" fmla="*/ 5879592 w 7159752"/>
                <a:gd name="connsiteY18" fmla="*/ 457200 h 540404"/>
                <a:gd name="connsiteX19" fmla="*/ 6025896 w 7159752"/>
                <a:gd name="connsiteY19" fmla="*/ 475488 h 540404"/>
                <a:gd name="connsiteX20" fmla="*/ 6318504 w 7159752"/>
                <a:gd name="connsiteY20" fmla="*/ 502920 h 540404"/>
                <a:gd name="connsiteX21" fmla="*/ 6693408 w 7159752"/>
                <a:gd name="connsiteY21" fmla="*/ 539496 h 540404"/>
                <a:gd name="connsiteX22" fmla="*/ 7159752 w 7159752"/>
                <a:gd name="connsiteY22" fmla="*/ 539496 h 54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159752" h="540404">
                  <a:moveTo>
                    <a:pt x="0" y="0"/>
                  </a:moveTo>
                  <a:cubicBezTo>
                    <a:pt x="159949" y="26658"/>
                    <a:pt x="4720" y="3314"/>
                    <a:pt x="356616" y="18288"/>
                  </a:cubicBezTo>
                  <a:cubicBezTo>
                    <a:pt x="399358" y="20107"/>
                    <a:pt x="441910" y="25183"/>
                    <a:pt x="484632" y="27432"/>
                  </a:cubicBezTo>
                  <a:cubicBezTo>
                    <a:pt x="615656" y="34328"/>
                    <a:pt x="746909" y="36992"/>
                    <a:pt x="877824" y="45720"/>
                  </a:cubicBezTo>
                  <a:cubicBezTo>
                    <a:pt x="923544" y="48768"/>
                    <a:pt x="969184" y="53476"/>
                    <a:pt x="1014984" y="54864"/>
                  </a:cubicBezTo>
                  <a:cubicBezTo>
                    <a:pt x="1342878" y="64800"/>
                    <a:pt x="2054119" y="70372"/>
                    <a:pt x="2304288" y="73152"/>
                  </a:cubicBezTo>
                  <a:cubicBezTo>
                    <a:pt x="2609462" y="96627"/>
                    <a:pt x="2261042" y="72103"/>
                    <a:pt x="2889504" y="91440"/>
                  </a:cubicBezTo>
                  <a:cubicBezTo>
                    <a:pt x="2932264" y="92756"/>
                    <a:pt x="2974788" y="98549"/>
                    <a:pt x="3017520" y="100584"/>
                  </a:cubicBezTo>
                  <a:cubicBezTo>
                    <a:pt x="3245512" y="111441"/>
                    <a:pt x="3498361" y="114316"/>
                    <a:pt x="3721608" y="118872"/>
                  </a:cubicBezTo>
                  <a:cubicBezTo>
                    <a:pt x="3791712" y="124968"/>
                    <a:pt x="3861579" y="135206"/>
                    <a:pt x="3931920" y="137160"/>
                  </a:cubicBezTo>
                  <a:cubicBezTo>
                    <a:pt x="4190918" y="144354"/>
                    <a:pt x="4450098" y="141986"/>
                    <a:pt x="4709160" y="146304"/>
                  </a:cubicBezTo>
                  <a:cubicBezTo>
                    <a:pt x="4815869" y="148082"/>
                    <a:pt x="4922520" y="152400"/>
                    <a:pt x="5029200" y="155448"/>
                  </a:cubicBezTo>
                  <a:lnTo>
                    <a:pt x="5248656" y="182880"/>
                  </a:lnTo>
                  <a:cubicBezTo>
                    <a:pt x="5282105" y="186703"/>
                    <a:pt x="5316150" y="185820"/>
                    <a:pt x="5349240" y="192024"/>
                  </a:cubicBezTo>
                  <a:cubicBezTo>
                    <a:pt x="5373748" y="196619"/>
                    <a:pt x="5421720" y="223840"/>
                    <a:pt x="5440680" y="237744"/>
                  </a:cubicBezTo>
                  <a:cubicBezTo>
                    <a:pt x="5516833" y="293590"/>
                    <a:pt x="5512929" y="291705"/>
                    <a:pt x="5559552" y="338328"/>
                  </a:cubicBezTo>
                  <a:cubicBezTo>
                    <a:pt x="5568281" y="364514"/>
                    <a:pt x="5567924" y="377076"/>
                    <a:pt x="5596128" y="393192"/>
                  </a:cubicBezTo>
                  <a:cubicBezTo>
                    <a:pt x="5607039" y="399427"/>
                    <a:pt x="5621103" y="397502"/>
                    <a:pt x="5632704" y="402336"/>
                  </a:cubicBezTo>
                  <a:cubicBezTo>
                    <a:pt x="5800085" y="472078"/>
                    <a:pt x="5588722" y="420841"/>
                    <a:pt x="5879592" y="457200"/>
                  </a:cubicBezTo>
                  <a:cubicBezTo>
                    <a:pt x="5928360" y="463296"/>
                    <a:pt x="5976977" y="470754"/>
                    <a:pt x="6025896" y="475488"/>
                  </a:cubicBezTo>
                  <a:cubicBezTo>
                    <a:pt x="6209990" y="493304"/>
                    <a:pt x="6123383" y="473356"/>
                    <a:pt x="6318504" y="502920"/>
                  </a:cubicBezTo>
                  <a:cubicBezTo>
                    <a:pt x="6562196" y="539843"/>
                    <a:pt x="6380751" y="535382"/>
                    <a:pt x="6693408" y="539496"/>
                  </a:cubicBezTo>
                  <a:cubicBezTo>
                    <a:pt x="6848843" y="541541"/>
                    <a:pt x="7004304" y="539496"/>
                    <a:pt x="7159752" y="539496"/>
                  </a:cubicBezTo>
                </a:path>
              </a:pathLst>
            </a:custGeom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339752" y="1673407"/>
            <a:ext cx="2592288" cy="37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Рецептор адреналина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52320" y="134396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Адреналин 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0408" y="389307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Аденилатциклаза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89328" y="4743408"/>
            <a:ext cx="936104" cy="43204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АТФ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06632" y="4653136"/>
            <a:ext cx="936104" cy="43204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цАМФ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57380" y="5755398"/>
            <a:ext cx="1512167" cy="63878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Пк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неактивная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68950" y="5759662"/>
            <a:ext cx="1489025" cy="63878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Пк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активная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34223" y="5713806"/>
            <a:ext cx="1512167" cy="63878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Гликоген </a:t>
            </a:r>
            <a:r>
              <a:rPr lang="ru-RU" dirty="0" err="1" smtClean="0">
                <a:solidFill>
                  <a:schemeClr val="tx1"/>
                </a:solidFill>
              </a:rPr>
              <a:t>фосфорилаза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580111" y="4687384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г</a:t>
            </a:r>
            <a:endParaRPr lang="ru-RU" sz="32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185476" y="4488484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л</a:t>
            </a:r>
            <a:endParaRPr lang="ru-RU" sz="32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672924" y="4273576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</a:t>
            </a:r>
            <a:endParaRPr lang="ru-RU" sz="3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197098" y="4031480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</a:t>
            </a:r>
            <a:endParaRPr lang="ru-RU" sz="3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772907" y="3986712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е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347771" y="3959280"/>
            <a:ext cx="334656" cy="397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</a:t>
            </a:r>
            <a:endParaRPr lang="ru-RU" sz="3200" b="1" dirty="0"/>
          </a:p>
        </p:txBody>
      </p:sp>
      <p:sp>
        <p:nvSpPr>
          <p:cNvPr id="27" name="Минус 26"/>
          <p:cNvSpPr/>
          <p:nvPr/>
        </p:nvSpPr>
        <p:spPr>
          <a:xfrm>
            <a:off x="5914767" y="4743408"/>
            <a:ext cx="270709" cy="12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Минус 27"/>
          <p:cNvSpPr/>
          <p:nvPr/>
        </p:nvSpPr>
        <p:spPr>
          <a:xfrm>
            <a:off x="6461531" y="4509120"/>
            <a:ext cx="270709" cy="12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Минус 28"/>
          <p:cNvSpPr/>
          <p:nvPr/>
        </p:nvSpPr>
        <p:spPr>
          <a:xfrm>
            <a:off x="6948264" y="4276212"/>
            <a:ext cx="270709" cy="12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7524328" y="4122736"/>
            <a:ext cx="270709" cy="12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Минус 30"/>
          <p:cNvSpPr/>
          <p:nvPr/>
        </p:nvSpPr>
        <p:spPr>
          <a:xfrm>
            <a:off x="8117715" y="4104628"/>
            <a:ext cx="270709" cy="12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580111" y="4471360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г</a:t>
            </a:r>
            <a:endParaRPr lang="ru-RU" sz="28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134298" y="4203064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л</a:t>
            </a:r>
            <a:endParaRPr lang="ru-RU" sz="28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672924" y="3953943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ю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197098" y="3720533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707049" y="3633680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о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8273269" y="3679940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з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8722585" y="3677926"/>
            <a:ext cx="334656" cy="397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а</a:t>
            </a:r>
          </a:p>
        </p:txBody>
      </p:sp>
      <p:cxnSp>
        <p:nvCxnSpPr>
          <p:cNvPr id="38" name="Прямая со стрелкой 37"/>
          <p:cNvCxnSpPr>
            <a:endCxn id="7" idx="18"/>
          </p:cNvCxnSpPr>
          <p:nvPr/>
        </p:nvCxnSpPr>
        <p:spPr>
          <a:xfrm>
            <a:off x="3491880" y="1988639"/>
            <a:ext cx="1123666" cy="5567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7083618" y="1713295"/>
            <a:ext cx="856618" cy="14727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15" idx="0"/>
          </p:cNvCxnSpPr>
          <p:nvPr/>
        </p:nvCxnSpPr>
        <p:spPr>
          <a:xfrm flipV="1">
            <a:off x="1298520" y="3594592"/>
            <a:ext cx="288032" cy="3646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519533" y="2873958"/>
            <a:ext cx="1413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Мембрана </a:t>
            </a:r>
            <a:endParaRPr lang="ru-RU" b="1" dirty="0"/>
          </a:p>
        </p:txBody>
      </p:sp>
      <p:sp>
        <p:nvSpPr>
          <p:cNvPr id="52" name="Стрелка вправо с вырезом 51"/>
          <p:cNvSpPr/>
          <p:nvPr/>
        </p:nvSpPr>
        <p:spPr>
          <a:xfrm rot="9915333">
            <a:off x="2357398" y="2779724"/>
            <a:ext cx="2133080" cy="328582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3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C -0.01128 -0.00277 -0.02465 -0.00324 -0.0375 -0.00416 C -0.05851 -0.00648 -0.08854 -0.00416 -0.11146 -0.00347 C -0.12865 -0.00046 -0.10417 -0.00463 -0.12344 -0.00185 C -0.12465 -0.00162 -0.12604 -0.00115 -0.12726 -0.00092 C -0.12865 -0.00069 -0.13003 -0.00069 -0.13125 -0.00046 C -0.13281 -0.00046 -0.13906 0.00024 -0.14062 0.00047 C -0.14097 0.00047 -0.15052 0.00301 -0.1526 0.00371 C -0.15382 0.00394 -0.15642 0.00463 -0.15642 0.00486 C -0.16215 0.00787 -0.16806 0.01088 -0.17361 0.01412 C -0.175 0.01528 -0.17517 0.01621 -0.17639 0.01736 C -0.17674 0.01783 -0.17726 0.01875 -0.17726 0.01899 C -0.17726 0.01991 -0.17483 0.02408 -0.17483 0.02616 " pathEditMode="relative" rAng="0" ptsTypes="ffffffffffffA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72" y="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6" presetClass="entr" presetSubtype="2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047 C -0.00226 0.01782 -0.00556 0.03657 -0.00834 0.05509 C -0.00972 0.06412 -0.01042 0.07152 -0.01441 0.07893 C -0.01563 0.08495 -0.02153 0.0949 -0.02153 0.09514 C -0.02552 0.10995 -0.0342 0.12106 -0.04167 0.13287 C -0.04341 0.13564 -0.04931 0.14722 -0.05122 0.14722 " pathEditMode="relative" rAng="0" ptsTypes="fffffA">
                                      <p:cBhvr>
                                        <p:cTn id="8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2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6" presetClass="entr" presetSubtype="2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1.85185E-6 C 0.03368 -0.00255 0.06424 -0.00301 0.09479 -0.00648 C 0.10209 -0.00741 0.11684 -0.0132 0.11684 -0.01273 " pathEditMode="relative" rAng="0" ptsTypes="ffA">
                                      <p:cBhvr>
                                        <p:cTn id="10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-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5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500"/>
                            </p:stCondLst>
                            <p:childTnLst>
                              <p:par>
                                <p:cTn id="10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500"/>
                            </p:stCondLst>
                            <p:childTnLst>
                              <p:par>
                                <p:cTn id="112" presetID="16" presetClass="entr" presetSubtype="2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25 0.00602 -0.00295 0.01181 -0.00486 0.0176 C -0.00798 0.02709 -0.01319 0.03635 -0.01788 0.04445 C -0.02187 0.05139 -0.02326 0.05718 -0.02864 0.06204 C -0.0342 0.07246 -0.04097 0.08125 -0.04774 0.09051 C -0.04982 0.09352 -0.05139 0.09723 -0.05364 0.1 C -0.05468 0.10139 -0.05729 0.10324 -0.05729 0.10324 " pathEditMode="relative" ptsTypes="ffffffA">
                                      <p:cBhvr>
                                        <p:cTn id="1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2" presetID="16" presetClass="entr" presetSubtype="2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40741E-7 C 0.08993 0.00185 0.16979 0.00393 0.26302 0.00486 C 0.32882 0.01319 0.3974 0.0081 0.4632 0.00671 C 0.46997 0.00463 0.46701 0.00486 0.47188 0.00486 " pathEditMode="relative" rAng="0" ptsTypes="fffA">
                                      <p:cBhvr>
                                        <p:cTn id="1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94 -0.00949 C -0.09549 -0.01042 -0.1033 -0.01065 -0.11215 -0.01412 C -0.11406 -0.01482 -0.11997 -0.01782 -0.12274 -0.01898 C -0.12396 -0.01944 -0.12639 -0.0206 -0.12639 -0.02037 C -0.12986 -0.02732 -0.13524 -0.02963 -0.13941 -0.03495 C -0.14514 -0.04213 -0.14201 -0.03773 -0.14774 -0.04907 C -0.1526 -0.05903 -0.14774 -0.04907 -0.1526 -0.05857 C -0.15347 -0.06019 -0.15503 -0.06343 -0.15503 -0.06319 C -0.15625 -0.06921 -0.15851 -0.08079 -0.15851 -0.08056 C -0.15816 -0.08982 -0.15833 -0.09884 -0.15729 -0.10787 C -0.1559 -0.12014 -0.14462 -0.12245 -0.13837 -0.12685 C -0.13038 -0.13218 -0.12292 -0.13264 -0.11441 -0.13634 C -0.10538 -0.14028 -0.09722 -0.14491 -0.08837 -0.14907 C -0.07708 -0.16412 -0.09132 -0.14653 -0.08108 -0.15556 C -0.07205 -0.16343 -0.08299 -0.15718 -0.07396 -0.16343 C -0.06667 -0.16852 -0.05885 -0.17338 -0.05139 -0.17778 C -0.04479 -0.18148 -0.03698 -0.18287 -0.03003 -0.18565 C -0.02587 -0.18727 -0.02222 -0.19028 -0.01806 -0.1919 C 0.0033 -0.21134 0.02031 -0.20995 0.0474 -0.21111 C 0.06059 -0.2169 0.07535 -0.21852 0.08906 -0.22222 C 0.15139 -0.2206 0.12882 -0.2206 0.15694 -0.2206 " pathEditMode="relative" rAng="0" ptsTypes="ffffffffffffffffffffA">
                                      <p:cBhvr>
                                        <p:cTn id="1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7" y="-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000"/>
                            </p:stCondLst>
                            <p:childTnLst>
                              <p:par>
                                <p:cTn id="1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000"/>
                            </p:stCondLst>
                            <p:childTnLst>
                              <p:par>
                                <p:cTn id="1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7" grpId="0" animBg="1"/>
      <p:bldP spid="8" grpId="0" animBg="1"/>
      <p:bldP spid="8" grpId="1" animBg="1"/>
      <p:bldP spid="8" grpId="2" animBg="1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1" animBg="1"/>
      <p:bldP spid="18" grpId="2" animBg="1"/>
      <p:bldP spid="19" grpId="1" animBg="1"/>
      <p:bldP spid="19" grpId="2" animBg="1"/>
      <p:bldP spid="19" grpId="3" animBg="1"/>
      <p:bldP spid="20" grpId="0" animBg="1"/>
      <p:bldP spid="20" grpId="2" animBg="1"/>
      <p:bldP spid="20" grpId="3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51" grpId="0"/>
      <p:bldP spid="52" grpId="0" animBg="1"/>
      <p:bldP spid="5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>Цели урока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2453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Изучить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динамические процессы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, происходящие 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в 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клетке и их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взаимосвязь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во время 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жизнедеятельности клетки.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Определить роль клетки в поддержании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гомеостаза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организма.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Углубить и закрепить знания о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взаимодействии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 организма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определить роль клетки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процессе регуляции функций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9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Закрепление знаний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Первая  группа: составить словесную </a:t>
            </a:r>
            <a:r>
              <a:rPr lang="ru-RU" dirty="0"/>
              <a:t>схему образования инсулина и его доставка до мышечной </a:t>
            </a:r>
            <a:r>
              <a:rPr lang="ru-RU" dirty="0" smtClean="0"/>
              <a:t>клетки; </a:t>
            </a:r>
          </a:p>
          <a:p>
            <a:pPr lvl="0"/>
            <a:r>
              <a:rPr lang="ru-RU" dirty="0" smtClean="0"/>
              <a:t>Вторая  группа словесную схему </a:t>
            </a:r>
            <a:r>
              <a:rPr lang="ru-RU" dirty="0"/>
              <a:t>образование адреналина и его влияние на энергетику </a:t>
            </a:r>
            <a:r>
              <a:rPr lang="ru-RU" dirty="0" smtClean="0"/>
              <a:t>клетки</a:t>
            </a:r>
            <a:r>
              <a:rPr lang="ru-RU" dirty="0"/>
              <a:t>;</a:t>
            </a:r>
            <a:endParaRPr lang="ru-RU" dirty="0" smtClean="0"/>
          </a:p>
          <a:p>
            <a:pPr lvl="0"/>
            <a:r>
              <a:rPr lang="ru-RU" dirty="0" smtClean="0"/>
              <a:t> третья  </a:t>
            </a:r>
            <a:r>
              <a:rPr lang="ru-RU" dirty="0"/>
              <a:t>группа </a:t>
            </a:r>
            <a:r>
              <a:rPr lang="ru-RU" dirty="0" smtClean="0"/>
              <a:t>словесную </a:t>
            </a:r>
            <a:r>
              <a:rPr lang="ru-RU" dirty="0"/>
              <a:t>схему анаболизма и </a:t>
            </a:r>
            <a:r>
              <a:rPr lang="ru-RU" dirty="0" smtClean="0"/>
              <a:t>катаболизма в клетке.</a:t>
            </a:r>
          </a:p>
          <a:p>
            <a:pPr lvl="0"/>
            <a:r>
              <a:rPr lang="ru-RU" dirty="0" smtClean="0"/>
              <a:t>Четвертая группа связь внутриклеточных процессов и  внешних регуляторов (инсулина и адреналина)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819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Образование и доставка инсулина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112474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Поджелудочная железа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6720" y="2420888"/>
            <a:ext cx="2376264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 smtClean="0">
                <a:solidFill>
                  <a:schemeClr val="tx1"/>
                </a:solidFill>
              </a:rPr>
              <a:t>ᵝ</a:t>
            </a:r>
            <a:r>
              <a:rPr lang="ru-RU" sz="44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>клетки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9936" y="3802720"/>
            <a:ext cx="2607504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Синтез инсулина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6720" y="5589240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Транскрипция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07296" y="1628800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Трансляция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92440" y="292494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Комплекс Гольджи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07296" y="4761148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Секреторный пузырек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7616" y="112474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Экзоцитоз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00192" y="2420888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Кровь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12728" y="3780992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Мембрана клетки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23016" y="5517232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Рецептор инсулина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1547663" y="1844824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1547663" y="3199272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464645" y="4833156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4432881" y="2366056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4390837" y="3946736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7434282" y="1844824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7398882" y="3161560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7423994" y="4833156"/>
            <a:ext cx="225739" cy="5040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67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6" presetClass="entr" presetSubtype="2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3" grpId="0" animBg="1"/>
      <p:bldP spid="14" grpId="0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Доставка адреналина к клетке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45680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Надпочечники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34600" y="2348880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Адреналин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91880" y="3252976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</a:rPr>
              <a:t>ровь 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6056" y="4077072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Мембрана клетки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44208" y="5049180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Рецептор адреналина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 rot="3576295">
            <a:off x="2987824" y="1780840"/>
            <a:ext cx="720080" cy="324036"/>
          </a:xfrm>
          <a:prstGeom prst="curvedDown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 rot="3576295">
            <a:off x="4444748" y="2698429"/>
            <a:ext cx="720080" cy="324036"/>
          </a:xfrm>
          <a:prstGeom prst="curvedDown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 rot="3576295">
            <a:off x="5940151" y="3522524"/>
            <a:ext cx="720080" cy="324036"/>
          </a:xfrm>
          <a:prstGeom prst="curvedDown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 rot="3576295">
            <a:off x="7614968" y="4494633"/>
            <a:ext cx="720080" cy="324036"/>
          </a:xfrm>
          <a:prstGeom prst="curvedDown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52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  </a:t>
            </a:r>
            <a:r>
              <a:rPr lang="ru-RU" dirty="0"/>
              <a:t>анаболизма и катаболизма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456804"/>
            <a:ext cx="2448272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Транскрипция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3284984"/>
            <a:ext cx="2448272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Трансляция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4432" y="5445224"/>
            <a:ext cx="2448272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Белки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47864" y="2492896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АТФ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47864" y="4509120"/>
            <a:ext cx="2448272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Ферменты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56176" y="544522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Гликолиз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56176" y="3335508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Цикл Кребса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56176" y="1609204"/>
            <a:ext cx="244827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Фосфорилирование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Стрелка влево 11"/>
          <p:cNvSpPr/>
          <p:nvPr/>
        </p:nvSpPr>
        <p:spPr>
          <a:xfrm rot="19627642">
            <a:off x="5326351" y="2105010"/>
            <a:ext cx="792088" cy="23375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5400000">
            <a:off x="6804272" y="2700052"/>
            <a:ext cx="792088" cy="23375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 rot="5400000">
            <a:off x="6795380" y="4727186"/>
            <a:ext cx="792088" cy="23375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 rot="8752129">
            <a:off x="2888422" y="5442195"/>
            <a:ext cx="792088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лево 17"/>
          <p:cNvSpPr/>
          <p:nvPr/>
        </p:nvSpPr>
        <p:spPr>
          <a:xfrm rot="16200000">
            <a:off x="1262524" y="2570537"/>
            <a:ext cx="792088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лево 18"/>
          <p:cNvSpPr/>
          <p:nvPr/>
        </p:nvSpPr>
        <p:spPr>
          <a:xfrm rot="16200000">
            <a:off x="1178756" y="4632852"/>
            <a:ext cx="792088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лево 19"/>
          <p:cNvSpPr/>
          <p:nvPr/>
        </p:nvSpPr>
        <p:spPr>
          <a:xfrm rot="8752129">
            <a:off x="5505468" y="4073277"/>
            <a:ext cx="792088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/>
          <p:cNvSpPr/>
          <p:nvPr/>
        </p:nvSpPr>
        <p:spPr>
          <a:xfrm rot="13125249">
            <a:off x="5400093" y="5394207"/>
            <a:ext cx="792088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 rot="7619787">
            <a:off x="4763053" y="3242559"/>
            <a:ext cx="2342213" cy="233759"/>
          </a:xfrm>
          <a:prstGeom prst="leftArrow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23"/>
          <p:cNvSpPr/>
          <p:nvPr/>
        </p:nvSpPr>
        <p:spPr>
          <a:xfrm rot="2007544">
            <a:off x="2555752" y="2331843"/>
            <a:ext cx="792088" cy="23375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лево 24"/>
          <p:cNvSpPr/>
          <p:nvPr/>
        </p:nvSpPr>
        <p:spPr>
          <a:xfrm rot="19627642">
            <a:off x="2918499" y="3406071"/>
            <a:ext cx="792088" cy="23375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лево 25"/>
          <p:cNvSpPr/>
          <p:nvPr/>
        </p:nvSpPr>
        <p:spPr>
          <a:xfrm rot="18831205">
            <a:off x="1796880" y="4210228"/>
            <a:ext cx="2676778" cy="233759"/>
          </a:xfrm>
          <a:prstGeom prst="leftArrow">
            <a:avLst>
              <a:gd name="adj1" fmla="val 51427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1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25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Связь  </a:t>
            </a:r>
            <a:r>
              <a:rPr lang="ru-RU" dirty="0"/>
              <a:t>внутриклеточных процессов и  внешних регуляторов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456804"/>
            <a:ext cx="1440160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Инсулин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2636912"/>
            <a:ext cx="1440160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Глюкоза в клетке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8512" y="4329100"/>
            <a:ext cx="3024336" cy="936104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Окислительное </a:t>
            </a:r>
            <a:r>
              <a:rPr lang="ru-RU" sz="2400" b="1" dirty="0" err="1" smtClean="0">
                <a:solidFill>
                  <a:schemeClr val="tx1"/>
                </a:solidFill>
              </a:rPr>
              <a:t>фосфорилирование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55776" y="2204864"/>
            <a:ext cx="1944216" cy="648072"/>
          </a:xfrm>
          <a:prstGeom prst="roundRect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Гексакиназа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76256" y="1456804"/>
            <a:ext cx="1872208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Адреналин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76256" y="2528900"/>
            <a:ext cx="1872208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Рецептор адреналина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40152" y="3850612"/>
            <a:ext cx="3024336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Аденалинатциклаза</a:t>
            </a:r>
            <a:r>
              <a:rPr lang="ru-RU" sz="2400" b="1" dirty="0" smtClean="0">
                <a:solidFill>
                  <a:schemeClr val="tx1"/>
                </a:solidFill>
              </a:rPr>
              <a:t>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236296" y="5013176"/>
            <a:ext cx="1368152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цАМФ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56176" y="6093296"/>
            <a:ext cx="1728192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Пк</a:t>
            </a:r>
            <a:r>
              <a:rPr lang="ru-RU" sz="2000" b="1" dirty="0" smtClean="0">
                <a:solidFill>
                  <a:schemeClr val="tx1"/>
                </a:solidFill>
              </a:rPr>
              <a:t>. активная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27784" y="6099564"/>
            <a:ext cx="2736304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Гликогенфосфорилаза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9513" y="6070840"/>
            <a:ext cx="1584176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Гликоген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60032" y="5033728"/>
            <a:ext cx="144016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Глюкоза 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 rot="5400000">
            <a:off x="1094488" y="2276872"/>
            <a:ext cx="360040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с вырезом 21"/>
          <p:cNvSpPr/>
          <p:nvPr/>
        </p:nvSpPr>
        <p:spPr>
          <a:xfrm rot="1277906">
            <a:off x="1972213" y="2089472"/>
            <a:ext cx="564178" cy="24408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с вырезом 22"/>
          <p:cNvSpPr/>
          <p:nvPr/>
        </p:nvSpPr>
        <p:spPr>
          <a:xfrm rot="5400000">
            <a:off x="1098438" y="3713526"/>
            <a:ext cx="785076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8435707">
            <a:off x="1922686" y="2826846"/>
            <a:ext cx="551739" cy="22701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5400000">
            <a:off x="7586588" y="2227164"/>
            <a:ext cx="360040" cy="21602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 rot="5400000">
            <a:off x="7395189" y="3440379"/>
            <a:ext cx="526814" cy="21602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400000">
            <a:off x="7929248" y="4653136"/>
            <a:ext cx="360040" cy="21602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10800000">
            <a:off x="5436097" y="6430880"/>
            <a:ext cx="576064" cy="21602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10800000">
            <a:off x="1924379" y="6383556"/>
            <a:ext cx="500501" cy="194479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углом 30"/>
          <p:cNvSpPr/>
          <p:nvPr/>
        </p:nvSpPr>
        <p:spPr>
          <a:xfrm rot="10800000">
            <a:off x="8001256" y="5796080"/>
            <a:ext cx="351164" cy="62752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Стрелка углом 32"/>
          <p:cNvSpPr/>
          <p:nvPr/>
        </p:nvSpPr>
        <p:spPr>
          <a:xfrm>
            <a:off x="1166496" y="5445224"/>
            <a:ext cx="3549520" cy="504056"/>
          </a:xfrm>
          <a:prstGeom prst="bentArrow">
            <a:avLst>
              <a:gd name="adj1" fmla="val 25000"/>
              <a:gd name="adj2" fmla="val 18651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Стрелка вправо с вырезом 33"/>
          <p:cNvSpPr/>
          <p:nvPr/>
        </p:nvSpPr>
        <p:spPr>
          <a:xfrm rot="11381545">
            <a:off x="3827602" y="4978377"/>
            <a:ext cx="984740" cy="205397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96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0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500"/>
                            </p:stCondLst>
                            <p:childTnLst>
                              <p:par>
                                <p:cTn id="10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3" grpId="0" animBg="1"/>
      <p:bldP spid="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hlinkClick r:id="rId2" action="ppaction://hlinksldjump"/>
              </a:rPr>
              <a:t>Алгоритмы работы подсистем клетки</a:t>
            </a:r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75522" y="1052736"/>
            <a:ext cx="3024336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Подсистема  жизнеобеспечения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51520" y="3501008"/>
            <a:ext cx="3024336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Подсистема, обеспечивающая выполнение специфических функций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45430" y="1071194"/>
            <a:ext cx="3096344" cy="223224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Обеспечение  </a:t>
            </a:r>
            <a:r>
              <a:rPr lang="ru-RU" sz="2800" b="1" dirty="0">
                <a:solidFill>
                  <a:schemeClr val="tx1"/>
                </a:solidFill>
              </a:rPr>
              <a:t>постоянства внутренней среды (гомеостаза</a:t>
            </a:r>
            <a:r>
              <a:rPr lang="ru-RU" sz="2800" b="1" dirty="0" smtClean="0">
                <a:solidFill>
                  <a:schemeClr val="tx1"/>
                </a:solidFill>
              </a:rPr>
              <a:t>)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91880" y="3506011"/>
            <a:ext cx="3096344" cy="223224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Работа  </a:t>
            </a:r>
            <a:r>
              <a:rPr lang="ru-RU" sz="2400" b="1" dirty="0">
                <a:solidFill>
                  <a:schemeClr val="tx1"/>
                </a:solidFill>
              </a:rPr>
              <a:t>по выполнению функций обеспечивающих жизнедеятельность организма в целом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91880" y="1036103"/>
            <a:ext cx="3096344" cy="223224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Поддерживает  </a:t>
            </a:r>
            <a:r>
              <a:rPr lang="ru-RU" sz="2400" b="1" dirty="0">
                <a:solidFill>
                  <a:schemeClr val="tx1"/>
                </a:solidFill>
              </a:rPr>
              <a:t>на </a:t>
            </a:r>
            <a:r>
              <a:rPr lang="ru-RU" sz="2400" b="1" dirty="0" smtClean="0">
                <a:solidFill>
                  <a:schemeClr val="tx1"/>
                </a:solidFill>
              </a:rPr>
              <a:t>генетически  </a:t>
            </a:r>
            <a:r>
              <a:rPr lang="ru-RU" sz="2400" b="1" dirty="0">
                <a:solidFill>
                  <a:schemeClr val="tx1"/>
                </a:solidFill>
              </a:rPr>
              <a:t>заданном уровне параметры подсистемы жизнеобеспечения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44280" y="3658411"/>
            <a:ext cx="3736032" cy="223224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Изменяет  </a:t>
            </a:r>
            <a:r>
              <a:rPr lang="ru-RU" sz="2400" b="1" dirty="0">
                <a:solidFill>
                  <a:schemeClr val="tx1"/>
                </a:solidFill>
              </a:rPr>
              <a:t>оптимальным образом параметры, обеспечивающие выполнение специфических функций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491880" y="1036103"/>
            <a:ext cx="5112568" cy="5489241"/>
          </a:xfrm>
          <a:prstGeom prst="roundRect">
            <a:avLst>
              <a:gd name="adj" fmla="val 16241"/>
            </a:avLst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355976" y="1412776"/>
            <a:ext cx="3528392" cy="73945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Генетически заданный параметр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55976" y="2725755"/>
            <a:ext cx="3528392" cy="73945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Сравнение заданного и текущего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355976" y="4247406"/>
            <a:ext cx="3528392" cy="73945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Функция состояния системы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83968" y="5520933"/>
            <a:ext cx="3528392" cy="73945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Текущее значение параметра</a:t>
            </a:r>
            <a:endParaRPr lang="ru-RU" sz="2400" dirty="0"/>
          </a:p>
        </p:txBody>
      </p:sp>
      <p:sp>
        <p:nvSpPr>
          <p:cNvPr id="22" name="Выгнутая влево стрелка 21"/>
          <p:cNvSpPr/>
          <p:nvPr/>
        </p:nvSpPr>
        <p:spPr>
          <a:xfrm>
            <a:off x="3851920" y="908720"/>
            <a:ext cx="504056" cy="3708411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лево стрелка 22"/>
          <p:cNvSpPr/>
          <p:nvPr/>
        </p:nvSpPr>
        <p:spPr>
          <a:xfrm rot="10800000">
            <a:off x="7956376" y="2689920"/>
            <a:ext cx="432048" cy="3564395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5940152" y="2187318"/>
            <a:ext cx="108012" cy="502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5904148" y="3506011"/>
            <a:ext cx="108012" cy="633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5832140" y="4986857"/>
            <a:ext cx="108012" cy="502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43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0" name="Picture 6" descr="Рисунок1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0"/>
            <a:ext cx="8736012" cy="676592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50952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Рисунок1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2075"/>
            <a:ext cx="8077200" cy="676592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67034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4" b="3890"/>
          <a:stretch/>
        </p:blipFill>
        <p:spPr bwMode="auto">
          <a:xfrm>
            <a:off x="323528" y="442343"/>
            <a:ext cx="8568952" cy="6330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Скругленная прямоугольная выноска 87">
            <a:hlinkClick r:id="rId2" action="ppaction://hlinksldjump"/>
          </p:cNvPr>
          <p:cNvSpPr/>
          <p:nvPr/>
        </p:nvSpPr>
        <p:spPr>
          <a:xfrm>
            <a:off x="3131840" y="4653136"/>
            <a:ext cx="5832648" cy="1944825"/>
          </a:xfrm>
          <a:prstGeom prst="wedgeRoundRectCallout">
            <a:avLst>
              <a:gd name="adj1" fmla="val -71088"/>
              <a:gd name="adj2" fmla="val -173305"/>
              <a:gd name="adj3" fmla="val 16667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В мембранах клеток-мишеней имеются белки-каналы. Они предназначены для проникновения внутрь клеток глюкозы. Однако без инсулина они закрыты, и глюкоза проникнуть внутрь клетки не может.</a:t>
            </a:r>
          </a:p>
        </p:txBody>
      </p:sp>
    </p:spTree>
    <p:extLst>
      <p:ext uri="{BB962C8B-B14F-4D97-AF65-F5344CB8AC3E}">
        <p14:creationId xmlns:p14="http://schemas.microsoft.com/office/powerpoint/2010/main" val="272724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" t="4781" b="4118"/>
          <a:stretch/>
        </p:blipFill>
        <p:spPr bwMode="auto">
          <a:xfrm>
            <a:off x="91144" y="188640"/>
            <a:ext cx="9023647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>
            <a:hlinkClick r:id="rId2" action="ppaction://hlinksldjump"/>
          </p:cNvPr>
          <p:cNvSpPr/>
          <p:nvPr/>
        </p:nvSpPr>
        <p:spPr>
          <a:xfrm>
            <a:off x="2915816" y="908720"/>
            <a:ext cx="6057800" cy="1944825"/>
          </a:xfrm>
          <a:prstGeom prst="wedgeRoundRectCallout">
            <a:avLst>
              <a:gd name="adj1" fmla="val 10150"/>
              <a:gd name="adj2" fmla="val 112291"/>
              <a:gd name="adj3" fmla="val 16667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Инсулин </a:t>
            </a:r>
            <a:r>
              <a:rPr lang="ru-RU" sz="2400" b="1" dirty="0" smtClean="0">
                <a:solidFill>
                  <a:schemeClr val="tx1"/>
                </a:solidFill>
              </a:rPr>
              <a:t>открывает </a:t>
            </a:r>
            <a:r>
              <a:rPr lang="ru-RU" sz="2400" b="1" dirty="0">
                <a:solidFill>
                  <a:schemeClr val="tx1"/>
                </a:solidFill>
              </a:rPr>
              <a:t>белки-каналы в клеточных мембранах, и глюкоза поступает внутрь клетки, где утилизируется митохондриями.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81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22114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/>
                <a:ea typeface="Calibri"/>
              </a:rPr>
              <a:t>Клетка </a:t>
            </a:r>
            <a:r>
              <a:rPr lang="ru-RU" sz="3600" dirty="0" smtClean="0">
                <a:latin typeface="Times New Roman"/>
                <a:ea typeface="Calibri"/>
              </a:rPr>
              <a:t>сложная открытая динамическая система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1340768"/>
            <a:ext cx="7056784" cy="86409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Внешние воздействия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5576" y="2480336"/>
            <a:ext cx="2736304" cy="296488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Воздействия неживой природы</a:t>
            </a:r>
            <a:r>
              <a:rPr lang="ru-RU" sz="2400" dirty="0" smtClean="0">
                <a:solidFill>
                  <a:schemeClr val="tx1"/>
                </a:solidFill>
              </a:rPr>
              <a:t>: температура, давление, свет, концентрация веществ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76008" y="2492896"/>
            <a:ext cx="2736304" cy="2964888"/>
          </a:xfrm>
          <a:prstGeom prst="roundRect">
            <a:avLst/>
          </a:prstGeom>
          <a:solidFill>
            <a:srgbClr val="B7F0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Воздействия живой природы</a:t>
            </a:r>
            <a:r>
              <a:rPr lang="ru-RU" sz="2400" dirty="0" smtClean="0">
                <a:solidFill>
                  <a:schemeClr val="tx1"/>
                </a:solidFill>
              </a:rPr>
              <a:t>: микробы, вирусы, простейшие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Минус 9"/>
          <p:cNvSpPr/>
          <p:nvPr/>
        </p:nvSpPr>
        <p:spPr>
          <a:xfrm>
            <a:off x="107504" y="5229200"/>
            <a:ext cx="8640960" cy="1800200"/>
          </a:xfrm>
          <a:prstGeom prst="mathMinu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Кровеносный сосуд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54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0" b="4799"/>
          <a:stretch/>
        </p:blipFill>
        <p:spPr bwMode="auto">
          <a:xfrm>
            <a:off x="251520" y="217714"/>
            <a:ext cx="8640960" cy="6451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>
            <a:hlinkClick r:id="rId2" action="ppaction://hlinksldjump"/>
          </p:cNvPr>
          <p:cNvSpPr/>
          <p:nvPr/>
        </p:nvSpPr>
        <p:spPr>
          <a:xfrm>
            <a:off x="2915816" y="980728"/>
            <a:ext cx="6057800" cy="1944825"/>
          </a:xfrm>
          <a:prstGeom prst="wedgeRoundRectCallout">
            <a:avLst>
              <a:gd name="adj1" fmla="val -50343"/>
              <a:gd name="adj2" fmla="val 132307"/>
              <a:gd name="adj3" fmla="val 16667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hlinkClick r:id="rId2" action="ppaction://hlinksldjump"/>
              </a:rPr>
              <a:t>Утилизация глюкозы внутри митохондрий также не может обойтись без инсулина. </a:t>
            </a:r>
            <a:r>
              <a:rPr lang="ru-RU" sz="2400" b="1" dirty="0" smtClean="0">
                <a:solidFill>
                  <a:schemeClr val="tx1"/>
                </a:solidFill>
                <a:hlinkClick r:id="rId2" action="ppaction://hlinksldjump"/>
              </a:rPr>
              <a:t>Она </a:t>
            </a:r>
            <a:r>
              <a:rPr lang="ru-RU" sz="2400" b="1" dirty="0">
                <a:solidFill>
                  <a:schemeClr val="tx1"/>
                </a:solidFill>
                <a:hlinkClick r:id="rId2" action="ppaction://hlinksldjump"/>
              </a:rPr>
              <a:t>запускается ферментом </a:t>
            </a:r>
            <a:r>
              <a:rPr lang="ru-RU" sz="2400" b="1" dirty="0" err="1">
                <a:solidFill>
                  <a:schemeClr val="tx1"/>
                </a:solidFill>
                <a:hlinkClick r:id="rId2" action="ppaction://hlinksldjump"/>
              </a:rPr>
              <a:t>гексиназой</a:t>
            </a:r>
            <a:r>
              <a:rPr lang="ru-RU" sz="2400" b="1" dirty="0">
                <a:solidFill>
                  <a:schemeClr val="tx1"/>
                </a:solidFill>
                <a:hlinkClick r:id="rId2" action="ppaction://hlinksldjump"/>
              </a:rPr>
              <a:t>, а </a:t>
            </a:r>
            <a:r>
              <a:rPr lang="ru-RU" sz="2400" b="1" dirty="0" err="1">
                <a:solidFill>
                  <a:schemeClr val="tx1"/>
                </a:solidFill>
                <a:hlinkClick r:id="rId2" action="ppaction://hlinksldjump"/>
              </a:rPr>
              <a:t>гексиназа</a:t>
            </a:r>
            <a:r>
              <a:rPr lang="ru-RU" sz="2400" b="1" dirty="0">
                <a:solidFill>
                  <a:schemeClr val="tx1"/>
                </a:solidFill>
                <a:hlinkClick r:id="rId2" action="ppaction://hlinksldjump"/>
              </a:rPr>
              <a:t> активизируется инсулином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7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3" t="6027" r="4732" b="3683"/>
          <a:stretch/>
        </p:blipFill>
        <p:spPr bwMode="auto">
          <a:xfrm>
            <a:off x="179512" y="188640"/>
            <a:ext cx="8784975" cy="6513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>
            <a:hlinkClick r:id="rId2" action="ppaction://hlinksldjump"/>
          </p:cNvPr>
          <p:cNvSpPr/>
          <p:nvPr/>
        </p:nvSpPr>
        <p:spPr>
          <a:xfrm>
            <a:off x="2915816" y="980728"/>
            <a:ext cx="6057800" cy="1944825"/>
          </a:xfrm>
          <a:prstGeom prst="wedgeRoundRectCallout">
            <a:avLst>
              <a:gd name="adj1" fmla="val -20693"/>
              <a:gd name="adj2" fmla="val 186601"/>
              <a:gd name="adj3" fmla="val 16667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Поэтому </a:t>
            </a:r>
            <a:r>
              <a:rPr lang="ru-RU" sz="2400" b="1" dirty="0">
                <a:solidFill>
                  <a:schemeClr val="tx1"/>
                </a:solidFill>
              </a:rPr>
              <a:t>без инсулина, даже если глюкоза и проникнет в клетку, она не может подвергнуться </a:t>
            </a:r>
            <a:r>
              <a:rPr lang="ru-RU" sz="2400" b="1" dirty="0" err="1" smtClean="0">
                <a:solidFill>
                  <a:schemeClr val="tx1"/>
                </a:solidFill>
              </a:rPr>
              <a:t>фосфорилированию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20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0" b="3382"/>
          <a:stretch/>
        </p:blipFill>
        <p:spPr bwMode="auto">
          <a:xfrm>
            <a:off x="179511" y="188640"/>
            <a:ext cx="8794227" cy="6541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>
            <a:hlinkClick r:id="rId2" action="ppaction://hlinksldjump"/>
          </p:cNvPr>
          <p:cNvSpPr/>
          <p:nvPr/>
        </p:nvSpPr>
        <p:spPr>
          <a:xfrm>
            <a:off x="4932040" y="317840"/>
            <a:ext cx="4061130" cy="1188132"/>
          </a:xfrm>
          <a:prstGeom prst="wedgeRoundRectCallout">
            <a:avLst>
              <a:gd name="adj1" fmla="val -88383"/>
              <a:gd name="adj2" fmla="val 24181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Активация осуществляется с помощью </a:t>
            </a:r>
            <a:r>
              <a:rPr lang="ru-RU" sz="2000" b="1" dirty="0" err="1" smtClean="0">
                <a:solidFill>
                  <a:schemeClr val="tx1"/>
                </a:solidFill>
              </a:rPr>
              <a:t>аминоацил</a:t>
            </a:r>
            <a:r>
              <a:rPr lang="ru-RU" sz="2000" b="1" dirty="0" smtClean="0">
                <a:solidFill>
                  <a:schemeClr val="tx1"/>
                </a:solidFill>
              </a:rPr>
              <a:t> – </a:t>
            </a:r>
            <a:r>
              <a:rPr lang="ru-RU" sz="2000" b="1" dirty="0" err="1" smtClean="0">
                <a:solidFill>
                  <a:schemeClr val="tx1"/>
                </a:solidFill>
              </a:rPr>
              <a:t>тРНК</a:t>
            </a:r>
            <a:r>
              <a:rPr lang="ru-RU" sz="2000" b="1" dirty="0" smtClean="0">
                <a:solidFill>
                  <a:schemeClr val="tx1"/>
                </a:solidFill>
              </a:rPr>
              <a:t> – </a:t>
            </a:r>
            <a:r>
              <a:rPr lang="ru-RU" sz="2000" b="1" dirty="0" err="1" smtClean="0">
                <a:solidFill>
                  <a:schemeClr val="tx1"/>
                </a:solidFill>
              </a:rPr>
              <a:t>синтетаз</a:t>
            </a:r>
            <a:r>
              <a:rPr lang="ru-RU" sz="2000" b="1" dirty="0" smtClean="0">
                <a:solidFill>
                  <a:schemeClr val="tx1"/>
                </a:solidFill>
              </a:rPr>
              <a:t> в </a:t>
            </a:r>
            <a:r>
              <a:rPr lang="ru-RU" sz="2000" b="1" dirty="0" err="1" smtClean="0">
                <a:solidFill>
                  <a:schemeClr val="tx1"/>
                </a:solidFill>
              </a:rPr>
              <a:t>присуствии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АТФ</a:t>
            </a:r>
            <a:r>
              <a:rPr lang="ru-RU" sz="2000" b="1" dirty="0" err="1" smtClean="0">
                <a:solidFill>
                  <a:schemeClr val="tx1"/>
                </a:solidFill>
                <a:hlinkClick r:id="rId2" action="ppaction://hlinksldjump"/>
              </a:rPr>
              <a:t>Схема</a:t>
            </a:r>
            <a:r>
              <a:rPr lang="ru-RU" sz="2000" b="1" dirty="0" smtClean="0">
                <a:solidFill>
                  <a:schemeClr val="tx1"/>
                </a:solidFill>
                <a:hlinkClick r:id="rId2" action="ppaction://hlinksldjump"/>
              </a:rPr>
              <a:t> активирования аминокислоты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65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5" b="3322"/>
          <a:stretch/>
        </p:blipFill>
        <p:spPr bwMode="auto">
          <a:xfrm>
            <a:off x="467544" y="310897"/>
            <a:ext cx="8484096" cy="633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ая прямоугольная выноска 3">
            <a:hlinkClick r:id="rId2" action="ppaction://hlinksldjump"/>
          </p:cNvPr>
          <p:cNvSpPr/>
          <p:nvPr/>
        </p:nvSpPr>
        <p:spPr>
          <a:xfrm>
            <a:off x="4499992" y="3479293"/>
            <a:ext cx="4451648" cy="3168396"/>
          </a:xfrm>
          <a:prstGeom prst="wedgeRoundRectCallout">
            <a:avLst>
              <a:gd name="adj1" fmla="val -58082"/>
              <a:gd name="adj2" fmla="val -7616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Синтез белка начинается с образования </a:t>
            </a:r>
            <a:r>
              <a:rPr lang="ru-RU" sz="2000" b="1" dirty="0" err="1" smtClean="0">
                <a:solidFill>
                  <a:schemeClr val="tx1"/>
                </a:solidFill>
              </a:rPr>
              <a:t>иницирующего</a:t>
            </a:r>
            <a:r>
              <a:rPr lang="ru-RU" sz="2000" b="1" dirty="0" smtClean="0">
                <a:solidFill>
                  <a:schemeClr val="tx1"/>
                </a:solidFill>
              </a:rPr>
              <a:t> комплекса. </a:t>
            </a:r>
            <a:r>
              <a:rPr lang="ru-RU" sz="2000" b="1" dirty="0" err="1" smtClean="0">
                <a:solidFill>
                  <a:schemeClr val="tx1"/>
                </a:solidFill>
              </a:rPr>
              <a:t>иРНК</a:t>
            </a:r>
            <a:r>
              <a:rPr lang="ru-RU" sz="2000" b="1" dirty="0" smtClean="0">
                <a:solidFill>
                  <a:schemeClr val="tx1"/>
                </a:solidFill>
              </a:rPr>
              <a:t> соединяется с малой субъединицей рибосомы. Первый кодон АУГ, взаимодействуя с </a:t>
            </a:r>
            <a:r>
              <a:rPr lang="ru-RU" sz="2000" b="1" dirty="0" err="1" smtClean="0">
                <a:solidFill>
                  <a:schemeClr val="tx1"/>
                </a:solidFill>
              </a:rPr>
              <a:t>тРНК</a:t>
            </a:r>
            <a:r>
              <a:rPr lang="ru-RU" sz="2000" b="1" dirty="0" smtClean="0">
                <a:solidFill>
                  <a:schemeClr val="tx1"/>
                </a:solidFill>
              </a:rPr>
              <a:t> – мет, формирует комплекс, который обеспечивает связь малой и большой субъединиц рибосомы и запускается синтез белка.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0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251520" y="332656"/>
            <a:ext cx="3024336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Входы подсистемы жизнеобеспечения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51520" y="3501008"/>
            <a:ext cx="3024336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Функциональные входы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563888" y="353256"/>
            <a:ext cx="1728192" cy="936104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spc="100" dirty="0" smtClean="0"/>
              <a:t>Кислород </a:t>
            </a:r>
            <a:endParaRPr lang="ru-RU" b="1" spc="1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3491880" y="1503700"/>
            <a:ext cx="1800200" cy="10612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Питательные вещества</a:t>
            </a:r>
            <a:endParaRPr lang="ru-RU" b="1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491880" y="3861048"/>
            <a:ext cx="2353400" cy="172819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Медиаторы биоактивные вещества 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845280" y="260648"/>
            <a:ext cx="2952328" cy="5688632"/>
          </a:xfrm>
          <a:prstGeom prst="flowChartAlternateProcess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279576" y="843624"/>
            <a:ext cx="2160240" cy="15121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Подсистема жизнеобеспечения</a:t>
            </a:r>
          </a:p>
        </p:txBody>
      </p:sp>
      <p:sp>
        <p:nvSpPr>
          <p:cNvPr id="11" name="Овал 10"/>
          <p:cNvSpPr/>
          <p:nvPr/>
        </p:nvSpPr>
        <p:spPr>
          <a:xfrm>
            <a:off x="6001260" y="3753036"/>
            <a:ext cx="2736304" cy="1944216"/>
          </a:xfrm>
          <a:prstGeom prst="ellipse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Подсистема, обеспечивающая выполнение специфических функций </a:t>
            </a: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8028384" y="1700808"/>
            <a:ext cx="648072" cy="2376264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 rot="10800000">
            <a:off x="5882726" y="1700808"/>
            <a:ext cx="705498" cy="2376264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79576" y="855072"/>
            <a:ext cx="2160240" cy="15121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Метаболизм, митоз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039398" y="3769635"/>
            <a:ext cx="2736304" cy="1944216"/>
          </a:xfrm>
          <a:prstGeom prst="ellipse">
            <a:avLst/>
          </a:prstGeom>
          <a:solidFill>
            <a:srgbClr val="90F2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Секреция, мышечное сокращение и др.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4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6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ый процесс 4"/>
          <p:cNvSpPr/>
          <p:nvPr/>
        </p:nvSpPr>
        <p:spPr>
          <a:xfrm>
            <a:off x="323528" y="548680"/>
            <a:ext cx="2952328" cy="5688632"/>
          </a:xfrm>
          <a:prstGeom prst="flowChartAlternateProcess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91580" y="908720"/>
            <a:ext cx="2160240" cy="15121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Подсистема жизнеобеспечения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467544" y="3789040"/>
            <a:ext cx="2736304" cy="1944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Подсистема, обеспечивающая выполнение специфических функций 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401584" y="980728"/>
            <a:ext cx="3096344" cy="172819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Вода, СО</a:t>
            </a:r>
            <a:r>
              <a:rPr lang="ru-RU" b="1" baseline="-25000" dirty="0" smtClean="0"/>
              <a:t>2, </a:t>
            </a:r>
            <a:r>
              <a:rPr lang="ru-RU" b="1" dirty="0" smtClean="0"/>
              <a:t> отработанные вещества</a:t>
            </a:r>
            <a:r>
              <a:rPr lang="ru-RU" b="1" baseline="-25000" dirty="0" smtClean="0"/>
              <a:t> </a:t>
            </a:r>
            <a:endParaRPr lang="ru-RU" b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3419872" y="3789040"/>
            <a:ext cx="3096344" cy="2304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Передача нервного импульса, выделение секрета, мышечное сокращение</a:t>
            </a:r>
            <a:endParaRPr lang="ru-RU" b="1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516216" y="476672"/>
            <a:ext cx="2448272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Выходы подсистемы жизнеобеспечения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6516216" y="3861048"/>
            <a:ext cx="2448272" cy="2232248"/>
          </a:xfrm>
          <a:prstGeom prst="flowChartAlternateProcess">
            <a:avLst/>
          </a:prstGeom>
          <a:solidFill>
            <a:srgbClr val="FBC5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Функциональные выходы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70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Проблема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Доказать, что клетка является единицей жизни и, что именно на уровне клетки выполняются основные функции </a:t>
            </a:r>
            <a:r>
              <a:rPr lang="ru-RU" b="1" dirty="0" smtClean="0"/>
              <a:t>организма.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01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67544" y="3716338"/>
            <a:ext cx="8281169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4" name="AutoShape 58"/>
          <p:cNvSpPr>
            <a:spLocks/>
          </p:cNvSpPr>
          <p:nvPr/>
        </p:nvSpPr>
        <p:spPr bwMode="auto">
          <a:xfrm rot="5400000">
            <a:off x="4248151" y="-1574799"/>
            <a:ext cx="649288" cy="8351837"/>
          </a:xfrm>
          <a:prstGeom prst="leftBrace">
            <a:avLst>
              <a:gd name="adj1" fmla="val 54523"/>
              <a:gd name="adj2" fmla="val 50185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ru-RU" b="1"/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3563936" y="1652301"/>
            <a:ext cx="1584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/>
              <a:t>Оперон</a:t>
            </a:r>
          </a:p>
        </p:txBody>
      </p:sp>
      <p:sp>
        <p:nvSpPr>
          <p:cNvPr id="9276" name="AutoShape 60"/>
          <p:cNvSpPr>
            <a:spLocks/>
          </p:cNvSpPr>
          <p:nvPr/>
        </p:nvSpPr>
        <p:spPr bwMode="auto">
          <a:xfrm rot="5400000">
            <a:off x="5184092" y="8843"/>
            <a:ext cx="504825" cy="6481539"/>
          </a:xfrm>
          <a:prstGeom prst="leftBrace">
            <a:avLst>
              <a:gd name="adj1" fmla="val 4992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3707904" y="2641282"/>
            <a:ext cx="27366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Структурные гены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652205" y="3317875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Промотор </a:t>
            </a:r>
            <a:endParaRPr lang="ru-RU" b="1" dirty="0"/>
          </a:p>
        </p:txBody>
      </p:sp>
      <p:sp>
        <p:nvSpPr>
          <p:cNvPr id="9279" name="Line 63"/>
          <p:cNvSpPr>
            <a:spLocks noChangeShapeType="1"/>
          </p:cNvSpPr>
          <p:nvPr/>
        </p:nvSpPr>
        <p:spPr bwMode="auto">
          <a:xfrm>
            <a:off x="2195736" y="3467894"/>
            <a:ext cx="0" cy="792163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80" name="Text Box 64"/>
          <p:cNvSpPr txBox="1">
            <a:spLocks noChangeArrowheads="1"/>
          </p:cNvSpPr>
          <p:nvPr/>
        </p:nvSpPr>
        <p:spPr bwMode="auto">
          <a:xfrm>
            <a:off x="2836158" y="3709988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а</a:t>
            </a:r>
          </a:p>
        </p:txBody>
      </p:sp>
      <p:sp>
        <p:nvSpPr>
          <p:cNvPr id="9281" name="Line 65"/>
          <p:cNvSpPr>
            <a:spLocks noChangeShapeType="1"/>
          </p:cNvSpPr>
          <p:nvPr/>
        </p:nvSpPr>
        <p:spPr bwMode="auto">
          <a:xfrm>
            <a:off x="4356099" y="3542602"/>
            <a:ext cx="0" cy="792163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82" name="Line 66"/>
          <p:cNvSpPr>
            <a:spLocks noChangeShapeType="1"/>
          </p:cNvSpPr>
          <p:nvPr/>
        </p:nvSpPr>
        <p:spPr bwMode="auto">
          <a:xfrm>
            <a:off x="6660232" y="3502025"/>
            <a:ext cx="0" cy="792163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5609785" y="370998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b</a:t>
            </a:r>
            <a:endParaRPr lang="ru-RU" dirty="0"/>
          </a:p>
        </p:txBody>
      </p:sp>
      <p:sp>
        <p:nvSpPr>
          <p:cNvPr id="9284" name="Text Box 68"/>
          <p:cNvSpPr txBox="1">
            <a:spLocks noChangeArrowheads="1"/>
          </p:cNvSpPr>
          <p:nvPr/>
        </p:nvSpPr>
        <p:spPr bwMode="auto">
          <a:xfrm>
            <a:off x="7812088" y="37163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</a:t>
            </a:r>
            <a:endParaRPr lang="ru-RU"/>
          </a:p>
        </p:txBody>
      </p:sp>
      <p:grpSp>
        <p:nvGrpSpPr>
          <p:cNvPr id="9490" name="Group 274"/>
          <p:cNvGrpSpPr>
            <a:grpSpLocks/>
          </p:cNvGrpSpPr>
          <p:nvPr/>
        </p:nvGrpSpPr>
        <p:grpSpPr bwMode="auto">
          <a:xfrm>
            <a:off x="2195737" y="4868863"/>
            <a:ext cx="6695852" cy="360362"/>
            <a:chOff x="3787" y="3067"/>
            <a:chExt cx="1814" cy="92"/>
          </a:xfrm>
        </p:grpSpPr>
        <p:sp>
          <p:nvSpPr>
            <p:cNvPr id="9296" name="Freeform 80"/>
            <p:cNvSpPr>
              <a:spLocks/>
            </p:cNvSpPr>
            <p:nvPr/>
          </p:nvSpPr>
          <p:spPr bwMode="auto">
            <a:xfrm>
              <a:off x="5239" y="3067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88" name="Freeform 72"/>
            <p:cNvSpPr>
              <a:spLocks/>
            </p:cNvSpPr>
            <p:nvPr/>
          </p:nvSpPr>
          <p:spPr bwMode="auto">
            <a:xfrm>
              <a:off x="3787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89" name="Freeform 73"/>
            <p:cNvSpPr>
              <a:spLocks/>
            </p:cNvSpPr>
            <p:nvPr/>
          </p:nvSpPr>
          <p:spPr bwMode="auto">
            <a:xfrm>
              <a:off x="3968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0" name="Freeform 74"/>
            <p:cNvSpPr>
              <a:spLocks/>
            </p:cNvSpPr>
            <p:nvPr/>
          </p:nvSpPr>
          <p:spPr bwMode="auto">
            <a:xfrm>
              <a:off x="4150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1" name="Freeform 75"/>
            <p:cNvSpPr>
              <a:spLocks/>
            </p:cNvSpPr>
            <p:nvPr/>
          </p:nvSpPr>
          <p:spPr bwMode="auto">
            <a:xfrm>
              <a:off x="4331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2" name="Freeform 76"/>
            <p:cNvSpPr>
              <a:spLocks/>
            </p:cNvSpPr>
            <p:nvPr/>
          </p:nvSpPr>
          <p:spPr bwMode="auto">
            <a:xfrm>
              <a:off x="4513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3" name="Freeform 77"/>
            <p:cNvSpPr>
              <a:spLocks/>
            </p:cNvSpPr>
            <p:nvPr/>
          </p:nvSpPr>
          <p:spPr bwMode="auto">
            <a:xfrm>
              <a:off x="4694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4" name="Freeform 78"/>
            <p:cNvSpPr>
              <a:spLocks/>
            </p:cNvSpPr>
            <p:nvPr/>
          </p:nvSpPr>
          <p:spPr bwMode="auto">
            <a:xfrm>
              <a:off x="4876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5" name="Freeform 79"/>
            <p:cNvSpPr>
              <a:spLocks/>
            </p:cNvSpPr>
            <p:nvPr/>
          </p:nvSpPr>
          <p:spPr bwMode="auto">
            <a:xfrm>
              <a:off x="5057" y="3068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7" name="Freeform 81"/>
            <p:cNvSpPr>
              <a:spLocks/>
            </p:cNvSpPr>
            <p:nvPr/>
          </p:nvSpPr>
          <p:spPr bwMode="auto">
            <a:xfrm>
              <a:off x="5420" y="3067"/>
              <a:ext cx="181" cy="91"/>
            </a:xfrm>
            <a:custGeom>
              <a:avLst/>
              <a:gdLst>
                <a:gd name="T0" fmla="*/ 0 w 181"/>
                <a:gd name="T1" fmla="*/ 45 h 91"/>
                <a:gd name="T2" fmla="*/ 45 w 181"/>
                <a:gd name="T3" fmla="*/ 91 h 91"/>
                <a:gd name="T4" fmla="*/ 91 w 181"/>
                <a:gd name="T5" fmla="*/ 45 h 91"/>
                <a:gd name="T6" fmla="*/ 136 w 181"/>
                <a:gd name="T7" fmla="*/ 0 h 91"/>
                <a:gd name="T8" fmla="*/ 181 w 181"/>
                <a:gd name="T9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" h="91">
                  <a:moveTo>
                    <a:pt x="0" y="45"/>
                  </a:moveTo>
                  <a:cubicBezTo>
                    <a:pt x="15" y="68"/>
                    <a:pt x="30" y="91"/>
                    <a:pt x="45" y="91"/>
                  </a:cubicBezTo>
                  <a:cubicBezTo>
                    <a:pt x="60" y="91"/>
                    <a:pt x="76" y="60"/>
                    <a:pt x="91" y="45"/>
                  </a:cubicBezTo>
                  <a:cubicBezTo>
                    <a:pt x="106" y="30"/>
                    <a:pt x="121" y="0"/>
                    <a:pt x="136" y="0"/>
                  </a:cubicBezTo>
                  <a:cubicBezTo>
                    <a:pt x="151" y="0"/>
                    <a:pt x="174" y="38"/>
                    <a:pt x="181" y="45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03" name="Line 87"/>
          <p:cNvSpPr>
            <a:spLocks noChangeShapeType="1"/>
          </p:cNvSpPr>
          <p:nvPr/>
        </p:nvSpPr>
        <p:spPr bwMode="auto">
          <a:xfrm>
            <a:off x="3197900" y="5013325"/>
            <a:ext cx="0" cy="720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04" name="Line 88"/>
          <p:cNvSpPr>
            <a:spLocks noChangeShapeType="1"/>
          </p:cNvSpPr>
          <p:nvPr/>
        </p:nvSpPr>
        <p:spPr bwMode="auto">
          <a:xfrm>
            <a:off x="5364272" y="5018703"/>
            <a:ext cx="0" cy="720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05" name="Line 89"/>
          <p:cNvSpPr>
            <a:spLocks noChangeShapeType="1"/>
          </p:cNvSpPr>
          <p:nvPr/>
        </p:nvSpPr>
        <p:spPr bwMode="auto">
          <a:xfrm flipH="1">
            <a:off x="7971092" y="5018703"/>
            <a:ext cx="1587" cy="720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9476" name="Group 260"/>
          <p:cNvGrpSpPr>
            <a:grpSpLocks/>
          </p:cNvGrpSpPr>
          <p:nvPr/>
        </p:nvGrpSpPr>
        <p:grpSpPr bwMode="auto">
          <a:xfrm>
            <a:off x="2861715" y="5770959"/>
            <a:ext cx="431800" cy="648494"/>
            <a:chOff x="3788" y="3475"/>
            <a:chExt cx="272" cy="454"/>
          </a:xfrm>
        </p:grpSpPr>
        <p:sp>
          <p:nvSpPr>
            <p:cNvPr id="9307" name="Oval 91"/>
            <p:cNvSpPr>
              <a:spLocks noChangeArrowheads="1"/>
            </p:cNvSpPr>
            <p:nvPr/>
          </p:nvSpPr>
          <p:spPr bwMode="auto">
            <a:xfrm>
              <a:off x="3788" y="383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08" name="Oval 92"/>
            <p:cNvSpPr>
              <a:spLocks noChangeArrowheads="1"/>
            </p:cNvSpPr>
            <p:nvPr/>
          </p:nvSpPr>
          <p:spPr bwMode="auto">
            <a:xfrm rot="7885420">
              <a:off x="3969" y="3475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09" name="Oval 93"/>
            <p:cNvSpPr>
              <a:spLocks noChangeArrowheads="1"/>
            </p:cNvSpPr>
            <p:nvPr/>
          </p:nvSpPr>
          <p:spPr bwMode="auto">
            <a:xfrm rot="7885420">
              <a:off x="3924" y="3566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0" name="Oval 94"/>
            <p:cNvSpPr>
              <a:spLocks noChangeArrowheads="1"/>
            </p:cNvSpPr>
            <p:nvPr/>
          </p:nvSpPr>
          <p:spPr bwMode="auto">
            <a:xfrm rot="7885420">
              <a:off x="3878" y="3657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1" name="Oval 95"/>
            <p:cNvSpPr>
              <a:spLocks noChangeArrowheads="1"/>
            </p:cNvSpPr>
            <p:nvPr/>
          </p:nvSpPr>
          <p:spPr bwMode="auto">
            <a:xfrm rot="7885420">
              <a:off x="3833" y="374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478" name="Group 262"/>
          <p:cNvGrpSpPr>
            <a:grpSpLocks/>
          </p:cNvGrpSpPr>
          <p:nvPr/>
        </p:nvGrpSpPr>
        <p:grpSpPr bwMode="auto">
          <a:xfrm>
            <a:off x="5292041" y="5739428"/>
            <a:ext cx="144463" cy="720725"/>
            <a:chOff x="4423" y="3475"/>
            <a:chExt cx="91" cy="454"/>
          </a:xfrm>
        </p:grpSpPr>
        <p:sp>
          <p:nvSpPr>
            <p:cNvPr id="9312" name="Oval 96"/>
            <p:cNvSpPr>
              <a:spLocks noChangeArrowheads="1"/>
            </p:cNvSpPr>
            <p:nvPr/>
          </p:nvSpPr>
          <p:spPr bwMode="auto">
            <a:xfrm>
              <a:off x="4423" y="3475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3" name="Oval 97"/>
            <p:cNvSpPr>
              <a:spLocks noChangeArrowheads="1"/>
            </p:cNvSpPr>
            <p:nvPr/>
          </p:nvSpPr>
          <p:spPr bwMode="auto">
            <a:xfrm>
              <a:off x="4423" y="3566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4" name="Oval 98"/>
            <p:cNvSpPr>
              <a:spLocks noChangeArrowheads="1"/>
            </p:cNvSpPr>
            <p:nvPr/>
          </p:nvSpPr>
          <p:spPr bwMode="auto">
            <a:xfrm>
              <a:off x="4423" y="3657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5" name="Oval 99"/>
            <p:cNvSpPr>
              <a:spLocks noChangeArrowheads="1"/>
            </p:cNvSpPr>
            <p:nvPr/>
          </p:nvSpPr>
          <p:spPr bwMode="auto">
            <a:xfrm>
              <a:off x="4423" y="374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6" name="Oval 100"/>
            <p:cNvSpPr>
              <a:spLocks noChangeArrowheads="1"/>
            </p:cNvSpPr>
            <p:nvPr/>
          </p:nvSpPr>
          <p:spPr bwMode="auto">
            <a:xfrm>
              <a:off x="4423" y="383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479" name="Group 263"/>
          <p:cNvGrpSpPr>
            <a:grpSpLocks/>
          </p:cNvGrpSpPr>
          <p:nvPr/>
        </p:nvGrpSpPr>
        <p:grpSpPr bwMode="auto">
          <a:xfrm>
            <a:off x="7919244" y="5769018"/>
            <a:ext cx="433387" cy="720725"/>
            <a:chOff x="5148" y="3475"/>
            <a:chExt cx="273" cy="454"/>
          </a:xfrm>
        </p:grpSpPr>
        <p:sp>
          <p:nvSpPr>
            <p:cNvPr id="9317" name="Oval 101"/>
            <p:cNvSpPr>
              <a:spLocks noChangeArrowheads="1"/>
            </p:cNvSpPr>
            <p:nvPr/>
          </p:nvSpPr>
          <p:spPr bwMode="auto">
            <a:xfrm>
              <a:off x="5330" y="383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8" name="Oval 102"/>
            <p:cNvSpPr>
              <a:spLocks noChangeArrowheads="1"/>
            </p:cNvSpPr>
            <p:nvPr/>
          </p:nvSpPr>
          <p:spPr bwMode="auto">
            <a:xfrm>
              <a:off x="5284" y="3748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19" name="Oval 103"/>
            <p:cNvSpPr>
              <a:spLocks noChangeArrowheads="1"/>
            </p:cNvSpPr>
            <p:nvPr/>
          </p:nvSpPr>
          <p:spPr bwMode="auto">
            <a:xfrm>
              <a:off x="5239" y="3657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20" name="Oval 104"/>
            <p:cNvSpPr>
              <a:spLocks noChangeArrowheads="1"/>
            </p:cNvSpPr>
            <p:nvPr/>
          </p:nvSpPr>
          <p:spPr bwMode="auto">
            <a:xfrm>
              <a:off x="5194" y="3566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21" name="Oval 105"/>
            <p:cNvSpPr>
              <a:spLocks noChangeArrowheads="1"/>
            </p:cNvSpPr>
            <p:nvPr/>
          </p:nvSpPr>
          <p:spPr bwMode="auto">
            <a:xfrm>
              <a:off x="5148" y="3475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325" name="AutoShape 109"/>
          <p:cNvSpPr>
            <a:spLocks noChangeArrowheads="1"/>
          </p:cNvSpPr>
          <p:nvPr/>
        </p:nvSpPr>
        <p:spPr bwMode="auto">
          <a:xfrm rot="10800000">
            <a:off x="788607" y="4118071"/>
            <a:ext cx="649288" cy="433388"/>
          </a:xfrm>
          <a:prstGeom prst="triangle">
            <a:avLst>
              <a:gd name="adj" fmla="val 50000"/>
            </a:avLst>
          </a:prstGeom>
          <a:solidFill>
            <a:srgbClr val="E225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684213" y="333375"/>
            <a:ext cx="81359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/>
              <a:t>Этапы синтеза белка</a:t>
            </a:r>
          </a:p>
        </p:txBody>
      </p:sp>
      <p:sp>
        <p:nvSpPr>
          <p:cNvPr id="9474" name="Text Box 258"/>
          <p:cNvSpPr txBox="1">
            <a:spLocks noChangeArrowheads="1"/>
          </p:cNvSpPr>
          <p:nvPr/>
        </p:nvSpPr>
        <p:spPr bwMode="auto">
          <a:xfrm>
            <a:off x="323851" y="4759325"/>
            <a:ext cx="1008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err="1"/>
              <a:t>иРНК</a:t>
            </a:r>
            <a:endParaRPr lang="ru-RU" b="1" dirty="0"/>
          </a:p>
        </p:txBody>
      </p:sp>
      <p:sp>
        <p:nvSpPr>
          <p:cNvPr id="9492" name="Oval 276"/>
          <p:cNvSpPr>
            <a:spLocks noChangeArrowheads="1"/>
          </p:cNvSpPr>
          <p:nvPr/>
        </p:nvSpPr>
        <p:spPr bwMode="auto">
          <a:xfrm>
            <a:off x="323851" y="3390583"/>
            <a:ext cx="360362" cy="287337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94" name="Text Box 278"/>
          <p:cNvSpPr txBox="1">
            <a:spLocks noChangeArrowheads="1"/>
          </p:cNvSpPr>
          <p:nvPr/>
        </p:nvSpPr>
        <p:spPr bwMode="auto">
          <a:xfrm>
            <a:off x="5796756" y="6027466"/>
            <a:ext cx="1008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Белки </a:t>
            </a:r>
          </a:p>
        </p:txBody>
      </p:sp>
      <p:sp>
        <p:nvSpPr>
          <p:cNvPr id="9505" name="Text Box 289"/>
          <p:cNvSpPr txBox="1">
            <a:spLocks noChangeArrowheads="1"/>
          </p:cNvSpPr>
          <p:nvPr/>
        </p:nvSpPr>
        <p:spPr bwMode="auto">
          <a:xfrm>
            <a:off x="2339752" y="5229225"/>
            <a:ext cx="6408961" cy="366713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000000"/>
                </a:solidFill>
              </a:rPr>
              <a:t>		</a:t>
            </a:r>
            <a:r>
              <a:rPr lang="ru-RU" b="1" dirty="0" smtClean="0">
                <a:solidFill>
                  <a:srgbClr val="000000"/>
                </a:solidFill>
                <a:hlinkClick r:id="rId2" action="ppaction://hlinksldjump"/>
              </a:rPr>
              <a:t>Т р а н с  л я ц и я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9506" name="Text Box 290"/>
          <p:cNvSpPr txBox="1">
            <a:spLocks noChangeArrowheads="1"/>
          </p:cNvSpPr>
          <p:nvPr/>
        </p:nvSpPr>
        <p:spPr bwMode="auto">
          <a:xfrm>
            <a:off x="2483768" y="4221163"/>
            <a:ext cx="6191921" cy="366712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000000"/>
                </a:solidFill>
                <a:hlinkClick r:id="rId3" action="ppaction://hlinksldjump"/>
              </a:rPr>
              <a:t>Т р а н с к р и п ц и я 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9507" name="Line 291"/>
          <p:cNvSpPr>
            <a:spLocks noChangeShapeType="1"/>
          </p:cNvSpPr>
          <p:nvPr/>
        </p:nvSpPr>
        <p:spPr bwMode="auto">
          <a:xfrm>
            <a:off x="3203848" y="4118071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08" name="Line 292"/>
          <p:cNvSpPr>
            <a:spLocks noChangeShapeType="1"/>
          </p:cNvSpPr>
          <p:nvPr/>
        </p:nvSpPr>
        <p:spPr bwMode="auto">
          <a:xfrm>
            <a:off x="7890988" y="4156616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99" name="Line 83"/>
          <p:cNvSpPr>
            <a:spLocks noChangeShapeType="1"/>
          </p:cNvSpPr>
          <p:nvPr/>
        </p:nvSpPr>
        <p:spPr bwMode="auto">
          <a:xfrm>
            <a:off x="5724525" y="411162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379026" y="3278073"/>
            <a:ext cx="1836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ДНК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1" y="1944688"/>
            <a:ext cx="253786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РНК - полимераза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652205" y="2314020"/>
            <a:ext cx="679709" cy="10765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8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5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5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6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8750"/>
                                        <p:tgtEl>
                                          <p:spTgt spid="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125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175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25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2222E-6 3.33333E-6 L 0.89375 0.00578 " pathEditMode="relative" rAng="0" ptsTypes="AA">
                                      <p:cBhvr>
                                        <p:cTn id="74" dur="8750" fill="hold"/>
                                        <p:tgtEl>
                                          <p:spTgt spid="9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88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15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1500"/>
                            </p:stCondLst>
                            <p:childTnLst>
                              <p:par>
                                <p:cTn id="8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3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0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000"/>
                                        <p:tgtEl>
                                          <p:spTgt spid="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2000"/>
                                        <p:tgtEl>
                                          <p:spTgt spid="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7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20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1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0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3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5500"/>
                            </p:stCondLst>
                            <p:childTnLst>
                              <p:par>
                                <p:cTn id="11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7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0"/>
                                        <p:tgtEl>
                                          <p:spTgt spid="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9500"/>
                            </p:stCondLst>
                            <p:childTnLst>
                              <p:par>
                                <p:cTn id="1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74" grpId="0" animBg="1"/>
      <p:bldP spid="9275" grpId="0"/>
      <p:bldP spid="9276" grpId="0" animBg="1"/>
      <p:bldP spid="9277" grpId="0"/>
      <p:bldP spid="9278" grpId="0"/>
      <p:bldP spid="9279" grpId="0" animBg="1"/>
      <p:bldP spid="9280" grpId="0"/>
      <p:bldP spid="9281" grpId="0" animBg="1"/>
      <p:bldP spid="9282" grpId="0" animBg="1"/>
      <p:bldP spid="9283" grpId="0"/>
      <p:bldP spid="9284" grpId="0"/>
      <p:bldP spid="9303" grpId="0" animBg="1"/>
      <p:bldP spid="9304" grpId="0" animBg="1"/>
      <p:bldP spid="9305" grpId="0" animBg="1"/>
      <p:bldP spid="9325" grpId="0" animBg="1"/>
      <p:bldP spid="9328" grpId="0"/>
      <p:bldP spid="9474" grpId="0"/>
      <p:bldP spid="9492" grpId="0" animBg="1"/>
      <p:bldP spid="9492" grpId="1" animBg="1"/>
      <p:bldP spid="9494" grpId="0"/>
      <p:bldP spid="9505" grpId="1" animBg="1"/>
      <p:bldP spid="9506" grpId="0" animBg="1"/>
      <p:bldP spid="9507" grpId="0" animBg="1"/>
      <p:bldP spid="9508" grpId="0" animBg="1"/>
      <p:bldP spid="9299" grpId="0" animBg="1"/>
      <p:bldP spid="2" grpId="0"/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042988" y="1916113"/>
            <a:ext cx="70564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4356100" y="2565400"/>
            <a:ext cx="485775" cy="792163"/>
          </a:xfrm>
          <a:prstGeom prst="downArrow">
            <a:avLst>
              <a:gd name="adj1" fmla="val 50000"/>
              <a:gd name="adj2" fmla="val 40768"/>
            </a:avLst>
          </a:prstGeom>
          <a:gradFill rotWithShape="0">
            <a:gsLst>
              <a:gs pos="0">
                <a:srgbClr val="E22506"/>
              </a:gs>
              <a:gs pos="100000">
                <a:schemeClr val="folHlink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051050" y="3573463"/>
            <a:ext cx="4824413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916238" y="5516563"/>
            <a:ext cx="3313112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356100" y="4221163"/>
            <a:ext cx="485775" cy="863600"/>
          </a:xfrm>
          <a:prstGeom prst="downArrow">
            <a:avLst>
              <a:gd name="adj1" fmla="val 50000"/>
              <a:gd name="adj2" fmla="val 44444"/>
            </a:avLst>
          </a:prstGeom>
          <a:gradFill rotWithShape="0">
            <a:gsLst>
              <a:gs pos="0">
                <a:schemeClr val="folHlink"/>
              </a:gs>
              <a:gs pos="100000">
                <a:schemeClr val="accent2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7"/>
          <p:cNvSpPr>
            <a:spLocks/>
          </p:cNvSpPr>
          <p:nvPr/>
        </p:nvSpPr>
        <p:spPr bwMode="auto">
          <a:xfrm rot="5400000">
            <a:off x="4103688" y="-2368550"/>
            <a:ext cx="936625" cy="7058025"/>
          </a:xfrm>
          <a:prstGeom prst="leftBrace">
            <a:avLst>
              <a:gd name="adj1" fmla="val 6279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627313" y="115888"/>
            <a:ext cx="41767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>
                <a:latin typeface="Arial" charset="0"/>
              </a:rPr>
              <a:t>Единицы транскрипции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403350" y="191611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2411413" y="35734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132138" y="55165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1835150" y="1916113"/>
            <a:ext cx="1223963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Rectangle 13" descr="Светлый вертикальный"/>
          <p:cNvSpPr>
            <a:spLocks noChangeArrowheads="1"/>
          </p:cNvSpPr>
          <p:nvPr/>
        </p:nvSpPr>
        <p:spPr bwMode="auto">
          <a:xfrm>
            <a:off x="3924300" y="1916113"/>
            <a:ext cx="1368425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0" name="Rectangle 14" descr="Светлый вертикальный"/>
          <p:cNvSpPr>
            <a:spLocks noChangeArrowheads="1"/>
          </p:cNvSpPr>
          <p:nvPr/>
        </p:nvSpPr>
        <p:spPr bwMode="auto">
          <a:xfrm>
            <a:off x="6084888" y="1916113"/>
            <a:ext cx="1368425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770188" y="3573463"/>
            <a:ext cx="935037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4138613" y="3573463"/>
            <a:ext cx="936625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5578475" y="3573463"/>
            <a:ext cx="936625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4" name="Rectangle 18" descr="Светлый вертикальный"/>
          <p:cNvSpPr>
            <a:spLocks noChangeArrowheads="1"/>
          </p:cNvSpPr>
          <p:nvPr/>
        </p:nvSpPr>
        <p:spPr bwMode="auto">
          <a:xfrm>
            <a:off x="3563938" y="5516563"/>
            <a:ext cx="2376487" cy="504825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folHlink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908175" y="1341438"/>
            <a:ext cx="6408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latin typeface="Arial" charset="0"/>
              </a:rPr>
              <a:t>Экзон    Интрон    Экзон    Интрон    Экзон</a:t>
            </a:r>
          </a:p>
        </p:txBody>
      </p:sp>
      <p:sp>
        <p:nvSpPr>
          <p:cNvPr id="14356" name="Text Box 2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55650" y="3124200"/>
            <a:ext cx="1992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Arial" charset="0"/>
                <a:hlinkClick r:id="rId2" action="ppaction://hlinksldjump"/>
              </a:rPr>
              <a:t>Кэп-шапочка</a:t>
            </a:r>
            <a:endParaRPr lang="ru-RU" sz="2000" dirty="0">
              <a:latin typeface="Arial" charset="0"/>
            </a:endParaRP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300788" y="3141663"/>
            <a:ext cx="1296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Arial" charset="0"/>
                <a:hlinkClick r:id="rId3" action="ppaction://hlinksldjump"/>
              </a:rPr>
              <a:t>Поли-А</a:t>
            </a:r>
            <a:endParaRPr lang="ru-RU" sz="2000" dirty="0">
              <a:latin typeface="Arial" charset="0"/>
            </a:endParaRP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2051050" y="5013325"/>
            <a:ext cx="1657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Arial" charset="0"/>
              </a:rPr>
              <a:t>Удаляются 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5508625" y="5013325"/>
            <a:ext cx="1655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Arial" charset="0"/>
              </a:rPr>
              <a:t>Удаляются </a:t>
            </a: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V="1">
            <a:off x="3203575" y="4149725"/>
            <a:ext cx="576263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flipH="1" flipV="1">
            <a:off x="5435600" y="4149725"/>
            <a:ext cx="720725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14362" name="AutoShape 26"/>
          <p:cNvSpPr>
            <a:spLocks noChangeArrowheads="1"/>
          </p:cNvSpPr>
          <p:nvPr/>
        </p:nvSpPr>
        <p:spPr bwMode="auto">
          <a:xfrm>
            <a:off x="4356100" y="6164263"/>
            <a:ext cx="485775" cy="693737"/>
          </a:xfrm>
          <a:prstGeom prst="downArrow">
            <a:avLst>
              <a:gd name="adj1" fmla="val 50000"/>
              <a:gd name="adj2" fmla="val 35703"/>
            </a:avLst>
          </a:prstGeom>
          <a:gradFill rotWithShape="0">
            <a:gsLst>
              <a:gs pos="0">
                <a:srgbClr val="E22506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5580063" y="6165850"/>
            <a:ext cx="18716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Arial" charset="0"/>
              </a:rPr>
              <a:t>Зрелая </a:t>
            </a:r>
            <a:r>
              <a:rPr lang="ru-RU" sz="2000" b="1" dirty="0" err="1">
                <a:latin typeface="Arial" charset="0"/>
              </a:rPr>
              <a:t>иРНК</a:t>
            </a:r>
            <a:endParaRPr lang="ru-RU" sz="2000" b="1" dirty="0">
              <a:latin typeface="Arial" charset="0"/>
            </a:endParaRPr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3657600" y="3352800"/>
            <a:ext cx="6096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 flipH="1">
            <a:off x="3581400" y="3276600"/>
            <a:ext cx="6858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5029200" y="3352800"/>
            <a:ext cx="6096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H="1">
            <a:off x="4953000" y="3276600"/>
            <a:ext cx="6858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971550" y="549275"/>
            <a:ext cx="727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95600" y="784225"/>
            <a:ext cx="4629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116013" y="692150"/>
            <a:ext cx="77041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Механизм процессинга и </a:t>
            </a:r>
            <a:r>
              <a:rPr lang="ru-RU" sz="3200" b="1" dirty="0" err="1">
                <a:solidFill>
                  <a:srgbClr val="000000"/>
                </a:solidFill>
                <a:latin typeface="Arial" charset="0"/>
              </a:rPr>
              <a:t>сплайсинг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Управляющая кнопка: назад 1">
            <a:hlinkClick r:id="rId4" action="ppaction://hlinksldjump" highlightClick="1"/>
          </p:cNvPr>
          <p:cNvSpPr/>
          <p:nvPr/>
        </p:nvSpPr>
        <p:spPr>
          <a:xfrm>
            <a:off x="323528" y="6164263"/>
            <a:ext cx="792485" cy="505097"/>
          </a:xfrm>
          <a:prstGeom prst="actionButtonBackPrevio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393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20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6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3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3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56" grpId="0"/>
      <p:bldP spid="14357" grpId="0"/>
      <p:bldP spid="14358" grpId="0"/>
      <p:bldP spid="14359" grpId="0"/>
      <p:bldP spid="14360" grpId="0" animBg="1"/>
      <p:bldP spid="14361" grpId="0" animBg="1"/>
      <p:bldP spid="14362" grpId="0" animBg="1"/>
      <p:bldP spid="14363" grpId="0"/>
      <p:bldP spid="14364" grpId="0" animBg="1"/>
      <p:bldP spid="14365" grpId="0" animBg="1"/>
      <p:bldP spid="14366" grpId="0" animBg="1"/>
      <p:bldP spid="14367" grpId="0" animBg="1"/>
      <p:bldP spid="14370" grpId="0"/>
      <p:bldP spid="1437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591872" cy="70609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  <a:hlinkClick r:id="rId2" action="ppaction://hlinksldjump"/>
              </a:rPr>
              <a:t>Схема активирования </a:t>
            </a:r>
            <a:r>
              <a:rPr lang="ru-RU" sz="4000" b="1" dirty="0" smtClean="0">
                <a:solidFill>
                  <a:schemeClr val="tx1"/>
                </a:solidFill>
                <a:hlinkClick r:id="rId2" action="ppaction://hlinksldjump"/>
              </a:rPr>
              <a:t>аминокислоты</a:t>
            </a:r>
            <a:endParaRPr lang="ru-RU" sz="4000" b="1" dirty="0">
              <a:solidFill>
                <a:schemeClr val="tx1"/>
              </a:solidFill>
            </a:endParaRPr>
          </a:p>
        </p:txBody>
      </p:sp>
      <p:grpSp>
        <p:nvGrpSpPr>
          <p:cNvPr id="22554" name="Group 26"/>
          <p:cNvGrpSpPr>
            <a:grpSpLocks/>
          </p:cNvGrpSpPr>
          <p:nvPr/>
        </p:nvGrpSpPr>
        <p:grpSpPr bwMode="auto">
          <a:xfrm>
            <a:off x="228600" y="2667000"/>
            <a:ext cx="1676400" cy="2895600"/>
            <a:chOff x="672" y="1248"/>
            <a:chExt cx="1056" cy="1824"/>
          </a:xfrm>
        </p:grpSpPr>
        <p:grpSp>
          <p:nvGrpSpPr>
            <p:cNvPr id="22550" name="Group 22"/>
            <p:cNvGrpSpPr>
              <a:grpSpLocks/>
            </p:cNvGrpSpPr>
            <p:nvPr/>
          </p:nvGrpSpPr>
          <p:grpSpPr bwMode="auto">
            <a:xfrm>
              <a:off x="672" y="1248"/>
              <a:ext cx="1056" cy="1440"/>
              <a:chOff x="672" y="1248"/>
              <a:chExt cx="1056" cy="1440"/>
            </a:xfrm>
          </p:grpSpPr>
          <p:grpSp>
            <p:nvGrpSpPr>
              <p:cNvPr id="22541" name="Group 13"/>
              <p:cNvGrpSpPr>
                <a:grpSpLocks/>
              </p:cNvGrpSpPr>
              <p:nvPr/>
            </p:nvGrpSpPr>
            <p:grpSpPr bwMode="auto">
              <a:xfrm>
                <a:off x="672" y="1680"/>
                <a:ext cx="1056" cy="1008"/>
                <a:chOff x="672" y="1680"/>
                <a:chExt cx="1488" cy="1008"/>
              </a:xfrm>
            </p:grpSpPr>
            <p:sp>
              <p:nvSpPr>
                <p:cNvPr id="22535" name="Rectangle 7"/>
                <p:cNvSpPr>
                  <a:spLocks noChangeArrowheads="1"/>
                </p:cNvSpPr>
                <p:nvPr/>
              </p:nvSpPr>
              <p:spPr bwMode="auto">
                <a:xfrm>
                  <a:off x="1392" y="1680"/>
                  <a:ext cx="96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36" name="Rectangle 8"/>
                <p:cNvSpPr>
                  <a:spLocks noChangeArrowheads="1"/>
                </p:cNvSpPr>
                <p:nvPr/>
              </p:nvSpPr>
              <p:spPr bwMode="auto">
                <a:xfrm>
                  <a:off x="1008" y="2064"/>
                  <a:ext cx="81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37" name="Oval 9"/>
                <p:cNvSpPr>
                  <a:spLocks noChangeArrowheads="1"/>
                </p:cNvSpPr>
                <p:nvPr/>
              </p:nvSpPr>
              <p:spPr bwMode="auto">
                <a:xfrm>
                  <a:off x="1776" y="1920"/>
                  <a:ext cx="384" cy="33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40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1920"/>
                  <a:ext cx="384" cy="33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2546" name="Oval 18"/>
              <p:cNvSpPr>
                <a:spLocks noChangeArrowheads="1"/>
              </p:cNvSpPr>
              <p:nvPr/>
            </p:nvSpPr>
            <p:spPr bwMode="auto">
              <a:xfrm>
                <a:off x="960" y="1296"/>
                <a:ext cx="528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47" name="Rectangle 19"/>
              <p:cNvSpPr>
                <a:spLocks noChangeArrowheads="1"/>
              </p:cNvSpPr>
              <p:nvPr/>
            </p:nvSpPr>
            <p:spPr bwMode="auto">
              <a:xfrm>
                <a:off x="1104" y="1248"/>
                <a:ext cx="48" cy="96"/>
              </a:xfrm>
              <a:prstGeom prst="rect">
                <a:avLst/>
              </a:prstGeom>
              <a:solidFill>
                <a:srgbClr val="C2369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48" name="Rectangle 20"/>
              <p:cNvSpPr>
                <a:spLocks noChangeArrowheads="1"/>
              </p:cNvSpPr>
              <p:nvPr/>
            </p:nvSpPr>
            <p:spPr bwMode="auto">
              <a:xfrm>
                <a:off x="1200" y="1248"/>
                <a:ext cx="48" cy="96"/>
              </a:xfrm>
              <a:prstGeom prst="rect">
                <a:avLst/>
              </a:prstGeom>
              <a:solidFill>
                <a:srgbClr val="C2369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49" name="Rectangle 21"/>
              <p:cNvSpPr>
                <a:spLocks noChangeArrowheads="1"/>
              </p:cNvSpPr>
              <p:nvPr/>
            </p:nvSpPr>
            <p:spPr bwMode="auto">
              <a:xfrm>
                <a:off x="1296" y="1248"/>
                <a:ext cx="48" cy="96"/>
              </a:xfrm>
              <a:prstGeom prst="rect">
                <a:avLst/>
              </a:prstGeom>
              <a:solidFill>
                <a:srgbClr val="C2369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2551" name="Rectangle 23"/>
            <p:cNvSpPr>
              <a:spLocks noChangeArrowheads="1"/>
            </p:cNvSpPr>
            <p:nvPr/>
          </p:nvSpPr>
          <p:spPr bwMode="auto">
            <a:xfrm>
              <a:off x="1056" y="2688"/>
              <a:ext cx="144" cy="96"/>
            </a:xfrm>
            <a:prstGeom prst="rect">
              <a:avLst/>
            </a:prstGeom>
            <a:solidFill>
              <a:srgbClr val="3CC73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1056" y="2832"/>
              <a:ext cx="144" cy="96"/>
            </a:xfrm>
            <a:prstGeom prst="rect">
              <a:avLst/>
            </a:prstGeom>
            <a:solidFill>
              <a:srgbClr val="3CC73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1056" y="2976"/>
              <a:ext cx="144" cy="96"/>
            </a:xfrm>
            <a:prstGeom prst="rect">
              <a:avLst/>
            </a:prstGeom>
            <a:solidFill>
              <a:srgbClr val="3CC73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558" name="Group 30"/>
          <p:cNvGrpSpPr>
            <a:grpSpLocks/>
          </p:cNvGrpSpPr>
          <p:nvPr/>
        </p:nvGrpSpPr>
        <p:grpSpPr bwMode="auto">
          <a:xfrm>
            <a:off x="3276600" y="3810000"/>
            <a:ext cx="1447800" cy="1066800"/>
            <a:chOff x="2064" y="2400"/>
            <a:chExt cx="912" cy="672"/>
          </a:xfrm>
        </p:grpSpPr>
        <p:sp>
          <p:nvSpPr>
            <p:cNvPr id="22555" name="AutoShape 27"/>
            <p:cNvSpPr>
              <a:spLocks noChangeArrowheads="1"/>
            </p:cNvSpPr>
            <p:nvPr/>
          </p:nvSpPr>
          <p:spPr bwMode="auto">
            <a:xfrm rot="10607767">
              <a:off x="2064" y="2400"/>
              <a:ext cx="912" cy="288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14AEE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56" name="Rectangle 28"/>
            <p:cNvSpPr>
              <a:spLocks noChangeArrowheads="1"/>
            </p:cNvSpPr>
            <p:nvPr/>
          </p:nvSpPr>
          <p:spPr bwMode="auto">
            <a:xfrm>
              <a:off x="2448" y="2688"/>
              <a:ext cx="96" cy="144"/>
            </a:xfrm>
            <a:prstGeom prst="rect">
              <a:avLst/>
            </a:prstGeom>
            <a:solidFill>
              <a:srgbClr val="3CC73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57" name="Oval 29"/>
            <p:cNvSpPr>
              <a:spLocks noChangeArrowheads="1"/>
            </p:cNvSpPr>
            <p:nvPr/>
          </p:nvSpPr>
          <p:spPr bwMode="auto">
            <a:xfrm>
              <a:off x="2352" y="2832"/>
              <a:ext cx="288" cy="240"/>
            </a:xfrm>
            <a:prstGeom prst="ellipse">
              <a:avLst/>
            </a:prstGeom>
            <a:solidFill>
              <a:srgbClr val="C2369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2286000" y="3657600"/>
            <a:ext cx="83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/>
              <a:t>+</a:t>
            </a:r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>
            <a:off x="5029200" y="4038600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5029200" y="3124200"/>
            <a:ext cx="13716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 smtClean="0"/>
              <a:t>АТФ</a:t>
            </a:r>
            <a:endParaRPr lang="ru-RU" sz="5400" dirty="0"/>
          </a:p>
        </p:txBody>
      </p:sp>
      <p:grpSp>
        <p:nvGrpSpPr>
          <p:cNvPr id="22582" name="Group 54"/>
          <p:cNvGrpSpPr>
            <a:grpSpLocks/>
          </p:cNvGrpSpPr>
          <p:nvPr/>
        </p:nvGrpSpPr>
        <p:grpSpPr bwMode="auto">
          <a:xfrm>
            <a:off x="5638800" y="2590800"/>
            <a:ext cx="2514600" cy="3810000"/>
            <a:chOff x="3552" y="1632"/>
            <a:chExt cx="1584" cy="2400"/>
          </a:xfrm>
        </p:grpSpPr>
        <p:grpSp>
          <p:nvGrpSpPr>
            <p:cNvPr id="22562" name="Group 34"/>
            <p:cNvGrpSpPr>
              <a:grpSpLocks/>
            </p:cNvGrpSpPr>
            <p:nvPr/>
          </p:nvGrpSpPr>
          <p:grpSpPr bwMode="auto">
            <a:xfrm>
              <a:off x="4080" y="1632"/>
              <a:ext cx="1056" cy="1824"/>
              <a:chOff x="672" y="1248"/>
              <a:chExt cx="1056" cy="1824"/>
            </a:xfrm>
          </p:grpSpPr>
          <p:grpSp>
            <p:nvGrpSpPr>
              <p:cNvPr id="22563" name="Group 35"/>
              <p:cNvGrpSpPr>
                <a:grpSpLocks/>
              </p:cNvGrpSpPr>
              <p:nvPr/>
            </p:nvGrpSpPr>
            <p:grpSpPr bwMode="auto">
              <a:xfrm>
                <a:off x="672" y="1248"/>
                <a:ext cx="1056" cy="1440"/>
                <a:chOff x="672" y="1248"/>
                <a:chExt cx="1056" cy="1440"/>
              </a:xfrm>
            </p:grpSpPr>
            <p:grpSp>
              <p:nvGrpSpPr>
                <p:cNvPr id="22564" name="Group 36"/>
                <p:cNvGrpSpPr>
                  <a:grpSpLocks/>
                </p:cNvGrpSpPr>
                <p:nvPr/>
              </p:nvGrpSpPr>
              <p:grpSpPr bwMode="auto">
                <a:xfrm>
                  <a:off x="672" y="1680"/>
                  <a:ext cx="1056" cy="1008"/>
                  <a:chOff x="672" y="1680"/>
                  <a:chExt cx="1488" cy="1008"/>
                </a:xfrm>
              </p:grpSpPr>
              <p:sp>
                <p:nvSpPr>
                  <p:cNvPr id="22565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680"/>
                    <a:ext cx="96" cy="100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2566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2064"/>
                    <a:ext cx="81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2567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920"/>
                    <a:ext cx="384" cy="33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2568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672" y="1920"/>
                    <a:ext cx="384" cy="33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2569" name="Oval 41"/>
                <p:cNvSpPr>
                  <a:spLocks noChangeArrowheads="1"/>
                </p:cNvSpPr>
                <p:nvPr/>
              </p:nvSpPr>
              <p:spPr bwMode="auto">
                <a:xfrm>
                  <a:off x="960" y="1296"/>
                  <a:ext cx="528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70" name="Rectangle 42"/>
                <p:cNvSpPr>
                  <a:spLocks noChangeArrowheads="1"/>
                </p:cNvSpPr>
                <p:nvPr/>
              </p:nvSpPr>
              <p:spPr bwMode="auto">
                <a:xfrm>
                  <a:off x="1104" y="1248"/>
                  <a:ext cx="48" cy="96"/>
                </a:xfrm>
                <a:prstGeom prst="rect">
                  <a:avLst/>
                </a:prstGeom>
                <a:solidFill>
                  <a:srgbClr val="C2369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71" name="Rectangle 43"/>
                <p:cNvSpPr>
                  <a:spLocks noChangeArrowheads="1"/>
                </p:cNvSpPr>
                <p:nvPr/>
              </p:nvSpPr>
              <p:spPr bwMode="auto">
                <a:xfrm>
                  <a:off x="1200" y="1248"/>
                  <a:ext cx="48" cy="96"/>
                </a:xfrm>
                <a:prstGeom prst="rect">
                  <a:avLst/>
                </a:prstGeom>
                <a:solidFill>
                  <a:srgbClr val="C2369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572" name="Rectangle 44"/>
                <p:cNvSpPr>
                  <a:spLocks noChangeArrowheads="1"/>
                </p:cNvSpPr>
                <p:nvPr/>
              </p:nvSpPr>
              <p:spPr bwMode="auto">
                <a:xfrm>
                  <a:off x="1296" y="1248"/>
                  <a:ext cx="48" cy="96"/>
                </a:xfrm>
                <a:prstGeom prst="rect">
                  <a:avLst/>
                </a:prstGeom>
                <a:solidFill>
                  <a:srgbClr val="C2369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2573" name="Rectangle 45"/>
              <p:cNvSpPr>
                <a:spLocks noChangeArrowheads="1"/>
              </p:cNvSpPr>
              <p:nvPr/>
            </p:nvSpPr>
            <p:spPr bwMode="auto">
              <a:xfrm>
                <a:off x="1056" y="2688"/>
                <a:ext cx="144" cy="96"/>
              </a:xfrm>
              <a:prstGeom prst="rect">
                <a:avLst/>
              </a:prstGeom>
              <a:solidFill>
                <a:srgbClr val="3CC73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74" name="Rectangle 46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144" cy="96"/>
              </a:xfrm>
              <a:prstGeom prst="rect">
                <a:avLst/>
              </a:prstGeom>
              <a:solidFill>
                <a:srgbClr val="3CC73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75" name="Rectangle 47"/>
              <p:cNvSpPr>
                <a:spLocks noChangeArrowheads="1"/>
              </p:cNvSpPr>
              <p:nvPr/>
            </p:nvSpPr>
            <p:spPr bwMode="auto">
              <a:xfrm>
                <a:off x="1056" y="2976"/>
                <a:ext cx="144" cy="96"/>
              </a:xfrm>
              <a:prstGeom prst="rect">
                <a:avLst/>
              </a:prstGeom>
              <a:solidFill>
                <a:srgbClr val="3CC73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2576" name="Group 48"/>
            <p:cNvGrpSpPr>
              <a:grpSpLocks/>
            </p:cNvGrpSpPr>
            <p:nvPr/>
          </p:nvGrpSpPr>
          <p:grpSpPr bwMode="auto">
            <a:xfrm>
              <a:off x="3552" y="3360"/>
              <a:ext cx="912" cy="672"/>
              <a:chOff x="2064" y="2400"/>
              <a:chExt cx="912" cy="672"/>
            </a:xfrm>
          </p:grpSpPr>
          <p:sp>
            <p:nvSpPr>
              <p:cNvPr id="22577" name="AutoShape 49"/>
              <p:cNvSpPr>
                <a:spLocks noChangeArrowheads="1"/>
              </p:cNvSpPr>
              <p:nvPr/>
            </p:nvSpPr>
            <p:spPr bwMode="auto">
              <a:xfrm rot="10607767">
                <a:off x="2064" y="2400"/>
                <a:ext cx="912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14AE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78" name="Rectangle 50"/>
              <p:cNvSpPr>
                <a:spLocks noChangeArrowheads="1"/>
              </p:cNvSpPr>
              <p:nvPr/>
            </p:nvSpPr>
            <p:spPr bwMode="auto">
              <a:xfrm>
                <a:off x="2448" y="2688"/>
                <a:ext cx="96" cy="144"/>
              </a:xfrm>
              <a:prstGeom prst="rect">
                <a:avLst/>
              </a:prstGeom>
              <a:solidFill>
                <a:srgbClr val="3CC73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79" name="Oval 51"/>
              <p:cNvSpPr>
                <a:spLocks noChangeArrowheads="1"/>
              </p:cNvSpPr>
              <p:nvPr/>
            </p:nvSpPr>
            <p:spPr bwMode="auto">
              <a:xfrm>
                <a:off x="2352" y="2832"/>
                <a:ext cx="288" cy="240"/>
              </a:xfrm>
              <a:prstGeom prst="ellipse">
                <a:avLst/>
              </a:prstGeom>
              <a:solidFill>
                <a:srgbClr val="C2369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580" name="Text Box 52"/>
          <p:cNvSpPr txBox="1">
            <a:spLocks noChangeArrowheads="1"/>
          </p:cNvSpPr>
          <p:nvPr/>
        </p:nvSpPr>
        <p:spPr bwMode="auto">
          <a:xfrm>
            <a:off x="533400" y="5715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тРНК</a:t>
            </a:r>
          </a:p>
        </p:txBody>
      </p:sp>
      <p:sp>
        <p:nvSpPr>
          <p:cNvPr id="22581" name="Text Box 53"/>
          <p:cNvSpPr txBox="1">
            <a:spLocks noChangeArrowheads="1"/>
          </p:cNvSpPr>
          <p:nvPr/>
        </p:nvSpPr>
        <p:spPr bwMode="auto">
          <a:xfrm>
            <a:off x="2819400" y="5029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Аминокислота </a:t>
            </a:r>
          </a:p>
        </p:txBody>
      </p:sp>
      <p:grpSp>
        <p:nvGrpSpPr>
          <p:cNvPr id="45" name="Group 109"/>
          <p:cNvGrpSpPr>
            <a:grpSpLocks/>
          </p:cNvGrpSpPr>
          <p:nvPr/>
        </p:nvGrpSpPr>
        <p:grpSpPr bwMode="auto">
          <a:xfrm>
            <a:off x="2819792" y="1690144"/>
            <a:ext cx="1371207" cy="1143000"/>
            <a:chOff x="4176" y="3312"/>
            <a:chExt cx="1008" cy="624"/>
          </a:xfrm>
        </p:grpSpPr>
        <p:sp>
          <p:nvSpPr>
            <p:cNvPr id="46" name="Oval 88"/>
            <p:cNvSpPr>
              <a:spLocks noChangeArrowheads="1"/>
            </p:cNvSpPr>
            <p:nvPr/>
          </p:nvSpPr>
          <p:spPr bwMode="auto">
            <a:xfrm>
              <a:off x="4224" y="3360"/>
              <a:ext cx="144" cy="96"/>
            </a:xfrm>
            <a:prstGeom prst="ellipse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" name="Oval 89"/>
            <p:cNvSpPr>
              <a:spLocks noChangeArrowheads="1"/>
            </p:cNvSpPr>
            <p:nvPr/>
          </p:nvSpPr>
          <p:spPr bwMode="auto">
            <a:xfrm>
              <a:off x="4368" y="3312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" name="Oval 90"/>
            <p:cNvSpPr>
              <a:spLocks noChangeArrowheads="1"/>
            </p:cNvSpPr>
            <p:nvPr/>
          </p:nvSpPr>
          <p:spPr bwMode="auto">
            <a:xfrm>
              <a:off x="4512" y="3360"/>
              <a:ext cx="144" cy="96"/>
            </a:xfrm>
            <a:prstGeom prst="ellipse">
              <a:avLst/>
            </a:prstGeom>
            <a:solidFill>
              <a:srgbClr val="14AEE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91"/>
            <p:cNvSpPr>
              <a:spLocks noChangeArrowheads="1"/>
            </p:cNvSpPr>
            <p:nvPr/>
          </p:nvSpPr>
          <p:spPr bwMode="auto">
            <a:xfrm>
              <a:off x="4608" y="3408"/>
              <a:ext cx="144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Oval 92"/>
            <p:cNvSpPr>
              <a:spLocks noChangeArrowheads="1"/>
            </p:cNvSpPr>
            <p:nvPr/>
          </p:nvSpPr>
          <p:spPr bwMode="auto">
            <a:xfrm>
              <a:off x="4848" y="3456"/>
              <a:ext cx="144" cy="96"/>
            </a:xfrm>
            <a:prstGeom prst="ellipse">
              <a:avLst/>
            </a:prstGeom>
            <a:solidFill>
              <a:srgbClr val="BC3CBF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Oval 93"/>
            <p:cNvSpPr>
              <a:spLocks noChangeArrowheads="1"/>
            </p:cNvSpPr>
            <p:nvPr/>
          </p:nvSpPr>
          <p:spPr bwMode="auto">
            <a:xfrm>
              <a:off x="4752" y="3456"/>
              <a:ext cx="144" cy="96"/>
            </a:xfrm>
            <a:prstGeom prst="ellipse">
              <a:avLst/>
            </a:prstGeom>
            <a:solidFill>
              <a:srgbClr val="45B35A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Oval 94"/>
            <p:cNvSpPr>
              <a:spLocks noChangeArrowheads="1"/>
            </p:cNvSpPr>
            <p:nvPr/>
          </p:nvSpPr>
          <p:spPr bwMode="auto">
            <a:xfrm>
              <a:off x="4992" y="3456"/>
              <a:ext cx="144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95"/>
            <p:cNvSpPr>
              <a:spLocks noChangeArrowheads="1"/>
            </p:cNvSpPr>
            <p:nvPr/>
          </p:nvSpPr>
          <p:spPr bwMode="auto">
            <a:xfrm>
              <a:off x="5040" y="3552"/>
              <a:ext cx="144" cy="96"/>
            </a:xfrm>
            <a:prstGeom prst="ellipse">
              <a:avLst/>
            </a:prstGeom>
            <a:solidFill>
              <a:srgbClr val="C1BA3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Oval 96"/>
            <p:cNvSpPr>
              <a:spLocks noChangeArrowheads="1"/>
            </p:cNvSpPr>
            <p:nvPr/>
          </p:nvSpPr>
          <p:spPr bwMode="auto">
            <a:xfrm>
              <a:off x="4944" y="3648"/>
              <a:ext cx="144" cy="96"/>
            </a:xfrm>
            <a:prstGeom prst="ellipse">
              <a:avLst/>
            </a:prstGeom>
            <a:solidFill>
              <a:srgbClr val="1E27D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" name="Oval 97"/>
            <p:cNvSpPr>
              <a:spLocks noChangeArrowheads="1"/>
            </p:cNvSpPr>
            <p:nvPr/>
          </p:nvSpPr>
          <p:spPr bwMode="auto">
            <a:xfrm>
              <a:off x="4848" y="374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Oval 98"/>
            <p:cNvSpPr>
              <a:spLocks noChangeArrowheads="1"/>
            </p:cNvSpPr>
            <p:nvPr/>
          </p:nvSpPr>
          <p:spPr bwMode="auto">
            <a:xfrm>
              <a:off x="4752" y="3840"/>
              <a:ext cx="144" cy="96"/>
            </a:xfrm>
            <a:prstGeom prst="ellipse">
              <a:avLst/>
            </a:prstGeom>
            <a:solidFill>
              <a:srgbClr val="45B35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Oval 99"/>
            <p:cNvSpPr>
              <a:spLocks noChangeArrowheads="1"/>
            </p:cNvSpPr>
            <p:nvPr/>
          </p:nvSpPr>
          <p:spPr bwMode="auto">
            <a:xfrm>
              <a:off x="4176" y="3456"/>
              <a:ext cx="144" cy="96"/>
            </a:xfrm>
            <a:prstGeom prst="ellipse">
              <a:avLst/>
            </a:prstGeom>
            <a:solidFill>
              <a:srgbClr val="C2369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" name="Oval 100"/>
            <p:cNvSpPr>
              <a:spLocks noChangeArrowheads="1"/>
            </p:cNvSpPr>
            <p:nvPr/>
          </p:nvSpPr>
          <p:spPr bwMode="auto">
            <a:xfrm>
              <a:off x="4272" y="3552"/>
              <a:ext cx="144" cy="96"/>
            </a:xfrm>
            <a:prstGeom prst="ellipse">
              <a:avLst/>
            </a:prstGeom>
            <a:solidFill>
              <a:srgbClr val="18E03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" name="Oval 101"/>
            <p:cNvSpPr>
              <a:spLocks noChangeArrowheads="1"/>
            </p:cNvSpPr>
            <p:nvPr/>
          </p:nvSpPr>
          <p:spPr bwMode="auto">
            <a:xfrm>
              <a:off x="4416" y="3504"/>
              <a:ext cx="144" cy="96"/>
            </a:xfrm>
            <a:prstGeom prst="ellipse">
              <a:avLst/>
            </a:prstGeom>
            <a:solidFill>
              <a:srgbClr val="18E03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" name="Oval 102"/>
            <p:cNvSpPr>
              <a:spLocks noChangeArrowheads="1"/>
            </p:cNvSpPr>
            <p:nvPr/>
          </p:nvSpPr>
          <p:spPr bwMode="auto">
            <a:xfrm>
              <a:off x="4656" y="3792"/>
              <a:ext cx="144" cy="96"/>
            </a:xfrm>
            <a:prstGeom prst="ellipse">
              <a:avLst/>
            </a:prstGeom>
            <a:solidFill>
              <a:srgbClr val="C1BA3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" name="Oval 103"/>
            <p:cNvSpPr>
              <a:spLocks noChangeArrowheads="1"/>
            </p:cNvSpPr>
            <p:nvPr/>
          </p:nvSpPr>
          <p:spPr bwMode="auto">
            <a:xfrm>
              <a:off x="4512" y="3552"/>
              <a:ext cx="144" cy="96"/>
            </a:xfrm>
            <a:prstGeom prst="ellipse">
              <a:avLst/>
            </a:prstGeom>
            <a:solidFill>
              <a:srgbClr val="FF66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" name="Oval 104"/>
            <p:cNvSpPr>
              <a:spLocks noChangeArrowheads="1"/>
            </p:cNvSpPr>
            <p:nvPr/>
          </p:nvSpPr>
          <p:spPr bwMode="auto">
            <a:xfrm>
              <a:off x="4512" y="3792"/>
              <a:ext cx="144" cy="96"/>
            </a:xfrm>
            <a:prstGeom prst="ellipse">
              <a:avLst/>
            </a:prstGeom>
            <a:solidFill>
              <a:srgbClr val="FF66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" name="Oval 105"/>
            <p:cNvSpPr>
              <a:spLocks noChangeArrowheads="1"/>
            </p:cNvSpPr>
            <p:nvPr/>
          </p:nvSpPr>
          <p:spPr bwMode="auto">
            <a:xfrm>
              <a:off x="4368" y="3792"/>
              <a:ext cx="144" cy="96"/>
            </a:xfrm>
            <a:prstGeom prst="ellipse">
              <a:avLst/>
            </a:prstGeom>
            <a:solidFill>
              <a:srgbClr val="E315B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" name="Oval 106"/>
            <p:cNvSpPr>
              <a:spLocks noChangeArrowheads="1"/>
            </p:cNvSpPr>
            <p:nvPr/>
          </p:nvSpPr>
          <p:spPr bwMode="auto">
            <a:xfrm>
              <a:off x="4272" y="3744"/>
              <a:ext cx="144" cy="96"/>
            </a:xfrm>
            <a:prstGeom prst="ellipse">
              <a:avLst/>
            </a:prstGeom>
            <a:solidFill>
              <a:srgbClr val="F4260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97596" y="1290034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тРНК</a:t>
            </a:r>
            <a:r>
              <a:rPr lang="ru-RU" sz="2000" b="1" dirty="0" smtClean="0"/>
              <a:t> – </a:t>
            </a:r>
            <a:r>
              <a:rPr lang="ru-RU" sz="2000" b="1" dirty="0" err="1" smtClean="0"/>
              <a:t>аминоацил</a:t>
            </a:r>
            <a:r>
              <a:rPr lang="ru-RU" sz="2000" b="1" dirty="0" smtClean="0"/>
              <a:t> - </a:t>
            </a:r>
            <a:r>
              <a:rPr lang="ru-RU" sz="2000" b="1" dirty="0" err="1" smtClean="0"/>
              <a:t>синтетаза</a:t>
            </a:r>
            <a:endParaRPr lang="ru-RU" sz="2000" b="1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17736" y="2819400"/>
            <a:ext cx="326477" cy="95049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01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with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59" grpId="0"/>
      <p:bldP spid="22560" grpId="0" animBg="1"/>
      <p:bldP spid="22561" grpId="0"/>
      <p:bldP spid="22580" grpId="0"/>
      <p:bldP spid="22581" grpId="0"/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2933</TotalTime>
  <Words>746</Words>
  <Application>Microsoft Office PowerPoint</Application>
  <PresentationFormat>Экран (4:3)</PresentationFormat>
  <Paragraphs>251</Paragraphs>
  <Slides>33</Slides>
  <Notes>0</Notes>
  <HiddenSlides>8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Тема Office</vt:lpstr>
      <vt:lpstr>Орбита</vt:lpstr>
      <vt:lpstr>Клетка – единица жизни</vt:lpstr>
      <vt:lpstr>Цели урока</vt:lpstr>
      <vt:lpstr>Клетка сложная открытая динамическая система</vt:lpstr>
      <vt:lpstr>Презентация PowerPoint</vt:lpstr>
      <vt:lpstr>Презентация PowerPoint</vt:lpstr>
      <vt:lpstr>Проблема урока</vt:lpstr>
      <vt:lpstr>Презентация PowerPoint</vt:lpstr>
      <vt:lpstr>Презентация PowerPoint</vt:lpstr>
      <vt:lpstr>Схема активирования аминокислоты</vt:lpstr>
      <vt:lpstr>Инициация </vt:lpstr>
      <vt:lpstr> </vt:lpstr>
      <vt:lpstr>Схема модели реализации информации в клетке</vt:lpstr>
      <vt:lpstr>Образование первичной лизосомы</vt:lpstr>
      <vt:lpstr>Презентация PowerPoint</vt:lpstr>
      <vt:lpstr>Взаимосвязь органоидов клетки</vt:lpstr>
      <vt:lpstr>Выделение секрета</vt:lpstr>
      <vt:lpstr>Презентация PowerPoint</vt:lpstr>
      <vt:lpstr>Глюкоза в клетке</vt:lpstr>
      <vt:lpstr>Ответ клетки на воздействие гормона адреналина</vt:lpstr>
      <vt:lpstr>Закрепление знаний</vt:lpstr>
      <vt:lpstr>Образование и доставка инсулина</vt:lpstr>
      <vt:lpstr>Доставка адреналина к клетке</vt:lpstr>
      <vt:lpstr>Схема  анаболизма и катаболизма</vt:lpstr>
      <vt:lpstr>Связь  внутриклеточных процессов и  внешних регуляторов </vt:lpstr>
      <vt:lpstr>Алгоритмы работы подсистем клетки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Клетка – единица жизни</dc:title>
  <cp:lastModifiedBy>Nico</cp:lastModifiedBy>
  <cp:revision>148</cp:revision>
  <dcterms:modified xsi:type="dcterms:W3CDTF">2012-01-22T18:03:36Z</dcterms:modified>
</cp:coreProperties>
</file>