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8" r:id="rId2"/>
    <p:sldId id="266" r:id="rId3"/>
    <p:sldId id="267" r:id="rId4"/>
    <p:sldId id="277" r:id="rId5"/>
    <p:sldId id="300" r:id="rId6"/>
    <p:sldId id="302" r:id="rId7"/>
    <p:sldId id="305" r:id="rId8"/>
    <p:sldId id="286" r:id="rId9"/>
    <p:sldId id="307" r:id="rId10"/>
    <p:sldId id="309" r:id="rId11"/>
    <p:sldId id="310" r:id="rId12"/>
    <p:sldId id="349" r:id="rId13"/>
    <p:sldId id="312" r:id="rId14"/>
    <p:sldId id="314" r:id="rId15"/>
    <p:sldId id="353" r:id="rId16"/>
    <p:sldId id="316" r:id="rId17"/>
    <p:sldId id="317" r:id="rId18"/>
    <p:sldId id="358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66" r:id="rId27"/>
    <p:sldId id="328" r:id="rId28"/>
    <p:sldId id="329" r:id="rId29"/>
    <p:sldId id="330" r:id="rId30"/>
    <p:sldId id="331" r:id="rId31"/>
    <p:sldId id="332" r:id="rId32"/>
    <p:sldId id="333" r:id="rId33"/>
    <p:sldId id="368" r:id="rId34"/>
    <p:sldId id="334" r:id="rId35"/>
    <p:sldId id="335" r:id="rId36"/>
    <p:sldId id="369" r:id="rId37"/>
    <p:sldId id="336" r:id="rId38"/>
    <p:sldId id="337" r:id="rId39"/>
    <p:sldId id="339" r:id="rId40"/>
    <p:sldId id="343" r:id="rId41"/>
    <p:sldId id="344" r:id="rId42"/>
    <p:sldId id="345" r:id="rId43"/>
    <p:sldId id="346" r:id="rId44"/>
    <p:sldId id="347" r:id="rId45"/>
    <p:sldId id="370" r:id="rId46"/>
    <p:sldId id="371" r:id="rId47"/>
    <p:sldId id="379" r:id="rId48"/>
    <p:sldId id="384" r:id="rId49"/>
    <p:sldId id="375" r:id="rId50"/>
    <p:sldId id="376" r:id="rId51"/>
    <p:sldId id="377" r:id="rId52"/>
    <p:sldId id="378" r:id="rId53"/>
    <p:sldId id="385" r:id="rId5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CB16E83-5359-4CDF-8C03-904E03E0FBD4}" type="datetimeFigureOut">
              <a:rPr lang="ru-RU"/>
              <a:pPr>
                <a:defRPr/>
              </a:pPr>
              <a:t>14.05.2012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51C4DF4-6193-4398-8431-4729F369EA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6108FB6-56C3-48ED-99C9-3E3A9D68905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D255D-B23A-474A-B9C5-860955EED08A}" type="datetimeFigureOut">
              <a:rPr lang="ru-RU"/>
              <a:pPr>
                <a:defRPr/>
              </a:pPr>
              <a:t>14.05.2012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C2FBE-E2C3-4134-AE54-D6EA5B6029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80590-420C-44E4-A8E9-FA71EC504839}" type="datetimeFigureOut">
              <a:rPr lang="ru-RU"/>
              <a:pPr>
                <a:defRPr/>
              </a:pPr>
              <a:t>14.05.2012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13690-9DD3-4907-8CF3-9FB640B01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C02F2-0A6D-4903-8E83-BCB4D9711ED2}" type="datetimeFigureOut">
              <a:rPr lang="ru-RU"/>
              <a:pPr>
                <a:defRPr/>
              </a:pPr>
              <a:t>14.05.2012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0EA52-FFAA-46E3-AC92-2136C655BF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D4B87-B1B2-4252-B787-364EA7B96E04}" type="datetimeFigureOut">
              <a:rPr lang="ru-RU"/>
              <a:pPr>
                <a:defRPr/>
              </a:pPr>
              <a:t>14.05.2012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0BBF6-BB2C-478C-8AF3-935984F0D2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5E1D2-1DE7-4DF7-ACF2-857BBC30B205}" type="datetimeFigureOut">
              <a:rPr lang="ru-RU"/>
              <a:pPr>
                <a:defRPr/>
              </a:pPr>
              <a:t>14.05.2012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932B5-E6B4-4444-BFF4-316E517D2D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E810A-F772-46AD-BC84-B012365335C8}" type="datetimeFigureOut">
              <a:rPr lang="ru-RU"/>
              <a:pPr>
                <a:defRPr/>
              </a:pPr>
              <a:t>14.05.2012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BA4F3-E547-4746-828C-97B4B2F677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A128A-9A81-4DB2-AA59-2887FBC3D637}" type="datetimeFigureOut">
              <a:rPr lang="ru-RU"/>
              <a:pPr>
                <a:defRPr/>
              </a:pPr>
              <a:t>14.05.2012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FD990-1FC2-49DD-A9F1-9776D88AD7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C5CE5-4309-45BF-9A04-835C586A32CC}" type="datetimeFigureOut">
              <a:rPr lang="ru-RU"/>
              <a:pPr>
                <a:defRPr/>
              </a:pPr>
              <a:t>14.05.2012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15B17-7A72-4D9C-9711-8F1C8D896E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92642-D065-4BFE-834E-65ECD35184F7}" type="datetimeFigureOut">
              <a:rPr lang="ru-RU"/>
              <a:pPr>
                <a:defRPr/>
              </a:pPr>
              <a:t>14.05.2012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E8681-17F6-497E-9992-F4D7C20BA4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8D250-6D94-46A2-BB99-A528EC42D832}" type="datetimeFigureOut">
              <a:rPr lang="ru-RU"/>
              <a:pPr>
                <a:defRPr/>
              </a:pPr>
              <a:t>14.05.2012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192F1-0AD5-46FA-8B36-14EB794474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8DBC8-F451-4A1C-A899-D18C2CD36F50}" type="datetimeFigureOut">
              <a:rPr lang="ru-RU"/>
              <a:pPr>
                <a:defRPr/>
              </a:pPr>
              <a:t>14.05.2012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B67FD-7B67-4AD1-8C18-BFDE36A5D5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12BAFD-C5C0-4CAD-993F-10F6D0C34A8C}" type="datetimeFigureOut">
              <a:rPr lang="ru-RU"/>
              <a:pPr>
                <a:defRPr/>
              </a:pPr>
              <a:t>14.05.2012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EF6FF91-C958-4608-8544-080B9884EA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4338" name="Рисунок 4" descr="горы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Прямоугольник 5"/>
          <p:cNvSpPr>
            <a:spLocks noChangeArrowheads="1"/>
          </p:cNvSpPr>
          <p:nvPr/>
        </p:nvSpPr>
        <p:spPr bwMode="auto">
          <a:xfrm>
            <a:off x="468313" y="4076700"/>
            <a:ext cx="730726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000" b="1">
                <a:solidFill>
                  <a:srgbClr val="FFFF00"/>
                </a:solidFill>
                <a:latin typeface="Book Antiqua" pitchFamily="18" charset="0"/>
              </a:rPr>
              <a:t>Что значит быть патриотом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Прямоугольник 3"/>
          <p:cNvSpPr/>
          <p:nvPr/>
        </p:nvSpPr>
        <p:spPr>
          <a:xfrm>
            <a:off x="250825" y="4076700"/>
            <a:ext cx="5689600" cy="1939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Умом Россию не понять,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Аршином общим не измерить: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У ней особенная стать –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Россию можно только верить.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0510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300788" cy="765175"/>
          </a:xfrm>
        </p:spPr>
        <p:txBody>
          <a:bodyPr/>
          <a:lstStyle/>
          <a:p>
            <a:r>
              <a:rPr lang="ru-RU" b="1" smtClean="0">
                <a:solidFill>
                  <a:srgbClr val="C00000"/>
                </a:solidFill>
                <a:latin typeface="Book Antiqua" pitchFamily="18" charset="0"/>
              </a:rPr>
              <a:t>Уникальность России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4300" y="3716338"/>
            <a:ext cx="5219700" cy="3141662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А. Обширная</a:t>
            </a:r>
            <a:r>
              <a:rPr lang="en-US" b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территория;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Б. несметные природные и рукотворные богатства: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В.</a:t>
            </a:r>
            <a:r>
              <a:rPr lang="en-US" b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многонациональный народ, Российская Федерация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874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4388" y="0"/>
            <a:ext cx="1979612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8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8745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2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174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79388" y="188913"/>
            <a:ext cx="328612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Горы Кавказа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402138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Уральские горы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825" y="260350"/>
            <a:ext cx="8229600" cy="4310063"/>
          </a:xfrm>
        </p:spPr>
        <p:txBody>
          <a:bodyPr/>
          <a:lstStyle/>
          <a:p>
            <a:r>
              <a:rPr lang="ru-RU" b="1" i="1" smtClean="0">
                <a:solidFill>
                  <a:srgbClr val="C00000"/>
                </a:solidFill>
                <a:latin typeface="Book Antiqua" pitchFamily="18" charset="0"/>
              </a:rPr>
              <a:t>Что такое Родина?</a:t>
            </a:r>
            <a:endParaRPr lang="ru-RU" b="1" smtClean="0">
              <a:solidFill>
                <a:srgbClr val="C00000"/>
              </a:solidFill>
              <a:latin typeface="Book Antiqua" pitchFamily="18" charset="0"/>
            </a:endParaRPr>
          </a:p>
          <a:p>
            <a:r>
              <a:rPr lang="ru-RU" b="1" i="1" smtClean="0">
                <a:solidFill>
                  <a:srgbClr val="C00000"/>
                </a:solidFill>
                <a:latin typeface="Book Antiqua" pitchFamily="18" charset="0"/>
              </a:rPr>
              <a:t>Что значит любить Родину? </a:t>
            </a:r>
            <a:endParaRPr lang="ru-RU" b="1" smtClean="0">
              <a:solidFill>
                <a:srgbClr val="C00000"/>
              </a:solidFill>
              <a:latin typeface="Book Antiqua" pitchFamily="18" charset="0"/>
            </a:endParaRPr>
          </a:p>
          <a:p>
            <a:r>
              <a:rPr lang="ru-RU" b="1" i="1" smtClean="0">
                <a:solidFill>
                  <a:srgbClr val="C00000"/>
                </a:solidFill>
                <a:latin typeface="Book Antiqua" pitchFamily="18" charset="0"/>
              </a:rPr>
              <a:t>За что человек любит свою Родину?</a:t>
            </a:r>
            <a:endParaRPr lang="ru-RU" b="1" smtClean="0">
              <a:solidFill>
                <a:srgbClr val="C00000"/>
              </a:solidFill>
              <a:latin typeface="Book Antiqua" pitchFamily="18" charset="0"/>
            </a:endParaRPr>
          </a:p>
          <a:p>
            <a:endParaRPr lang="ru-RU" b="1" smtClean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292725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Сибирская  тайга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443663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Дальневосточная тайга</a:t>
            </a:r>
            <a:endParaRPr lang="ru-RU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Камчатка. Долина гейзеров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563938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Байкал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0038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Дельта Волги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8915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b="1" smtClean="0">
                <a:solidFill>
                  <a:srgbClr val="002060"/>
                </a:solidFill>
                <a:latin typeface="Book Antiqua" pitchFamily="18" charset="0"/>
              </a:rPr>
              <a:t>Леса Карелии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096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Прямоугольник 4"/>
          <p:cNvSpPr>
            <a:spLocks noChangeArrowheads="1"/>
          </p:cNvSpPr>
          <p:nvPr/>
        </p:nvSpPr>
        <p:spPr bwMode="auto">
          <a:xfrm>
            <a:off x="0" y="188913"/>
            <a:ext cx="50974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>
                <a:solidFill>
                  <a:srgbClr val="002060"/>
                </a:solidFill>
                <a:latin typeface="Book Antiqua" pitchFamily="18" charset="0"/>
              </a:rPr>
              <a:t>Степи Калмыкии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ru-RU" b="1" smtClean="0">
                <a:solidFill>
                  <a:srgbClr val="002060"/>
                </a:solidFill>
                <a:latin typeface="Book Antiqua" pitchFamily="18" charset="0"/>
              </a:rPr>
              <a:t>Пустыня в центре Сибири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978400" cy="1143000"/>
          </a:xfrm>
        </p:spPr>
        <p:txBody>
          <a:bodyPr/>
          <a:lstStyle/>
          <a:p>
            <a:r>
              <a:rPr lang="ru-RU" b="1" smtClean="0">
                <a:solidFill>
                  <a:srgbClr val="002060"/>
                </a:solidFill>
                <a:latin typeface="Book Antiqua" pitchFamily="18" charset="0"/>
              </a:rPr>
              <a:t>Уголь Кузбасса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33825"/>
            <a:ext cx="4211638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779838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Заполярный никель</a:t>
            </a:r>
            <a:endParaRPr lang="ru-RU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5263"/>
            <a:ext cx="4211638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0"/>
            <a:ext cx="277177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4638" y="-207963"/>
            <a:ext cx="9686926" cy="119538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42976" y="2143116"/>
            <a:ext cx="6868996" cy="3416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</a:rPr>
              <a:t>Словарная работа: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</a:rPr>
              <a:t>Патриот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</a:rPr>
              <a:t>патриотизм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</a:rPr>
              <a:t>Отчизна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974725"/>
            <a:ext cx="9156700" cy="5889625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267325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Якутские алмазы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580063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atin typeface="Book Antiqua" pitchFamily="18" charset="0"/>
              </a:rPr>
              <a:t>Магаданское золото</a:t>
            </a:r>
            <a:endParaRPr lang="ru-RU" b="1" dirty="0">
              <a:latin typeface="Book Antiqua" pitchFamily="18" charset="0"/>
            </a:endParaRPr>
          </a:p>
        </p:txBody>
      </p:sp>
      <p:pic>
        <p:nvPicPr>
          <p:cNvPr id="460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867400" y="0"/>
            <a:ext cx="3276600" cy="2349500"/>
          </a:xfr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067175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atin typeface="Book Antiqua" pitchFamily="18" charset="0"/>
              </a:rPr>
              <a:t>Сибирский газ</a:t>
            </a:r>
            <a:endParaRPr lang="ru-RU" b="1" dirty="0">
              <a:latin typeface="Book Antiqua" pitchFamily="18" charset="0"/>
            </a:endParaRPr>
          </a:p>
        </p:txBody>
      </p:sp>
      <p:pic>
        <p:nvPicPr>
          <p:cNvPr id="471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948488" y="0"/>
            <a:ext cx="2195512" cy="3213100"/>
          </a:xfrm>
        </p:spPr>
      </p:pic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49725"/>
            <a:ext cx="4427538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2459038" cy="1143000"/>
          </a:xfrm>
        </p:spPr>
        <p:txBody>
          <a:bodyPr/>
          <a:lstStyle/>
          <a:p>
            <a:r>
              <a:rPr lang="ru-RU" b="1" smtClean="0">
                <a:solidFill>
                  <a:srgbClr val="002060"/>
                </a:solidFill>
                <a:latin typeface="Book Antiqua" pitchFamily="18" charset="0"/>
              </a:rPr>
              <a:t>Аляска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9080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Продажа Аляски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203575" cy="9080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Волгоград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01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4427538" y="4149725"/>
            <a:ext cx="4546600" cy="1143000"/>
          </a:xfrm>
        </p:spPr>
        <p:txBody>
          <a:bodyPr/>
          <a:lstStyle/>
          <a:p>
            <a:r>
              <a:rPr lang="ru-RU" sz="6000" b="1" smtClean="0">
                <a:solidFill>
                  <a:srgbClr val="002060"/>
                </a:solidFill>
                <a:latin typeface="Book Antiqua" pitchFamily="18" charset="0"/>
              </a:rPr>
              <a:t>Российская Федерация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>
          <a:xfrm>
            <a:off x="2484438" y="0"/>
            <a:ext cx="6911975" cy="11430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strips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813"/>
            <a:ext cx="9144000" cy="5762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Book Antiqua" pitchFamily="18" charset="0"/>
              </a:rPr>
              <a:t>Типы субъектов Российской Федерации:</a:t>
            </a:r>
            <a:r>
              <a:rPr lang="ru-RU" b="1" dirty="0" smtClean="0">
                <a:solidFill>
                  <a:srgbClr val="C00000"/>
                </a:solidFill>
                <a:latin typeface="Book Antiqua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Book Antiqua" pitchFamily="18" charset="0"/>
              </a:rPr>
            </a:br>
            <a:endParaRPr lang="ru-RU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825" y="692150"/>
            <a:ext cx="4826000" cy="6165850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C00000"/>
                </a:solidFill>
              </a:rPr>
              <a:t>- </a:t>
            </a:r>
            <a:r>
              <a:rPr lang="ru-RU" b="1" dirty="0" smtClean="0">
                <a:solidFill>
                  <a:srgbClr val="C00000"/>
                </a:solidFill>
                <a:latin typeface="Book Antiqua" pitchFamily="18" charset="0"/>
              </a:rPr>
              <a:t>республики</a:t>
            </a: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(Адыгея, Карелия, Хакасия и др.)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- </a:t>
            </a:r>
            <a:r>
              <a:rPr lang="ru-RU" b="1" dirty="0" smtClean="0">
                <a:solidFill>
                  <a:srgbClr val="C00000"/>
                </a:solidFill>
                <a:latin typeface="Book Antiqua" pitchFamily="18" charset="0"/>
              </a:rPr>
              <a:t>края</a:t>
            </a: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(Краснодарский, Пермский, Приморский Хабаровский и др.)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- </a:t>
            </a:r>
            <a:r>
              <a:rPr lang="ru-RU" b="1" dirty="0" smtClean="0">
                <a:solidFill>
                  <a:srgbClr val="C00000"/>
                </a:solidFill>
                <a:latin typeface="Book Antiqua" pitchFamily="18" charset="0"/>
              </a:rPr>
              <a:t>области</a:t>
            </a: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(Брянская, Вологодская, Кировская, Ростовская и др.)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- </a:t>
            </a:r>
            <a:r>
              <a:rPr lang="ru-RU" b="1" dirty="0" smtClean="0">
                <a:solidFill>
                  <a:srgbClr val="C00000"/>
                </a:solidFill>
                <a:latin typeface="Book Antiqua" pitchFamily="18" charset="0"/>
              </a:rPr>
              <a:t>города</a:t>
            </a: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– Москва и Санкт-Петербург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- </a:t>
            </a:r>
            <a:r>
              <a:rPr lang="ru-RU" b="1" dirty="0" smtClean="0">
                <a:solidFill>
                  <a:srgbClr val="C00000"/>
                </a:solidFill>
                <a:latin typeface="Book Antiqua" pitchFamily="18" charset="0"/>
              </a:rPr>
              <a:t>автономная область</a:t>
            </a: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– Еврейская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C00000"/>
                </a:solidFill>
                <a:latin typeface="Book Antiqua" pitchFamily="18" charset="0"/>
              </a:rPr>
              <a:t>- автономные округа</a:t>
            </a:r>
            <a:r>
              <a:rPr lang="ru-RU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(Ханты-Мансийский, Ямало-Ненецкий и др.).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268413"/>
            <a:ext cx="435610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908050"/>
          </a:xfrm>
        </p:spPr>
        <p:txBody>
          <a:bodyPr/>
          <a:lstStyle/>
          <a:p>
            <a:r>
              <a:rPr lang="ru-RU" b="1" smtClean="0">
                <a:solidFill>
                  <a:srgbClr val="C00000"/>
                </a:solidFill>
                <a:latin typeface="Book Antiqua" pitchFamily="18" charset="0"/>
              </a:rPr>
              <a:t>Задание</a:t>
            </a:r>
          </a:p>
        </p:txBody>
      </p:sp>
      <p:sp>
        <p:nvSpPr>
          <p:cNvPr id="54274" name="Содержимое 2"/>
          <p:cNvSpPr>
            <a:spLocks noGrp="1"/>
          </p:cNvSpPr>
          <p:nvPr>
            <p:ph idx="1"/>
          </p:nvPr>
        </p:nvSpPr>
        <p:spPr>
          <a:xfrm>
            <a:off x="277813" y="1600200"/>
            <a:ext cx="46037" cy="4525963"/>
          </a:xfrm>
        </p:spPr>
        <p:txBody>
          <a:bodyPr/>
          <a:lstStyle/>
          <a:p>
            <a:endParaRPr lang="ru-RU" sz="2800" smtClean="0">
              <a:latin typeface="Book Antiqua" pitchFamily="18" charset="0"/>
            </a:endParaRPr>
          </a:p>
        </p:txBody>
      </p:sp>
      <p:sp>
        <p:nvSpPr>
          <p:cNvPr id="54275" name="Прямоугольник 3"/>
          <p:cNvSpPr>
            <a:spLocks noChangeArrowheads="1"/>
          </p:cNvSpPr>
          <p:nvPr/>
        </p:nvSpPr>
        <p:spPr bwMode="auto">
          <a:xfrm>
            <a:off x="4643438" y="2025650"/>
            <a:ext cx="4500562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Book Antiqua" pitchFamily="18" charset="0"/>
              </a:rPr>
              <a:t>- оборона</a:t>
            </a:r>
          </a:p>
          <a:p>
            <a:r>
              <a:rPr lang="ru-RU" sz="2800" b="1">
                <a:solidFill>
                  <a:srgbClr val="002060"/>
                </a:solidFill>
                <a:latin typeface="Book Antiqua" pitchFamily="18" charset="0"/>
              </a:rPr>
              <a:t>- визы</a:t>
            </a:r>
          </a:p>
          <a:p>
            <a:r>
              <a:rPr lang="ru-RU" sz="2800" b="1">
                <a:solidFill>
                  <a:srgbClr val="002060"/>
                </a:solidFill>
                <a:latin typeface="Book Antiqua" pitchFamily="18" charset="0"/>
              </a:rPr>
              <a:t>- развитие медицины</a:t>
            </a:r>
          </a:p>
          <a:p>
            <a:r>
              <a:rPr lang="ru-RU" sz="2800" b="1">
                <a:solidFill>
                  <a:srgbClr val="002060"/>
                </a:solidFill>
                <a:latin typeface="Book Antiqua" pitchFamily="18" charset="0"/>
              </a:rPr>
              <a:t>- рынок руда</a:t>
            </a:r>
          </a:p>
          <a:p>
            <a:r>
              <a:rPr lang="ru-RU" sz="2800" b="1">
                <a:solidFill>
                  <a:srgbClr val="002060"/>
                </a:solidFill>
                <a:latin typeface="Book Antiqua" pitchFamily="18" charset="0"/>
              </a:rPr>
              <a:t>- культурный обмен</a:t>
            </a:r>
          </a:p>
          <a:p>
            <a:r>
              <a:rPr lang="ru-RU" sz="2800" b="1">
                <a:solidFill>
                  <a:srgbClr val="002060"/>
                </a:solidFill>
                <a:latin typeface="Book Antiqua" pitchFamily="18" charset="0"/>
              </a:rPr>
              <a:t>- борьба с преступностью</a:t>
            </a:r>
          </a:p>
          <a:p>
            <a:r>
              <a:rPr lang="ru-RU" sz="2800" b="1">
                <a:solidFill>
                  <a:srgbClr val="002060"/>
                </a:solidFill>
                <a:latin typeface="Book Antiqua" pitchFamily="18" charset="0"/>
              </a:rPr>
              <a:t>- чрезвычайные ситуации</a:t>
            </a:r>
          </a:p>
          <a:p>
            <a:r>
              <a:rPr lang="ru-RU" sz="2800" b="1">
                <a:solidFill>
                  <a:srgbClr val="002060"/>
                </a:solidFill>
                <a:latin typeface="Book Antiqua" pitchFamily="18" charset="0"/>
              </a:rPr>
              <a:t>- авторитет в мире</a:t>
            </a:r>
          </a:p>
          <a:p>
            <a:endParaRPr lang="ru-RU" sz="2800" b="1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54276" name="Прямоугольник 4"/>
          <p:cNvSpPr>
            <a:spLocks noChangeArrowheads="1"/>
          </p:cNvSpPr>
          <p:nvPr/>
        </p:nvSpPr>
        <p:spPr bwMode="auto">
          <a:xfrm>
            <a:off x="0" y="765175"/>
            <a:ext cx="4608513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Book Antiqua" pitchFamily="18" charset="0"/>
              </a:rPr>
              <a:t>- </a:t>
            </a:r>
            <a:r>
              <a:rPr lang="ru-RU" sz="2800" b="1">
                <a:solidFill>
                  <a:srgbClr val="002060"/>
                </a:solidFill>
                <a:latin typeface="Book Antiqua" pitchFamily="18" charset="0"/>
              </a:rPr>
              <a:t>охрана границ</a:t>
            </a:r>
          </a:p>
          <a:p>
            <a:r>
              <a:rPr lang="ru-RU" sz="2800" b="1">
                <a:solidFill>
                  <a:srgbClr val="002060"/>
                </a:solidFill>
                <a:latin typeface="Book Antiqua" pitchFamily="18" charset="0"/>
              </a:rPr>
              <a:t>- борьба с наркобизнесом</a:t>
            </a:r>
          </a:p>
          <a:p>
            <a:r>
              <a:rPr lang="ru-RU" sz="2800" b="1">
                <a:solidFill>
                  <a:srgbClr val="002060"/>
                </a:solidFill>
                <a:latin typeface="Book Antiqua" pitchFamily="18" charset="0"/>
              </a:rPr>
              <a:t>- торговля</a:t>
            </a:r>
          </a:p>
          <a:p>
            <a:r>
              <a:rPr lang="ru-RU" sz="2800" b="1">
                <a:solidFill>
                  <a:srgbClr val="002060"/>
                </a:solidFill>
                <a:latin typeface="Book Antiqua" pitchFamily="18" charset="0"/>
              </a:rPr>
              <a:t>- охрана таежных лесов</a:t>
            </a:r>
          </a:p>
          <a:p>
            <a:r>
              <a:rPr lang="ru-RU" sz="2800" b="1">
                <a:solidFill>
                  <a:srgbClr val="002060"/>
                </a:solidFill>
                <a:latin typeface="Book Antiqua" pitchFamily="18" charset="0"/>
              </a:rPr>
              <a:t>- транспорт </a:t>
            </a:r>
          </a:p>
          <a:p>
            <a:r>
              <a:rPr lang="ru-RU" sz="2800" b="1">
                <a:solidFill>
                  <a:srgbClr val="002060"/>
                </a:solidFill>
                <a:latin typeface="Book Antiqua" pitchFamily="18" charset="0"/>
              </a:rPr>
              <a:t>- государственный язык</a:t>
            </a:r>
          </a:p>
          <a:p>
            <a:r>
              <a:rPr lang="ru-RU" sz="2800" b="1">
                <a:solidFill>
                  <a:srgbClr val="002060"/>
                </a:solidFill>
                <a:latin typeface="Book Antiqua" pitchFamily="18" charset="0"/>
              </a:rPr>
              <a:t>- международная политика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0"/>
            <a:ext cx="2843212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2843213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Вятка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Picture 2" descr="D:\фото 10\фото выбор\IMG_12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213" y="404813"/>
            <a:ext cx="6300787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значит быть патриотом.</a:t>
            </a:r>
            <a:b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52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0955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63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58888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43300"/>
            <a:ext cx="238125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>
          <a:xfrm>
            <a:off x="4356100" y="274638"/>
            <a:ext cx="4330700" cy="1143000"/>
          </a:xfrm>
        </p:spPr>
        <p:txBody>
          <a:bodyPr/>
          <a:lstStyle/>
          <a:p>
            <a:r>
              <a:rPr lang="ru-RU" b="1" smtClean="0">
                <a:solidFill>
                  <a:srgbClr val="C00000"/>
                </a:solidFill>
                <a:latin typeface="Book Antiqua" pitchFamily="18" charset="0"/>
              </a:rPr>
              <a:t>В. И. Даль</a:t>
            </a:r>
          </a:p>
        </p:txBody>
      </p:sp>
      <p:sp>
        <p:nvSpPr>
          <p:cNvPr id="57346" name="Содержимое 2"/>
          <p:cNvSpPr>
            <a:spLocks noGrp="1"/>
          </p:cNvSpPr>
          <p:nvPr>
            <p:ph idx="1"/>
          </p:nvPr>
        </p:nvSpPr>
        <p:spPr>
          <a:xfrm>
            <a:off x="4500563" y="2060575"/>
            <a:ext cx="4268787" cy="1978025"/>
          </a:xfrm>
        </p:spPr>
        <p:txBody>
          <a:bodyPr/>
          <a:lstStyle/>
          <a:p>
            <a:pPr algn="ctr"/>
            <a:r>
              <a:rPr lang="ru-RU" sz="3600" b="1" i="1" smtClean="0">
                <a:solidFill>
                  <a:srgbClr val="002060"/>
                </a:solidFill>
                <a:latin typeface="Book Antiqua" pitchFamily="18" charset="0"/>
              </a:rPr>
              <a:t>«Любитель Отечества, ревнитель о благе его, отчизнолюб, отечественник или отчизник».</a:t>
            </a:r>
            <a:endParaRPr lang="ru-RU" sz="3600" b="1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ru-RU" sz="3600" smtClean="0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56100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8370" name="Содержимое 2"/>
          <p:cNvSpPr>
            <a:spLocks noGrp="1"/>
          </p:cNvSpPr>
          <p:nvPr>
            <p:ph idx="1"/>
          </p:nvPr>
        </p:nvSpPr>
        <p:spPr>
          <a:xfrm>
            <a:off x="4021138" y="1628775"/>
            <a:ext cx="5122862" cy="4525963"/>
          </a:xfrm>
        </p:spPr>
        <p:txBody>
          <a:bodyPr/>
          <a:lstStyle/>
          <a:p>
            <a:pPr algn="ctr"/>
            <a:r>
              <a:rPr lang="ru-RU" b="1" i="1" smtClean="0">
                <a:solidFill>
                  <a:srgbClr val="C00000"/>
                </a:solidFill>
                <a:latin typeface="Book Antiqua" pitchFamily="18" charset="0"/>
              </a:rPr>
              <a:t>«Патриот – это человек, который любит свою Родину и заботится о ее процветании».</a:t>
            </a:r>
          </a:p>
          <a:p>
            <a:endParaRPr lang="ru-RU" smtClean="0"/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C00000"/>
                </a:solidFill>
                <a:latin typeface="Book Antiqua" pitchFamily="18" charset="0"/>
              </a:rPr>
              <a:t>Но что значит любить свою Родину?</a:t>
            </a:r>
            <a:r>
              <a:rPr lang="ru-RU" b="1" dirty="0" smtClean="0">
                <a:solidFill>
                  <a:srgbClr val="C00000"/>
                </a:solidFill>
                <a:latin typeface="Book Antiqua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Book Antiqua" pitchFamily="18" charset="0"/>
              </a:rPr>
            </a:br>
            <a:endParaRPr lang="ru-RU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59394" name="Содержимое 2"/>
          <p:cNvSpPr>
            <a:spLocks noGrp="1"/>
          </p:cNvSpPr>
          <p:nvPr>
            <p:ph idx="1"/>
          </p:nvPr>
        </p:nvSpPr>
        <p:spPr>
          <a:xfrm>
            <a:off x="468313" y="1196975"/>
            <a:ext cx="8229600" cy="4525963"/>
          </a:xfrm>
        </p:spPr>
        <p:txBody>
          <a:bodyPr/>
          <a:lstStyle/>
          <a:p>
            <a:r>
              <a:rPr lang="ru-RU" sz="4000" b="1" i="1" smtClean="0">
                <a:solidFill>
                  <a:srgbClr val="002060"/>
                </a:solidFill>
                <a:latin typeface="Book Antiqua" pitchFamily="18" charset="0"/>
              </a:rPr>
              <a:t>-действовать для ее блага</a:t>
            </a:r>
          </a:p>
          <a:p>
            <a:r>
              <a:rPr lang="ru-RU" sz="4000" b="1" i="1" smtClean="0">
                <a:solidFill>
                  <a:srgbClr val="002060"/>
                </a:solidFill>
                <a:latin typeface="Book Antiqua" pitchFamily="18" charset="0"/>
              </a:rPr>
              <a:t>- гордиться ею</a:t>
            </a:r>
          </a:p>
          <a:p>
            <a:r>
              <a:rPr lang="ru-RU" sz="4000" b="1" i="1" smtClean="0">
                <a:solidFill>
                  <a:srgbClr val="002060"/>
                </a:solidFill>
                <a:latin typeface="Book Antiqua" pitchFamily="18" charset="0"/>
              </a:rPr>
              <a:t>- не совершать того, что может ей навредить.</a:t>
            </a:r>
          </a:p>
          <a:p>
            <a:endParaRPr lang="ru-RU" sz="4000" b="1" i="1" smtClean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40005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strips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strips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246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276600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349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0775" y="2647950"/>
            <a:ext cx="675322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49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0"/>
            <a:ext cx="5724525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strip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250" y="0"/>
            <a:ext cx="409575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656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sz="2400" b="1" smtClean="0">
                <a:solidFill>
                  <a:srgbClr val="C00000"/>
                </a:solidFill>
                <a:latin typeface="Book Antiqua" pitchFamily="18" charset="0"/>
              </a:rPr>
              <a:t>Выберите действия, которые, на ваш взгляд, характеризуют истинного патриота России. </a:t>
            </a:r>
            <a:br>
              <a:rPr lang="ru-RU" sz="2400" b="1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sz="2400" b="1" smtClean="0">
                <a:solidFill>
                  <a:srgbClr val="C00000"/>
                </a:solidFill>
                <a:latin typeface="Book Antiqua" pitchFamily="18" charset="0"/>
              </a:rPr>
              <a:t>Самостоятельно дополните перечень.</a:t>
            </a:r>
          </a:p>
        </p:txBody>
      </p:sp>
      <p:sp>
        <p:nvSpPr>
          <p:cNvPr id="67586" name="Содержимое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r>
              <a:rPr lang="ru-RU" sz="1600" b="1" smtClean="0">
                <a:solidFill>
                  <a:srgbClr val="002060"/>
                </a:solidFill>
                <a:latin typeface="Book Antiqua" pitchFamily="18" charset="0"/>
              </a:rPr>
              <a:t>- знает и любит культуру многонациональной России;</a:t>
            </a:r>
          </a:p>
          <a:p>
            <a:r>
              <a:rPr lang="ru-RU" sz="1600" b="1" smtClean="0">
                <a:solidFill>
                  <a:srgbClr val="002060"/>
                </a:solidFill>
                <a:latin typeface="Book Antiqua" pitchFamily="18" charset="0"/>
              </a:rPr>
              <a:t>- помогает престарелым и инвалидам;</a:t>
            </a:r>
          </a:p>
          <a:p>
            <a:r>
              <a:rPr lang="ru-RU" sz="1600" b="1" smtClean="0">
                <a:solidFill>
                  <a:srgbClr val="002060"/>
                </a:solidFill>
                <a:latin typeface="Book Antiqua" pitchFamily="18" charset="0"/>
              </a:rPr>
              <a:t>- постоянно подчеркивает свою заботу о Родине;</a:t>
            </a:r>
          </a:p>
          <a:p>
            <a:r>
              <a:rPr lang="ru-RU" sz="1600" b="1" smtClean="0">
                <a:solidFill>
                  <a:srgbClr val="002060"/>
                </a:solidFill>
                <a:latin typeface="Book Antiqua" pitchFamily="18" charset="0"/>
              </a:rPr>
              <a:t>- искренне переживает недостатки и ищет законные средства их устранения;</a:t>
            </a:r>
          </a:p>
          <a:p>
            <a:r>
              <a:rPr lang="ru-RU" sz="1600" b="1" smtClean="0">
                <a:solidFill>
                  <a:srgbClr val="002060"/>
                </a:solidFill>
                <a:latin typeface="Book Antiqua" pitchFamily="18" charset="0"/>
              </a:rPr>
              <a:t>- негативно высказывается о представителях других наций и народностей:</a:t>
            </a:r>
          </a:p>
          <a:p>
            <a:r>
              <a:rPr lang="ru-RU" sz="1600" b="1" smtClean="0">
                <a:solidFill>
                  <a:srgbClr val="002060"/>
                </a:solidFill>
                <a:latin typeface="Book Antiqua" pitchFamily="18" charset="0"/>
              </a:rPr>
              <a:t>- старается соблюдать законы;</a:t>
            </a:r>
          </a:p>
          <a:p>
            <a:r>
              <a:rPr lang="ru-RU" sz="1600" b="1" smtClean="0">
                <a:solidFill>
                  <a:srgbClr val="002060"/>
                </a:solidFill>
                <a:latin typeface="Book Antiqua" pitchFamily="18" charset="0"/>
              </a:rPr>
              <a:t>- применяет силу и грубость в отношении нарушителей закона и порядка;</a:t>
            </a:r>
          </a:p>
          <a:p>
            <a:r>
              <a:rPr lang="ru-RU" sz="1600" b="1" smtClean="0">
                <a:solidFill>
                  <a:srgbClr val="002060"/>
                </a:solidFill>
                <a:latin typeface="Book Antiqua" pitchFamily="18" charset="0"/>
              </a:rPr>
              <a:t>- охраняет природу;</a:t>
            </a:r>
          </a:p>
          <a:p>
            <a:r>
              <a:rPr lang="ru-RU" sz="1600" b="1" smtClean="0">
                <a:solidFill>
                  <a:srgbClr val="002060"/>
                </a:solidFill>
                <a:latin typeface="Book Antiqua" pitchFamily="18" charset="0"/>
              </a:rPr>
              <a:t>- дружелюбен к иностранцам и представителям других народов России;</a:t>
            </a:r>
          </a:p>
          <a:p>
            <a:r>
              <a:rPr lang="ru-RU" sz="1600" b="1" smtClean="0">
                <a:solidFill>
                  <a:srgbClr val="002060"/>
                </a:solidFill>
                <a:latin typeface="Book Antiqua" pitchFamily="18" charset="0"/>
              </a:rPr>
              <a:t>- толерантен по отношению к иным религиям, культурам и обычаям;</a:t>
            </a:r>
          </a:p>
          <a:p>
            <a:r>
              <a:rPr lang="ru-RU" sz="1600" b="1" smtClean="0">
                <a:solidFill>
                  <a:srgbClr val="002060"/>
                </a:solidFill>
                <a:latin typeface="Book Antiqua" pitchFamily="18" charset="0"/>
              </a:rPr>
              <a:t>- часто обнимает белоствольную березку;</a:t>
            </a:r>
          </a:p>
          <a:p>
            <a:r>
              <a:rPr lang="ru-RU" sz="1600" b="1" smtClean="0">
                <a:solidFill>
                  <a:srgbClr val="002060"/>
                </a:solidFill>
                <a:latin typeface="Book Antiqua" pitchFamily="18" charset="0"/>
              </a:rPr>
              <a:t>- уклоняется от уплаты налогов;</a:t>
            </a:r>
          </a:p>
          <a:p>
            <a:r>
              <a:rPr lang="ru-RU" sz="1600" b="1" smtClean="0">
                <a:solidFill>
                  <a:srgbClr val="002060"/>
                </a:solidFill>
                <a:latin typeface="Book Antiqua" pitchFamily="18" charset="0"/>
              </a:rPr>
              <a:t>- знает и уважает государственную символику России (Герб, Флаг, Гимн);</a:t>
            </a:r>
          </a:p>
          <a:p>
            <a:r>
              <a:rPr lang="ru-RU" sz="1600" b="1" smtClean="0">
                <a:solidFill>
                  <a:srgbClr val="002060"/>
                </a:solidFill>
                <a:latin typeface="Book Antiqua" pitchFamily="18" charset="0"/>
              </a:rPr>
              <a:t>- избегает службы в армии;</a:t>
            </a:r>
          </a:p>
          <a:p>
            <a:r>
              <a:rPr lang="ru-RU" sz="1600" b="1" smtClean="0">
                <a:solidFill>
                  <a:srgbClr val="002060"/>
                </a:solidFill>
                <a:latin typeface="Book Antiqua" pitchFamily="18" charset="0"/>
              </a:rPr>
              <a:t>- демонстрирует свое превосходство над представителями других наций</a:t>
            </a:r>
          </a:p>
          <a:p>
            <a:endParaRPr lang="ru-RU" sz="1600" b="1" smtClean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67587" name="Rectangle 1"/>
          <p:cNvSpPr>
            <a:spLocks noChangeArrowheads="1"/>
          </p:cNvSpPr>
          <p:nvPr/>
        </p:nvSpPr>
        <p:spPr bwMode="auto">
          <a:xfrm>
            <a:off x="0" y="5599113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Book Antiqua" pitchFamily="18" charset="0"/>
                <a:ea typeface="Calibri" pitchFamily="34" charset="0"/>
                <a:cs typeface="Times New Roman" pitchFamily="18" charset="0"/>
              </a:rPr>
              <a:t>Охарактеризуйте человека, совершающего действия, которые вы не включили в свой перечень. Дополните получившуюся характеристику</a:t>
            </a:r>
            <a:r>
              <a:rPr lang="ru-RU" sz="1200" b="1">
                <a:solidFill>
                  <a:srgbClr val="C00000"/>
                </a:solidFill>
                <a:latin typeface="Book Antiqua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b="1">
              <a:solidFill>
                <a:srgbClr val="C00000"/>
              </a:solidFill>
              <a:latin typeface="Book Antiqua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861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smtClean="0"/>
              <a:t> 	</a:t>
            </a:r>
            <a:r>
              <a:rPr lang="ru-RU" sz="6000" b="1" smtClean="0">
                <a:solidFill>
                  <a:srgbClr val="C00000"/>
                </a:solidFill>
                <a:latin typeface="Book Antiqua" pitchFamily="18" charset="0"/>
              </a:rPr>
              <a:t>Патриотизм для меня – это….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150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651500" cy="6858000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0"/>
            <a:ext cx="5219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330</Words>
  <Application>Microsoft Office PowerPoint</Application>
  <PresentationFormat>Экран (4:3)</PresentationFormat>
  <Paragraphs>82</Paragraphs>
  <Slides>53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8" baseType="lpstr">
      <vt:lpstr>Calibri</vt:lpstr>
      <vt:lpstr>Arial</vt:lpstr>
      <vt:lpstr>Book Antiqua</vt:lpstr>
      <vt:lpstr>Times New Roman</vt:lpstr>
      <vt:lpstr>Тема Office</vt:lpstr>
      <vt:lpstr>Слайд 1</vt:lpstr>
      <vt:lpstr>Слайд 2</vt:lpstr>
      <vt:lpstr>Слайд 3</vt:lpstr>
      <vt:lpstr>Вятка</vt:lpstr>
      <vt:lpstr>Слайд 5</vt:lpstr>
      <vt:lpstr>Слайд 6</vt:lpstr>
      <vt:lpstr>Слайд 7</vt:lpstr>
      <vt:lpstr>Слайд 8</vt:lpstr>
      <vt:lpstr>Слайд 9</vt:lpstr>
      <vt:lpstr>Слайд 10</vt:lpstr>
      <vt:lpstr>Уникальность России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Уральские горы</vt:lpstr>
      <vt:lpstr>Сибирская  тайга</vt:lpstr>
      <vt:lpstr>Дальневосточная тайга</vt:lpstr>
      <vt:lpstr>Камчатка. Долина гейзеров</vt:lpstr>
      <vt:lpstr>Байкал</vt:lpstr>
      <vt:lpstr>Дельта Волги</vt:lpstr>
      <vt:lpstr>Леса Карелии</vt:lpstr>
      <vt:lpstr>Слайд 26</vt:lpstr>
      <vt:lpstr>Пустыня в центре Сибири</vt:lpstr>
      <vt:lpstr>Уголь Кузбасса</vt:lpstr>
      <vt:lpstr>Заполярный никель</vt:lpstr>
      <vt:lpstr>Якутские алмазы</vt:lpstr>
      <vt:lpstr>Магаданское золото</vt:lpstr>
      <vt:lpstr>Сибирский газ</vt:lpstr>
      <vt:lpstr>Аляска</vt:lpstr>
      <vt:lpstr>Продажа Аляски</vt:lpstr>
      <vt:lpstr>Волгоград</vt:lpstr>
      <vt:lpstr>Российская Федерация</vt:lpstr>
      <vt:lpstr>Слайд 37</vt:lpstr>
      <vt:lpstr>Типы субъектов Российской Федерации: </vt:lpstr>
      <vt:lpstr>Задание</vt:lpstr>
      <vt:lpstr>Что значит быть патриотом. </vt:lpstr>
      <vt:lpstr>Слайд 41</vt:lpstr>
      <vt:lpstr>В. И. Даль</vt:lpstr>
      <vt:lpstr>Слайд 43</vt:lpstr>
      <vt:lpstr>Но что значит любить свою Родину? 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Выберите действия, которые, на ваш взгляд, характеризуют истинного патриота России.  Самостоятельно дополните перечень.</vt:lpstr>
      <vt:lpstr>Слайд 53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nadezhda.pronskaya</cp:lastModifiedBy>
  <cp:revision>46</cp:revision>
  <dcterms:created xsi:type="dcterms:W3CDTF">2011-11-15T08:01:46Z</dcterms:created>
  <dcterms:modified xsi:type="dcterms:W3CDTF">2012-05-14T16:22:07Z</dcterms:modified>
</cp:coreProperties>
</file>