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C27"/>
    <a:srgbClr val="FFFFFF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97" autoAdjust="0"/>
    <p:restoredTop sz="94660"/>
  </p:normalViewPr>
  <p:slideViewPr>
    <p:cSldViewPr>
      <p:cViewPr>
        <p:scale>
          <a:sx n="60" d="100"/>
          <a:sy n="60" d="100"/>
        </p:scale>
        <p:origin x="-93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51354-18B1-4219-861B-F402B540B64D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6C675-81D2-488D-991A-7913BF083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87FB-FB6B-4D33-BF4C-5CC213D1CAA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287ED-79E0-42F3-A37F-6CE97B9AE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88A0D-3673-4C55-BB96-EBDDB76125A6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76CBB-0FDE-42A6-BCEF-23CB911DD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1FBA9-BD1C-4070-98A6-E7B50CD5C43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1B76E-5E3F-4ECD-89A2-B0FB4EA27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21B60-A29F-4B26-B970-ADCEE556AECA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29358-8453-4AD6-A71B-5C4DD93B7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44071-67CD-40A1-B674-FAD20903474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0BECC-38CC-4841-A3DE-94DEAE5D4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D6C6B-42BA-4F00-8325-98B1987B6FF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B76E9-7F6B-4941-9FDB-FE8975A08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BFE0D-503D-466E-B8CC-2BCCE338AE02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8D458-B741-47AD-8823-D15470C21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CE9D7-B8BF-4AD9-872B-47F5B233FF1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96284-450A-40F2-8CB1-B609D1149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98009-6B09-4394-92D5-BBBA3F258074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C97A2-44B7-41DA-8818-900396DA9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6AACE-3714-493C-9992-516E4388042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B00E8-0632-4110-9B0F-448D6FF3A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470D38-6EB9-47BC-A576-F30B35B175F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AA4100-BC5D-42FA-8337-C78F066C0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video" Target="file:///D:\!!!Festival\__Temp\624658\3.avi" TargetMode="External"/><Relationship Id="rId7" Type="http://schemas.openxmlformats.org/officeDocument/2006/relationships/image" Target="../media/image4.png"/><Relationship Id="rId2" Type="http://schemas.openxmlformats.org/officeDocument/2006/relationships/video" Target="file:///D:\!!!Festival\__Temp\624658\2.avi" TargetMode="External"/><Relationship Id="rId1" Type="http://schemas.openxmlformats.org/officeDocument/2006/relationships/video" Target="file:///D:\!!!Festival\__Temp\624658\1.avi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>
            <a:spLocks noChangeArrowheads="1"/>
          </p:cNvSpPr>
          <p:nvPr/>
        </p:nvSpPr>
        <p:spPr bwMode="auto">
          <a:xfrm>
            <a:off x="857250" y="428625"/>
            <a:ext cx="7429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latin typeface="Calibri" pitchFamily="34" charset="0"/>
              </a:rPr>
              <a:t>Самопроверка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75" y="1857375"/>
            <a:ext cx="3959225" cy="20621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</a:rPr>
              <a:t>1-й уровень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 72 : 8 = 9 (км/ч)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 180 : 90 = 2 </a:t>
            </a:r>
            <a:r>
              <a:rPr lang="en-US" sz="3200" b="1" dirty="0">
                <a:latin typeface="+mn-lt"/>
              </a:rPr>
              <a:t> </a:t>
            </a:r>
            <a:r>
              <a:rPr lang="ru-RU" sz="3200" b="1" dirty="0">
                <a:latin typeface="+mn-lt"/>
              </a:rPr>
              <a:t>(ч)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 6 · 6 = 36</a:t>
            </a:r>
            <a:r>
              <a:rPr lang="en-US" sz="3200" b="1" dirty="0">
                <a:latin typeface="+mn-lt"/>
              </a:rPr>
              <a:t> </a:t>
            </a:r>
            <a:r>
              <a:rPr lang="ru-RU" sz="3200" b="1" dirty="0">
                <a:latin typeface="+mn-lt"/>
              </a:rPr>
              <a:t> (км)</a:t>
            </a:r>
            <a:endParaRPr lang="ru-RU" sz="24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7588" y="1857375"/>
            <a:ext cx="3959225" cy="20621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</a:rPr>
              <a:t>2-й уровень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200 : </a:t>
            </a:r>
            <a:r>
              <a:rPr lang="en-US" sz="3200" b="1" dirty="0">
                <a:latin typeface="+mn-lt"/>
              </a:rPr>
              <a:t>a</a:t>
            </a:r>
            <a:r>
              <a:rPr lang="ru-RU" sz="3200" b="1" dirty="0">
                <a:latin typeface="+mn-lt"/>
              </a:rPr>
              <a:t> = </a:t>
            </a:r>
            <a:r>
              <a:rPr lang="en-US" sz="3200" b="1" dirty="0">
                <a:latin typeface="+mn-lt"/>
              </a:rPr>
              <a:t> </a:t>
            </a:r>
            <a:r>
              <a:rPr lang="ru-RU" sz="3200" b="1" dirty="0">
                <a:latin typeface="+mn-lt"/>
              </a:rPr>
              <a:t>   </a:t>
            </a:r>
            <a:r>
              <a:rPr lang="en-US" sz="3200" b="1" dirty="0">
                <a:latin typeface="+mn-lt"/>
              </a:rPr>
              <a:t> </a:t>
            </a:r>
            <a:r>
              <a:rPr lang="ru-RU" sz="3200" b="1" dirty="0">
                <a:latin typeface="+mn-lt"/>
              </a:rPr>
              <a:t> (км)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 </a:t>
            </a:r>
            <a:r>
              <a:rPr lang="en-US" sz="3200" b="1" dirty="0">
                <a:latin typeface="+mn-lt"/>
              </a:rPr>
              <a:t>x</a:t>
            </a:r>
            <a:r>
              <a:rPr lang="ru-RU" sz="3200" b="1" dirty="0">
                <a:latin typeface="+mn-lt"/>
              </a:rPr>
              <a:t> : </a:t>
            </a:r>
            <a:r>
              <a:rPr lang="en-US" sz="3200" b="1" dirty="0">
                <a:latin typeface="+mn-lt"/>
              </a:rPr>
              <a:t>y</a:t>
            </a:r>
            <a:r>
              <a:rPr lang="ru-RU" sz="3200" b="1" dirty="0">
                <a:latin typeface="+mn-lt"/>
              </a:rPr>
              <a:t> = </a:t>
            </a:r>
            <a:r>
              <a:rPr lang="en-US" sz="3200" b="1" dirty="0">
                <a:latin typeface="+mn-lt"/>
              </a:rPr>
              <a:t>     </a:t>
            </a:r>
            <a:r>
              <a:rPr lang="ru-RU" sz="3200" b="1" dirty="0">
                <a:latin typeface="+mn-lt"/>
              </a:rPr>
              <a:t>   </a:t>
            </a:r>
            <a:r>
              <a:rPr lang="en-US" sz="3200" b="1" dirty="0">
                <a:latin typeface="+mn-lt"/>
              </a:rPr>
              <a:t> </a:t>
            </a:r>
            <a:r>
              <a:rPr lang="ru-RU" sz="3200" b="1" dirty="0">
                <a:latin typeface="+mn-lt"/>
              </a:rPr>
              <a:t> (км/ч)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+mn-lt"/>
              </a:rPr>
              <a:t>t </a:t>
            </a:r>
            <a:r>
              <a:rPr lang="ru-RU" sz="3200" b="1" dirty="0">
                <a:latin typeface="+mn-lt"/>
              </a:rPr>
              <a:t>: (</a:t>
            </a:r>
            <a:r>
              <a:rPr lang="en-US" sz="3200" b="1" dirty="0">
                <a:latin typeface="+mn-lt"/>
              </a:rPr>
              <a:t>d </a:t>
            </a:r>
            <a:r>
              <a:rPr lang="ru-RU" sz="3200" b="1" dirty="0">
                <a:latin typeface="+mn-lt"/>
              </a:rPr>
              <a:t>: 3 ) =   (км)</a:t>
            </a:r>
            <a:endParaRPr lang="ru-RU" sz="24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50" y="4071938"/>
            <a:ext cx="4429125" cy="257175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3-й уровень</a:t>
            </a:r>
          </a:p>
          <a:p>
            <a:r>
              <a:rPr lang="en-US" sz="3200" b="1">
                <a:latin typeface="Calibri" pitchFamily="34" charset="0"/>
              </a:rPr>
              <a:t>d</a:t>
            </a:r>
            <a:r>
              <a:rPr lang="ru-RU" sz="3200" b="1">
                <a:latin typeface="Calibri" pitchFamily="34" charset="0"/>
              </a:rPr>
              <a:t> : </a:t>
            </a:r>
            <a:r>
              <a:rPr lang="en-US" sz="3200" b="1">
                <a:latin typeface="Calibri" pitchFamily="34" charset="0"/>
              </a:rPr>
              <a:t>2 – d</a:t>
            </a:r>
            <a:r>
              <a:rPr lang="ru-RU" sz="3200" b="1">
                <a:latin typeface="Calibri" pitchFamily="34" charset="0"/>
              </a:rPr>
              <a:t>:</a:t>
            </a:r>
            <a:r>
              <a:rPr lang="en-US" sz="3200" b="1">
                <a:latin typeface="Calibri" pitchFamily="34" charset="0"/>
              </a:rPr>
              <a:t> 4</a:t>
            </a:r>
            <a:r>
              <a:rPr lang="ru-RU" sz="3200" b="1">
                <a:latin typeface="Calibri" pitchFamily="34" charset="0"/>
              </a:rPr>
              <a:t> = </a:t>
            </a:r>
            <a:r>
              <a:rPr lang="en-US" sz="3200" b="1">
                <a:latin typeface="Calibri" pitchFamily="34" charset="0"/>
              </a:rPr>
              <a:t> </a:t>
            </a:r>
            <a:r>
              <a:rPr lang="ru-RU" sz="3200" b="1">
                <a:latin typeface="Calibri" pitchFamily="34" charset="0"/>
              </a:rPr>
              <a:t>      (км</a:t>
            </a:r>
            <a:r>
              <a:rPr lang="en-US" sz="3200" b="1">
                <a:latin typeface="Calibri" pitchFamily="34" charset="0"/>
              </a:rPr>
              <a:t>/</a:t>
            </a:r>
            <a:r>
              <a:rPr lang="ru-RU" sz="3200" b="1">
                <a:latin typeface="Calibri" pitchFamily="34" charset="0"/>
              </a:rPr>
              <a:t>ч)</a:t>
            </a:r>
          </a:p>
          <a:p>
            <a:r>
              <a:rPr lang="ru-RU" sz="3200" b="1">
                <a:latin typeface="Calibri" pitchFamily="34" charset="0"/>
              </a:rPr>
              <a:t> </a:t>
            </a:r>
            <a:r>
              <a:rPr lang="en-US" sz="3200" b="1">
                <a:latin typeface="Calibri" pitchFamily="34" charset="0"/>
              </a:rPr>
              <a:t>x</a:t>
            </a:r>
            <a:r>
              <a:rPr lang="ru-RU" sz="3200" b="1">
                <a:latin typeface="Calibri" pitchFamily="34" charset="0"/>
              </a:rPr>
              <a:t> – </a:t>
            </a:r>
            <a:r>
              <a:rPr lang="en-US" sz="3200" b="1">
                <a:latin typeface="Calibri" pitchFamily="34" charset="0"/>
              </a:rPr>
              <a:t>b</a:t>
            </a:r>
            <a:r>
              <a:rPr lang="ru-RU" sz="3200" b="1">
                <a:latin typeface="Calibri" pitchFamily="34" charset="0"/>
              </a:rPr>
              <a:t> ·</a:t>
            </a:r>
            <a:r>
              <a:rPr lang="en-US" sz="3200" b="1">
                <a:latin typeface="Calibri" pitchFamily="34" charset="0"/>
              </a:rPr>
              <a:t> a</a:t>
            </a:r>
            <a:r>
              <a:rPr lang="ru-RU" sz="3200" b="1">
                <a:latin typeface="Calibri" pitchFamily="34" charset="0"/>
              </a:rPr>
              <a:t> = </a:t>
            </a:r>
            <a:r>
              <a:rPr lang="en-US" sz="3200" b="1">
                <a:latin typeface="Calibri" pitchFamily="34" charset="0"/>
              </a:rPr>
              <a:t>    </a:t>
            </a:r>
            <a:r>
              <a:rPr lang="ru-RU" sz="3200" b="1">
                <a:latin typeface="Calibri" pitchFamily="34" charset="0"/>
              </a:rPr>
              <a:t> </a:t>
            </a:r>
            <a:r>
              <a:rPr lang="en-US" sz="3200" b="1">
                <a:latin typeface="Calibri" pitchFamily="34" charset="0"/>
              </a:rPr>
              <a:t> </a:t>
            </a:r>
            <a:r>
              <a:rPr lang="ru-RU" sz="3200" b="1">
                <a:latin typeface="Calibri" pitchFamily="34" charset="0"/>
              </a:rPr>
              <a:t>     (км)</a:t>
            </a:r>
          </a:p>
          <a:p>
            <a:r>
              <a:rPr lang="en-US" sz="3200" b="1">
                <a:latin typeface="Calibri" pitchFamily="34" charset="0"/>
              </a:rPr>
              <a:t>b </a:t>
            </a:r>
            <a:r>
              <a:rPr lang="ru-RU" sz="3200" b="1">
                <a:latin typeface="Calibri" pitchFamily="34" charset="0"/>
              </a:rPr>
              <a:t>·</a:t>
            </a:r>
            <a:r>
              <a:rPr lang="en-US" sz="3200" b="1">
                <a:latin typeface="Calibri" pitchFamily="34" charset="0"/>
              </a:rPr>
              <a:t> 20 – c </a:t>
            </a:r>
            <a:r>
              <a:rPr lang="ru-RU" sz="3200" b="1">
                <a:latin typeface="Calibri" pitchFamily="34" charset="0"/>
              </a:rPr>
              <a:t>·</a:t>
            </a:r>
            <a:r>
              <a:rPr lang="en-US" sz="3200" b="1">
                <a:latin typeface="Calibri" pitchFamily="34" charset="0"/>
              </a:rPr>
              <a:t> 20</a:t>
            </a:r>
            <a:r>
              <a:rPr lang="ru-RU" sz="3200" b="1">
                <a:latin typeface="Calibri" pitchFamily="34" charset="0"/>
              </a:rPr>
              <a:t> =   (км)</a:t>
            </a:r>
            <a:endParaRPr lang="en-US" sz="3200" b="1">
              <a:latin typeface="Calibri" pitchFamily="34" charset="0"/>
            </a:endParaRPr>
          </a:p>
          <a:p>
            <a:r>
              <a:rPr lang="en-US" sz="3200" b="1">
                <a:latin typeface="Calibri" pitchFamily="34" charset="0"/>
              </a:rPr>
              <a:t>( b – c ) </a:t>
            </a:r>
            <a:r>
              <a:rPr lang="ru-RU" sz="3200" b="1">
                <a:latin typeface="Calibri" pitchFamily="34" charset="0"/>
                <a:ea typeface="Miriam Fixed"/>
                <a:cs typeface="Miriam Fixed"/>
              </a:rPr>
              <a:t>·</a:t>
            </a:r>
            <a:r>
              <a:rPr lang="en-US" sz="3200" b="1">
                <a:latin typeface="Calibri" pitchFamily="34" charset="0"/>
                <a:ea typeface="Miriam Fixed"/>
                <a:cs typeface="Miriam Fixed"/>
              </a:rPr>
              <a:t> 20 = </a:t>
            </a:r>
            <a:r>
              <a:rPr lang="ru-RU" sz="3200" b="1">
                <a:latin typeface="Calibri" pitchFamily="34" charset="0"/>
                <a:ea typeface="Miriam Fixed"/>
                <a:cs typeface="Miriam Fixed"/>
              </a:rPr>
              <a:t> </a:t>
            </a:r>
            <a:r>
              <a:rPr lang="en-US" sz="3200" b="1">
                <a:latin typeface="Calibri" pitchFamily="34" charset="0"/>
                <a:ea typeface="Miriam Fixed"/>
                <a:cs typeface="Miriam Fixed"/>
              </a:rPr>
              <a:t>    (</a:t>
            </a:r>
            <a:r>
              <a:rPr lang="ru-RU" sz="3200" b="1">
                <a:latin typeface="Calibri" pitchFamily="34" charset="0"/>
                <a:ea typeface="Miriam Fixed"/>
                <a:cs typeface="Miriam Fixed"/>
              </a:rPr>
              <a:t>км)</a:t>
            </a:r>
            <a:endParaRPr lang="ru-RU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1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843213" y="692150"/>
            <a:ext cx="3048000" cy="2286000"/>
          </a:xfrm>
          <a:prstGeom prst="rect">
            <a:avLst/>
          </a:prstGeom>
          <a:noFill/>
        </p:spPr>
      </p:pic>
      <p:pic>
        <p:nvPicPr>
          <p:cNvPr id="14342" name="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55650" y="3141663"/>
            <a:ext cx="3048000" cy="2286000"/>
          </a:xfrm>
          <a:prstGeom prst="rect">
            <a:avLst/>
          </a:prstGeom>
          <a:noFill/>
        </p:spPr>
      </p:pic>
      <p:pic>
        <p:nvPicPr>
          <p:cNvPr id="14343" name="3.avi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859338" y="3141663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3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4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3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43000" y="500063"/>
          <a:ext cx="6643734" cy="28515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578"/>
                <a:gridCol w="2530947"/>
                <a:gridCol w="1898209"/>
              </a:tblGrid>
              <a:tr h="696521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/>
                        <a:t>A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/>
                        <a:t>t</a:t>
                      </a:r>
                      <a:endParaRPr lang="ru-RU" sz="4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96521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60 </a:t>
                      </a:r>
                      <a:r>
                        <a:rPr lang="ru-RU" sz="3600" dirty="0" smtClean="0"/>
                        <a:t>шт.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 шт./ч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15 ч.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9652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160 л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8 л/мин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 мин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9652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450 шт.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30 шт./с</a:t>
                      </a:r>
                      <a:endParaRPr lang="ru-RU" sz="36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15 с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3000" y="3429000"/>
          <a:ext cx="6643734" cy="2797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578"/>
                <a:gridCol w="2428892"/>
                <a:gridCol w="2000264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en-US" sz="4400" b="1" kern="1200" dirty="0" smtClean="0">
                          <a:effectLst/>
                        </a:rPr>
                        <a:t>A</a:t>
                      </a:r>
                      <a:endParaRPr lang="ru-RU" sz="4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kern="1200" dirty="0" smtClean="0">
                          <a:effectLst/>
                        </a:rPr>
                        <a:t>t</a:t>
                      </a:r>
                      <a:endParaRPr lang="ru-RU" sz="4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/>
                        <a:t>240 </a:t>
                      </a:r>
                      <a:r>
                        <a:rPr lang="ru-RU" sz="3600" kern="1200" dirty="0" err="1" smtClean="0"/>
                        <a:t>зн</a:t>
                      </a:r>
                      <a:r>
                        <a:rPr lang="ru-RU" sz="3600" kern="1200" dirty="0" smtClean="0"/>
                        <a:t>.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</a:rPr>
                        <a:t>30 </a:t>
                      </a:r>
                      <a:r>
                        <a:rPr lang="ru-RU" sz="3600" b="1" kern="1200" dirty="0" err="1" smtClean="0">
                          <a:solidFill>
                            <a:srgbClr val="C00000"/>
                          </a:solidFill>
                        </a:rPr>
                        <a:t>зн</a:t>
                      </a:r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</a:rPr>
                        <a:t>./мин</a:t>
                      </a:r>
                      <a:endParaRPr lang="ru-RU" sz="36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/>
                        <a:t>8 мин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</a:rPr>
                        <a:t>48 шт.</a:t>
                      </a:r>
                      <a:endParaRPr lang="ru-RU" sz="36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/>
                        <a:t>12 шт./с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/>
                        <a:t>4 с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/>
                        <a:t>480 т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/>
                        <a:t>80 т/ч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</a:rPr>
                        <a:t>6 ч</a:t>
                      </a:r>
                      <a:endParaRPr lang="ru-RU" sz="3600" b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540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571500"/>
            <a:ext cx="50641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8" y="3500438"/>
            <a:ext cx="50006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1143000" y="1285875"/>
            <a:ext cx="6643688" cy="2071688"/>
            <a:chOff x="1142976" y="1214422"/>
            <a:chExt cx="6643734" cy="207170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5857884" y="1214422"/>
              <a:ext cx="1928826" cy="642942"/>
            </a:xfrm>
            <a:prstGeom prst="rect">
              <a:avLst/>
            </a:prstGeom>
            <a:solidFill>
              <a:srgbClr val="E52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solidFill>
                    <a:schemeClr val="tx1"/>
                  </a:solidFill>
                </a:rPr>
                <a:t>?</a:t>
              </a:r>
              <a:endParaRPr lang="ru-RU" sz="48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142976" y="1928802"/>
              <a:ext cx="2214578" cy="642942"/>
            </a:xfrm>
            <a:prstGeom prst="rect">
              <a:avLst/>
            </a:prstGeom>
            <a:solidFill>
              <a:srgbClr val="E52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357554" y="2601906"/>
              <a:ext cx="2500329" cy="684218"/>
            </a:xfrm>
            <a:prstGeom prst="rect">
              <a:avLst/>
            </a:prstGeom>
            <a:solidFill>
              <a:srgbClr val="E52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solidFill>
                    <a:schemeClr val="tx1"/>
                  </a:solidFill>
                </a:rPr>
                <a:t>?</a:t>
              </a:r>
              <a:endParaRPr lang="ru-RU" sz="4800" b="1" dirty="0"/>
            </a:p>
          </p:txBody>
        </p:sp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1143000" y="4214813"/>
            <a:ext cx="6643688" cy="2000250"/>
            <a:chOff x="1142976" y="4143380"/>
            <a:chExt cx="6643734" cy="200026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357554" y="4143380"/>
              <a:ext cx="2428892" cy="642941"/>
            </a:xfrm>
            <a:prstGeom prst="rect">
              <a:avLst/>
            </a:prstGeom>
            <a:solidFill>
              <a:srgbClr val="E52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42976" y="4786321"/>
              <a:ext cx="2214578" cy="714380"/>
            </a:xfrm>
            <a:prstGeom prst="rect">
              <a:avLst/>
            </a:prstGeom>
            <a:solidFill>
              <a:srgbClr val="E52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786446" y="5500701"/>
              <a:ext cx="2000264" cy="642943"/>
            </a:xfrm>
            <a:prstGeom prst="rect">
              <a:avLst/>
            </a:prstGeom>
            <a:solidFill>
              <a:srgbClr val="E52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800" b="1" dirty="0">
                  <a:solidFill>
                    <a:schemeClr val="tx1"/>
                  </a:solidFill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0"/>
          <p:cNvSpPr txBox="1">
            <a:spLocks noChangeArrowheads="1"/>
          </p:cNvSpPr>
          <p:nvPr/>
        </p:nvSpPr>
        <p:spPr bwMode="auto">
          <a:xfrm>
            <a:off x="5214938" y="4429125"/>
            <a:ext cx="2643187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Calibri" pitchFamily="34" charset="0"/>
              </a:rPr>
              <a:t>t = A </a:t>
            </a:r>
            <a:r>
              <a:rPr lang="ru-RU" sz="5400" b="1">
                <a:latin typeface="Calibri" pitchFamily="34" charset="0"/>
              </a:rPr>
              <a:t>:  </a:t>
            </a:r>
          </a:p>
        </p:txBody>
      </p:sp>
      <p:sp>
        <p:nvSpPr>
          <p:cNvPr id="16387" name="TextBox 37"/>
          <p:cNvSpPr txBox="1">
            <a:spLocks noChangeArrowheads="1"/>
          </p:cNvSpPr>
          <p:nvPr/>
        </p:nvSpPr>
        <p:spPr bwMode="auto">
          <a:xfrm>
            <a:off x="781050" y="4429125"/>
            <a:ext cx="2433638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Calibri" pitchFamily="34" charset="0"/>
              </a:rPr>
              <a:t>   </a:t>
            </a:r>
            <a:r>
              <a:rPr lang="ru-RU" sz="5400" b="1">
                <a:latin typeface="Calibri" pitchFamily="34" charset="0"/>
              </a:rPr>
              <a:t> </a:t>
            </a:r>
            <a:r>
              <a:rPr lang="en-US" sz="5400" b="1">
                <a:latin typeface="Calibri" pitchFamily="34" charset="0"/>
              </a:rPr>
              <a:t>= </a:t>
            </a:r>
            <a:r>
              <a:rPr lang="ru-RU" sz="5400" b="1">
                <a:latin typeface="Calibri" pitchFamily="34" charset="0"/>
              </a:rPr>
              <a:t> </a:t>
            </a:r>
            <a:r>
              <a:rPr lang="en-US" sz="5400" b="1">
                <a:latin typeface="Calibri" pitchFamily="34" charset="0"/>
              </a:rPr>
              <a:t> </a:t>
            </a:r>
            <a:r>
              <a:rPr lang="ru-RU" sz="5400" b="1">
                <a:latin typeface="Calibri" pitchFamily="34" charset="0"/>
              </a:rPr>
              <a:t>:</a:t>
            </a:r>
            <a:r>
              <a:rPr lang="en-US" sz="5400" b="1">
                <a:latin typeface="Calibri" pitchFamily="34" charset="0"/>
              </a:rPr>
              <a:t> t</a:t>
            </a:r>
            <a:r>
              <a:rPr lang="ru-RU" sz="5400" b="1">
                <a:latin typeface="Calibri" pitchFamily="34" charset="0"/>
              </a:rPr>
              <a:t>  </a:t>
            </a: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3438" y="4479925"/>
            <a:ext cx="66675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39"/>
          <p:cNvSpPr txBox="1">
            <a:spLocks noChangeArrowheads="1"/>
          </p:cNvSpPr>
          <p:nvPr/>
        </p:nvSpPr>
        <p:spPr bwMode="auto">
          <a:xfrm>
            <a:off x="1357313" y="785813"/>
            <a:ext cx="7429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Формула ……………</a:t>
            </a:r>
          </a:p>
        </p:txBody>
      </p:sp>
      <p:sp>
        <p:nvSpPr>
          <p:cNvPr id="16390" name="TextBox 40"/>
          <p:cNvSpPr txBox="1">
            <a:spLocks noChangeArrowheads="1"/>
          </p:cNvSpPr>
          <p:nvPr/>
        </p:nvSpPr>
        <p:spPr bwMode="auto">
          <a:xfrm>
            <a:off x="3357563" y="1785938"/>
            <a:ext cx="2500312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Calibri" pitchFamily="34" charset="0"/>
              </a:rPr>
              <a:t>A </a:t>
            </a:r>
            <a:r>
              <a:rPr lang="ru-RU" sz="5400" b="1">
                <a:latin typeface="Calibri" pitchFamily="34" charset="0"/>
              </a:rPr>
              <a:t>=    ·   </a:t>
            </a:r>
          </a:p>
        </p:txBody>
      </p:sp>
      <p:sp>
        <p:nvSpPr>
          <p:cNvPr id="16391" name="TextBox 41"/>
          <p:cNvSpPr txBox="1">
            <a:spLocks noChangeArrowheads="1"/>
          </p:cNvSpPr>
          <p:nvPr/>
        </p:nvSpPr>
        <p:spPr bwMode="auto">
          <a:xfrm>
            <a:off x="0" y="2857500"/>
            <a:ext cx="94297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…………… - это работа, выполненная за единицу времени</a:t>
            </a:r>
          </a:p>
        </p:txBody>
      </p:sp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1785938"/>
            <a:ext cx="714375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" descr="MCj0349109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83438" y="35718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00063"/>
            <a:ext cx="1357313" cy="1285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3" y="785813"/>
          <a:ext cx="8643999" cy="51648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54"/>
                <a:gridCol w="2428892"/>
                <a:gridCol w="2143140"/>
                <a:gridCol w="1714513"/>
              </a:tblGrid>
              <a:tr h="2428892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Волжский</a:t>
                      </a:r>
                      <a:r>
                        <a:rPr lang="ru-RU" sz="2200" baseline="0" dirty="0" smtClean="0"/>
                        <a:t> автомобильный завод</a:t>
                      </a:r>
                    </a:p>
                    <a:p>
                      <a:pPr algn="ctr"/>
                      <a:r>
                        <a:rPr lang="ru-RU" sz="2200" baseline="0" dirty="0" smtClean="0"/>
                        <a:t>(</a:t>
                      </a:r>
                      <a:r>
                        <a:rPr lang="ru-RU" sz="2200" b="1" baseline="0" dirty="0" smtClean="0"/>
                        <a:t>ВАЗ</a:t>
                      </a:r>
                      <a:r>
                        <a:rPr lang="ru-RU" sz="2200" baseline="0" dirty="0" smtClean="0"/>
                        <a:t>)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Горьковский </a:t>
                      </a:r>
                      <a:r>
                        <a:rPr lang="ru-RU" sz="2200" baseline="0" dirty="0" smtClean="0"/>
                        <a:t>автомобильный завод</a:t>
                      </a:r>
                    </a:p>
                    <a:p>
                      <a:pPr algn="ctr"/>
                      <a:r>
                        <a:rPr lang="ru-RU" sz="2200" baseline="0" dirty="0" smtClean="0"/>
                        <a:t>(</a:t>
                      </a:r>
                      <a:r>
                        <a:rPr lang="ru-RU" sz="2200" b="1" baseline="0" dirty="0" smtClean="0"/>
                        <a:t>ГАЗ</a:t>
                      </a:r>
                      <a:r>
                        <a:rPr lang="ru-RU" sz="2200" baseline="0" dirty="0" smtClean="0"/>
                        <a:t>)</a:t>
                      </a:r>
                    </a:p>
                    <a:p>
                      <a:pPr algn="ctr"/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Ульяновский </a:t>
                      </a:r>
                      <a:r>
                        <a:rPr lang="ru-RU" sz="2200" baseline="0" dirty="0" smtClean="0"/>
                        <a:t>автомобильный завод</a:t>
                      </a:r>
                    </a:p>
                    <a:p>
                      <a:pPr algn="ctr"/>
                      <a:r>
                        <a:rPr lang="ru-RU" sz="2200" baseline="0" dirty="0" smtClean="0"/>
                        <a:t>(</a:t>
                      </a:r>
                      <a:r>
                        <a:rPr lang="ru-RU" sz="2200" b="1" baseline="0" dirty="0" smtClean="0"/>
                        <a:t>УАЗ</a:t>
                      </a:r>
                      <a:r>
                        <a:rPr lang="ru-RU" sz="2200" baseline="0" dirty="0" smtClean="0"/>
                        <a:t>)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Завод</a:t>
                      </a:r>
                    </a:p>
                    <a:p>
                      <a:pPr algn="ctr"/>
                      <a:r>
                        <a:rPr lang="ru-RU" sz="2200" dirty="0" smtClean="0"/>
                        <a:t> имени И.А. Лихачева</a:t>
                      </a:r>
                    </a:p>
                    <a:p>
                      <a:pPr algn="ctr"/>
                      <a:r>
                        <a:rPr lang="ru-RU" sz="2200" dirty="0" smtClean="0"/>
                        <a:t>(</a:t>
                      </a:r>
                      <a:r>
                        <a:rPr lang="ru-RU" sz="2200" b="1" dirty="0" smtClean="0"/>
                        <a:t>ЗИЛ</a:t>
                      </a:r>
                      <a:r>
                        <a:rPr lang="ru-RU" sz="2200" dirty="0" smtClean="0"/>
                        <a:t>)</a:t>
                      </a:r>
                      <a:endParaRPr lang="ru-RU" sz="2200" dirty="0"/>
                    </a:p>
                  </a:txBody>
                  <a:tcPr/>
                </a:tc>
              </a:tr>
              <a:tr h="949973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47531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cap="all" dirty="0" smtClean="0"/>
                        <a:t>выпускают в</a:t>
                      </a:r>
                      <a:r>
                        <a:rPr lang="ru-RU" sz="2000" b="1" cap="all" baseline="0" dirty="0" smtClean="0"/>
                        <a:t> год машин:</a:t>
                      </a:r>
                      <a:endParaRPr lang="ru-RU" sz="2000" b="1" cap="al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94997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559 000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103 000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 55 000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2 000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3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2071688"/>
            <a:ext cx="1714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9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2071688"/>
            <a:ext cx="20478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0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5" y="2000250"/>
            <a:ext cx="24003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1" name="Picture 6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0" y="2357438"/>
            <a:ext cx="1714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63" y="3286125"/>
            <a:ext cx="18907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3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143500" y="3286125"/>
            <a:ext cx="185737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10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188" y="3357563"/>
            <a:ext cx="161925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5" name="Picture 11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3286125"/>
            <a:ext cx="2414587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227</Words>
  <Application>Microsoft Office PowerPoint</Application>
  <PresentationFormat>Экран (4:3)</PresentationFormat>
  <Paragraphs>63</Paragraphs>
  <Slides>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Tata</cp:lastModifiedBy>
  <cp:revision>17</cp:revision>
  <dcterms:created xsi:type="dcterms:W3CDTF">2012-04-04T19:24:15Z</dcterms:created>
  <dcterms:modified xsi:type="dcterms:W3CDTF">2012-12-06T16:36:58Z</dcterms:modified>
</cp:coreProperties>
</file>