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6" r:id="rId2"/>
    <p:sldId id="283" r:id="rId3"/>
    <p:sldId id="259" r:id="rId4"/>
    <p:sldId id="260" r:id="rId5"/>
    <p:sldId id="261" r:id="rId6"/>
    <p:sldId id="282" r:id="rId7"/>
    <p:sldId id="285" r:id="rId8"/>
    <p:sldId id="272" r:id="rId9"/>
    <p:sldId id="262" r:id="rId10"/>
    <p:sldId id="263" r:id="rId11"/>
    <p:sldId id="264" r:id="rId12"/>
    <p:sldId id="279" r:id="rId13"/>
    <p:sldId id="266" r:id="rId14"/>
    <p:sldId id="267" r:id="rId15"/>
    <p:sldId id="268" r:id="rId16"/>
    <p:sldId id="274" r:id="rId17"/>
    <p:sldId id="269" r:id="rId18"/>
    <p:sldId id="275" r:id="rId19"/>
    <p:sldId id="280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789" autoAdjust="0"/>
    <p:restoredTop sz="94660"/>
  </p:normalViewPr>
  <p:slideViewPr>
    <p:cSldViewPr>
      <p:cViewPr varScale="1">
        <p:scale>
          <a:sx n="73" d="100"/>
          <a:sy n="73" d="100"/>
        </p:scale>
        <p:origin x="-1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04D4DBB-32D9-45B6-87FD-D473FE742232}" type="datetimeFigureOut">
              <a:rPr lang="ru-RU"/>
              <a:pPr>
                <a:defRPr/>
              </a:pPr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ECF705D-8CB1-441B-BB96-4E9C1BE06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0"/>
            <a:ext cx="5761037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150" y="6453188"/>
            <a:ext cx="92598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6350"/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B11A1-73AD-408D-8419-57D8132E5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B1F17-19B0-425A-BFEA-CB38A6267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0200A-0204-4DB5-8327-04C8FD41F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24E9D-E209-444D-BF54-A46B9F475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7284-8A5D-4A0E-9FF7-55EB1EA73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F2F59-F82D-4899-AB89-4F62336FC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F1B9-BB61-4807-8C52-C006F78A0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007A6-8C66-4B85-9E97-9797F2233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D07A5-9AE0-4EF5-92E4-F29B806E3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0AC88-6759-440E-9820-9275C08CF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FA121-DBAE-43DC-AB14-640502E54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6513" y="42863"/>
            <a:ext cx="18494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57150" y="6453188"/>
            <a:ext cx="92598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524625"/>
            <a:ext cx="54006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524625"/>
            <a:ext cx="54006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26413" y="6524625"/>
            <a:ext cx="8382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63B5EC86-0395-4E72-8815-F15B5B2C5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&#1085;&#1072;%20&#1082;&#1086;&#1085;&#1082;&#1091;&#1088;&#1089;%201%20&#1089;&#1077;&#1085;&#1090;\&#1088;&#1072;&#1076;&#1080;&#1072;&#1094;&#1080;&#1103;\&#1055;&#1088;&#1077;&#1079;&#1077;&#1085;&#1090;&#1072;&#1094;&#1080;&#1103;\&#1055;&#1088;&#1080;&#1083;&#1086;&#1078;&#1077;&#1085;&#1080;&#1077;%205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4;&#1083;&#1100;&#1075;&#1072;\Desktop\&#1085;&#1072;%20&#1082;&#1086;&#1085;&#1082;&#1091;&#1088;&#1089;%201%20&#1089;&#1077;&#1085;&#1090;\&#1088;&#1072;&#1076;&#1080;&#1072;&#1094;&#1080;&#1103;\&#1055;&#1088;&#1077;&#1079;&#1077;&#1085;&#1090;&#1072;&#1094;&#1080;&#1103;\&#1055;&#1088;&#1080;&#1083;&#1086;&#1078;&#1077;&#1085;&#1080;&#1077;%206.wmv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pluslucis.univie.ac.at/FBA/FBA99/Abart/images/Image15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kino-teatr.ru/acter/album/3365/166069.jpg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hyperlink" Target="http://planetejeanjaures.free.fr/celebres/images/marie%20curie.jpg" TargetMode="External"/><Relationship Id="rId2" Type="http://schemas.openxmlformats.org/officeDocument/2006/relationships/hyperlink" Target="http://www.mignews.com/aimages/12_11/101211_195444_30475_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://cs4584.vk.com/u4808341/-14/x_5e3577c6.jpg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sons-info.com/userfiles/image/persons/0-10000/2000-3000/2147/KIURI_Per8.jp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filocart.narod.ru/PORTRET/port047.jpg" TargetMode="Externa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letnik.ru/img/__post/0e/5_love_stories_0e99f1bee2224a11472122188f1d1d87_880.jpg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://tortuga.angarsk.su/fb2/shaskm01/i_007.jpg" TargetMode="Externa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istory-persons.ru/wp-content/uploads/2012/03/img4f42cd7cc1465.jpg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hyperlink" Target="http://chpz.ru/wp-content/uploads/2011/11/%D0%AD%D1%80%D0%BD%D0%B5%D1%81%D1%82-%D0%A0%D0%B5%D0%B7%D0%B5%D1%80%D1%84%D0%BE%D1%80%D0%B4.jpg" TargetMode="Externa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0" y="928688"/>
            <a:ext cx="9144000" cy="114300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Выберите из списка слова,     обозначающие явления. Дайте определения этим явлениям. Для какого явления мы ещё </a:t>
            </a:r>
            <a:r>
              <a:rPr 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можем </a:t>
            </a: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дать определение?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85750" y="2714625"/>
            <a:ext cx="8858250" cy="248285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Ион, атом, протон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электризация, нейтрон, проводник, напряжённость, электричество, диэлектрик,  электроскоп, заземление, поле, оптика, линза, сопротивление, напряжение, вольтметр, амперметр, заряд, мощность, освещение, радиоактивность, магнит, генератор, телеграф, компас, намагничивание.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/>
          <p:cNvSpPr>
            <a:spLocks noGrp="1" noChangeArrowheads="1"/>
          </p:cNvSpPr>
          <p:nvPr>
            <p:ph type="title"/>
          </p:nvPr>
        </p:nvSpPr>
        <p:spPr>
          <a:xfrm>
            <a:off x="214313" y="214313"/>
            <a:ext cx="8929687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    </a:t>
            </a:r>
            <a:b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радиоактивного излучения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2357438"/>
            <a:ext cx="4572000" cy="3729037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α-лучи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-ядра атомов гелия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β-лучи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- поток электронов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γ-лучи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-электромагнитное излучение с длиной волны менее  10</a:t>
            </a:r>
            <a:r>
              <a:rPr lang="ru-RU" sz="2400" b="1" baseline="30000" smtClean="0">
                <a:latin typeface="Times New Roman" pitchFamily="18" charset="0"/>
                <a:cs typeface="Times New Roman" pitchFamily="18" charset="0"/>
              </a:rPr>
              <a:t>-10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м.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400" b="1" smtClean="0">
              <a:solidFill>
                <a:srgbClr val="E02C1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4" descr="05005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1566863"/>
            <a:ext cx="4724400" cy="4889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/>
          <p:cNvSpPr>
            <a:spLocks noGrp="1" noChangeArrowheads="1"/>
          </p:cNvSpPr>
          <p:nvPr>
            <p:ph type="title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Проникающая способность радиоактивного излучения</a:t>
            </a:r>
          </a:p>
        </p:txBody>
      </p:sp>
      <p:pic>
        <p:nvPicPr>
          <p:cNvPr id="24578" name="i-main-pic" descr="Картинка 11 из 4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500"/>
            <a:ext cx="362108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214438" y="2000250"/>
            <a:ext cx="7929562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800" smtClean="0"/>
              <a:t>                                                                                      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задерживается бумагой </a:t>
            </a:r>
          </a:p>
          <a:p>
            <a:pPr eaLnBrk="1" hangingPunct="1">
              <a:lnSpc>
                <a:spcPct val="80000"/>
              </a:lnSpc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задерживается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алюминиевой пластинкой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слой свинца в 1 см  уменьшает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интенсивность излучения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                                 вдвое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Проникающая способность радиоактивного излучения</a:t>
            </a:r>
          </a:p>
        </p:txBody>
      </p:sp>
      <p:pic>
        <p:nvPicPr>
          <p:cNvPr id="6" name="Приложение 5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714500" y="1500188"/>
            <a:ext cx="6596063" cy="49466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 смещения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9188" y="2000250"/>
            <a:ext cx="4214812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При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-распаде элемент смещается в таблице Менделеева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ближе к ее началу на две клетки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- это так называемое правило смещения, которое сформулировал Ф. Содди, исследуя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-распад.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                                                                              </a:t>
            </a:r>
          </a:p>
        </p:txBody>
      </p:sp>
      <p:pic>
        <p:nvPicPr>
          <p:cNvPr id="26627" name="Picture 4" descr="alfabeta"/>
          <p:cNvPicPr>
            <a:picLocks noChangeAspect="1" noChangeArrowheads="1"/>
          </p:cNvPicPr>
          <p:nvPr/>
        </p:nvPicPr>
        <p:blipFill>
          <a:blip r:embed="rId2"/>
          <a:srcRect r="50079" b="38867"/>
          <a:stretch>
            <a:fillRect/>
          </a:stretch>
        </p:blipFill>
        <p:spPr bwMode="auto">
          <a:xfrm>
            <a:off x="214313" y="1857375"/>
            <a:ext cx="4838700" cy="3411538"/>
          </a:xfrm>
          <a:prstGeom prst="rect">
            <a:avLst/>
          </a:prstGeom>
          <a:noFill/>
          <a:ln w="25400">
            <a:solidFill>
              <a:srgbClr val="00808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/>
          <p:cNvSpPr>
            <a:spLocks noGrp="1" noChangeArrowheads="1"/>
          </p:cNvSpPr>
          <p:nvPr>
            <p:ph type="title"/>
          </p:nvPr>
        </p:nvSpPr>
        <p:spPr>
          <a:xfrm>
            <a:off x="571500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  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смещения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14938" y="1643063"/>
            <a:ext cx="3733800" cy="3724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При 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-распаде вылетает электрон. При этом массовое число ядра не изменяется, а заряд увеличивается на одну единицу,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элемент смещается на одну клетку ближе к концу таблицы Менделеева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                              </a:t>
            </a:r>
          </a:p>
        </p:txBody>
      </p:sp>
      <p:pic>
        <p:nvPicPr>
          <p:cNvPr id="27651" name="Picture 5" descr="alfabeta"/>
          <p:cNvPicPr>
            <a:picLocks noChangeAspect="1" noChangeArrowheads="1"/>
          </p:cNvPicPr>
          <p:nvPr/>
        </p:nvPicPr>
        <p:blipFill>
          <a:blip r:embed="rId2"/>
          <a:srcRect l="50079" b="38867"/>
          <a:stretch>
            <a:fillRect/>
          </a:stretch>
        </p:blipFill>
        <p:spPr bwMode="auto">
          <a:xfrm>
            <a:off x="142875" y="1643063"/>
            <a:ext cx="5230813" cy="3756025"/>
          </a:xfrm>
          <a:prstGeom prst="rect">
            <a:avLst/>
          </a:prstGeom>
          <a:noFill/>
          <a:ln w="25400">
            <a:solidFill>
              <a:srgbClr val="00808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85938"/>
            <a:ext cx="86868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-излучение фотона связано с переходом ядра из возбужденного состояния с высоким уровнем энергии на более низкий уровень.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-излучение может сопровождать 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</a:t>
            </a:r>
            <a:r>
              <a:rPr lang="ru-RU" sz="3600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распады.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</a:t>
            </a:r>
            <a:r>
              <a:rPr lang="ru-RU" sz="3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-излучение не вызывает изменения заряда, а масса ядра изменяется на очень малую величину.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1428750" y="0"/>
            <a:ext cx="7715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/>
          </a:p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γ-излучение – это </a:t>
            </a:r>
          </a:p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электромагнитные волны</a:t>
            </a:r>
          </a:p>
        </p:txBody>
      </p:sp>
      <p:pic>
        <p:nvPicPr>
          <p:cNvPr id="50183" name="i-main-pic" descr="Картинка 205 из 4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888" y="-96838"/>
            <a:ext cx="9375776" cy="7088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raspad"/>
          <p:cNvPicPr>
            <a:picLocks noChangeAspect="1" noChangeArrowheads="1"/>
          </p:cNvPicPr>
          <p:nvPr/>
        </p:nvPicPr>
        <p:blipFill>
          <a:blip r:embed="rId2"/>
          <a:srcRect l="5669" t="1260" r="1418" b="1889"/>
          <a:stretch>
            <a:fillRect/>
          </a:stretch>
        </p:blipFill>
        <p:spPr bwMode="auto">
          <a:xfrm>
            <a:off x="0" y="1500188"/>
            <a:ext cx="4714875" cy="5032375"/>
          </a:xfrm>
          <a:prstGeom prst="rect">
            <a:avLst/>
          </a:prstGeom>
          <a:noFill/>
          <a:ln w="31750">
            <a:solidFill>
              <a:srgbClr val="008080"/>
            </a:solidFill>
            <a:miter lim="800000"/>
            <a:headEnd/>
            <a:tailEnd/>
          </a:ln>
        </p:spPr>
      </p:pic>
      <p:sp>
        <p:nvSpPr>
          <p:cNvPr id="29698" name="Номер слайда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9069D2A3-9AC2-4DBF-8733-1A00DF3E8AD9}" type="slidenum">
              <a:rPr lang="ru-RU" smtClean="0">
                <a:cs typeface="Arial" charset="0"/>
              </a:rPr>
              <a:pPr/>
              <a:t>16</a:t>
            </a:fld>
            <a:endParaRPr lang="ru-RU" smtClean="0">
              <a:cs typeface="Arial" charset="0"/>
            </a:endParaRPr>
          </a:p>
        </p:txBody>
      </p:sp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5072063" y="1714500"/>
            <a:ext cx="378618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- период полураспада,</a:t>
            </a:r>
          </a:p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- число радиоактивных ядер через время 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- начальное число радиоактивных ядер </a:t>
            </a:r>
          </a:p>
        </p:txBody>
      </p:sp>
      <p:sp>
        <p:nvSpPr>
          <p:cNvPr id="29700" name="Заголовок 5"/>
          <p:cNvSpPr>
            <a:spLocks noGrp="1"/>
          </p:cNvSpPr>
          <p:nvPr>
            <p:ph type="title"/>
          </p:nvPr>
        </p:nvSpPr>
        <p:spPr>
          <a:xfrm>
            <a:off x="928688" y="274638"/>
            <a:ext cx="7758112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 радиоактивного распада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9248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 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 полураспада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9188" y="1500188"/>
            <a:ext cx="4000500" cy="5357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Время, за которое распадается половина из начального числа радиоактивных атомов, называют </a:t>
            </a:r>
            <a:r>
              <a:rPr lang="ru-RU" sz="2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периодом </a:t>
            </a:r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полураспада.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За это время активность радиоактивного вещества уменьшается вдвое.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30723" name="Picture 8"/>
          <p:cNvPicPr>
            <a:picLocks noChangeAspect="1" noChangeArrowheads="1"/>
          </p:cNvPicPr>
          <p:nvPr/>
        </p:nvPicPr>
        <p:blipFill>
          <a:blip r:embed="rId2"/>
          <a:srcRect l="3030" t="8771" r="3030" b="6165"/>
          <a:stretch>
            <a:fillRect/>
          </a:stretch>
        </p:blipFill>
        <p:spPr bwMode="auto">
          <a:xfrm>
            <a:off x="142875" y="1428750"/>
            <a:ext cx="4557713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Номер слайда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507C785C-23DD-4872-AEE4-B5169695B523}" type="slidenum">
              <a:rPr lang="ru-RU" smtClean="0">
                <a:cs typeface="Arial" charset="0"/>
              </a:rPr>
              <a:pPr/>
              <a:t>18</a:t>
            </a:fld>
            <a:endParaRPr lang="ru-RU" smtClean="0">
              <a:cs typeface="Arial" charset="0"/>
            </a:endParaRPr>
          </a:p>
        </p:txBody>
      </p:sp>
      <p:sp>
        <p:nvSpPr>
          <p:cNvPr id="6148" name="Rectangle 9"/>
          <p:cNvSpPr>
            <a:spLocks noChangeArrowheads="1"/>
          </p:cNvSpPr>
          <p:nvPr/>
        </p:nvSpPr>
        <p:spPr bwMode="auto">
          <a:xfrm>
            <a:off x="0" y="1271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285750" y="1285875"/>
          <a:ext cx="8643938" cy="5000625"/>
        </p:xfrm>
        <a:graphic>
          <a:graphicData uri="http://schemas.openxmlformats.org/presentationml/2006/ole">
            <p:oleObj spid="_x0000_s6146" name="Диаграмма" r:id="rId3" imgW="5638864" imgH="3752826" progId="MSGraph.Chart.8">
              <p:embed/>
            </p:oleObj>
          </a:graphicData>
        </a:graphic>
      </p:graphicFrame>
      <p:sp>
        <p:nvSpPr>
          <p:cNvPr id="9226" name="Rectangle 10"/>
          <p:cNvSpPr>
            <a:spLocks noGrp="1" noChangeArrowheads="1"/>
          </p:cNvSpPr>
          <p:nvPr>
            <p:ph type="title"/>
          </p:nvPr>
        </p:nvSpPr>
        <p:spPr>
          <a:xfrm>
            <a:off x="1857375" y="285750"/>
            <a:ext cx="704373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Радиоактивность вокруг нас </a:t>
            </a:r>
            <a:r>
              <a:rPr lang="ru-RU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  <a:t/>
            </a:r>
            <a:br>
              <a:rPr lang="ru-RU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radley Hand ITC" pitchFamily="66" charset="0"/>
              </a:rPr>
            </a:br>
            <a:endParaRPr lang="ru-RU" i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Приложение 6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143000" y="647700"/>
            <a:ext cx="7715250" cy="57864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75" y="2286000"/>
            <a:ext cx="7772400" cy="1470025"/>
          </a:xfrm>
          <a:ln w="9525"/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РАДИОАКТИВНОСТЬ</a:t>
            </a:r>
          </a:p>
        </p:txBody>
      </p:sp>
      <p:pic>
        <p:nvPicPr>
          <p:cNvPr id="6" name="i-tmb-0x" descr="i?id=13965070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988" y="3492500"/>
            <a:ext cx="2492375" cy="2816225"/>
          </a:xfrm>
          <a:prstGeom prst="rect">
            <a:avLst/>
          </a:prstGeom>
          <a:noFill/>
        </p:spPr>
      </p:pic>
      <p:pic>
        <p:nvPicPr>
          <p:cNvPr id="15363" name="Picture 4" descr="02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500438"/>
            <a:ext cx="4572000" cy="2786062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8C69980A-3CFA-4F88-8400-E0A5E5177869}" type="slidenum">
              <a:rPr lang="ru-RU" smtClean="0">
                <a:cs typeface="Arial" charset="0"/>
              </a:rPr>
              <a:pPr/>
              <a:t>20</a:t>
            </a:fld>
            <a:endParaRPr lang="ru-RU" smtClean="0">
              <a:cs typeface="Arial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Решите задачу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>
                <a:solidFill>
                  <a:srgbClr val="000066"/>
                </a:solidFill>
              </a:rPr>
              <a:t>  </a:t>
            </a:r>
            <a:r>
              <a:rPr lang="ru-RU" sz="4000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Имеется некоторое количество радиоактивного изотопа серебра. Масса его уменьшается в 8 раз за 810 суток. Определите период полураспада.</a:t>
            </a:r>
          </a:p>
        </p:txBody>
      </p:sp>
      <p:pic>
        <p:nvPicPr>
          <p:cNvPr id="5" name="Picture 4" descr="ур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5713" y="4705350"/>
            <a:ext cx="2060575" cy="155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Номер слайда 5"/>
          <p:cNvSpPr>
            <a:spLocks noGrp="1"/>
          </p:cNvSpPr>
          <p:nvPr>
            <p:ph type="sldNum" sz="quarter" idx="14"/>
          </p:nvPr>
        </p:nvSpPr>
        <p:spPr>
          <a:noFill/>
        </p:spPr>
        <p:txBody>
          <a:bodyPr/>
          <a:lstStyle/>
          <a:p>
            <a:fld id="{09F8EB1A-D941-46C4-953D-DAA670884592}" type="slidenum">
              <a:rPr lang="ru-RU" smtClean="0">
                <a:cs typeface="Arial" charset="0"/>
              </a:rPr>
              <a:pPr/>
              <a:t>21</a:t>
            </a:fld>
            <a:endParaRPr lang="ru-RU" smtClean="0">
              <a:cs typeface="Arial" charset="0"/>
            </a:endParaRP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71625"/>
            <a:ext cx="4429125" cy="4525963"/>
          </a:xfrm>
        </p:spPr>
        <p:txBody>
          <a:bodyPr/>
          <a:lstStyle/>
          <a:p>
            <a:pPr eaLnBrk="1" hangingPunct="1"/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§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31(Генденштейн Л.Э., Дик Ю.И., ф-11).</a:t>
            </a:r>
          </a:p>
          <a:p>
            <a:pPr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Самостоятельная работа №21 (н.у.), самостоятельная работа №22 (н.у.),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 (Кирик Л.А., Дик Ю.И., сборник задач ф-11).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8" descr="экспериме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78438" y="1066800"/>
            <a:ext cx="3444875" cy="536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/>
          <p:cNvSpPr>
            <a:spLocks noGrp="1" noChangeArrowheads="1"/>
          </p:cNvSpPr>
          <p:nvPr>
            <p:ph type="title"/>
          </p:nvPr>
        </p:nvSpPr>
        <p:spPr>
          <a:xfrm>
            <a:off x="3571875" y="142875"/>
            <a:ext cx="5572125" cy="128587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Анри Беккерель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14700" y="1285875"/>
            <a:ext cx="5829300" cy="5143500"/>
          </a:xfrm>
        </p:spPr>
        <p:txBody>
          <a:bodyPr/>
          <a:lstStyle/>
          <a:p>
            <a:pPr algn="just" eaLnBrk="1" hangingPunct="1">
              <a:lnSpc>
                <a:spcPct val="128000"/>
              </a:lnSpc>
              <a:spcBef>
                <a:spcPts val="1200"/>
              </a:spcBef>
              <a:buFontTx/>
              <a:buNone/>
            </a:pPr>
            <a:r>
              <a:rPr lang="ru-RU" sz="1600" b="1" i="1" smtClean="0"/>
              <a:t>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Беккерель Антуан Анри -  французский физик. В 1896г открыл </a:t>
            </a: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явление радиоактивности: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соли урана самопроизвольно испускали лучи и засвечивали фотопластинку. </a:t>
            </a:r>
          </a:p>
          <a:p>
            <a:pPr algn="just" eaLnBrk="1" hangingPunct="1">
              <a:lnSpc>
                <a:spcPct val="128000"/>
              </a:lnSpc>
              <a:spcBef>
                <a:spcPts val="1200"/>
              </a:spcBef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В 1901г обнаружил физиологическое действие радиоактивного излучения.</a:t>
            </a:r>
          </a:p>
          <a:p>
            <a:pPr algn="just" eaLnBrk="1" hangingPunct="1">
              <a:lnSpc>
                <a:spcPct val="128000"/>
              </a:lnSpc>
              <a:spcBef>
                <a:spcPts val="1200"/>
              </a:spcBef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В 1903г Беккерель совместно с П. Кюри и М. Склодовской-Кюри удостоен Нобелевской премии за открытие естественной радиоактивности урана. </a:t>
            </a:r>
          </a:p>
          <a:p>
            <a:pPr eaLnBrk="1" hangingPunct="1">
              <a:lnSpc>
                <a:spcPct val="128000"/>
              </a:lnSpc>
              <a:spcBef>
                <a:spcPts val="1200"/>
              </a:spcBef>
              <a:buFontTx/>
              <a:buNone/>
            </a:pPr>
            <a:endParaRPr lang="ru-RU" sz="1600" b="1" smtClean="0"/>
          </a:p>
        </p:txBody>
      </p:sp>
      <p:pic>
        <p:nvPicPr>
          <p:cNvPr id="21506" name="Picture 2" descr="Картинка 7 из 18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5" y="1431925"/>
            <a:ext cx="3108325" cy="4114800"/>
          </a:xfrm>
          <a:prstGeom prst="rect">
            <a:avLst/>
          </a:prstGeom>
          <a:noFill/>
        </p:spPr>
      </p:pic>
      <p:pic>
        <p:nvPicPr>
          <p:cNvPr id="7" name="i-tmb-0x" descr="i?id=117341578&amp;tov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3" y="1311275"/>
            <a:ext cx="3475037" cy="4808538"/>
          </a:xfrm>
          <a:prstGeom prst="rect">
            <a:avLst/>
          </a:prstGeom>
          <a:noFill/>
        </p:spPr>
      </p:pic>
      <p:pic>
        <p:nvPicPr>
          <p:cNvPr id="8" name="Picture 4" descr="Картинка 15 из 18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2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          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Мария Склодовская-Кюри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86188" y="1571625"/>
            <a:ext cx="5072062" cy="48577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М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ария Склодовская-Кюри – польский и французский физик и химик, один из основоположников учения о радиоактивности, родилась 7 ноября 1867г в Варшаве. Она первая женщина – профессор Парижского университета. За исследования явления радиоактивности получила Нобелевскую премию по физике, а в 1911г за получение радия в металлическом состоянии – Нобелевскую премию по химии. Умерла от лейкемии 4 июля 1934г.</a:t>
            </a:r>
          </a:p>
        </p:txBody>
      </p:sp>
      <p:pic>
        <p:nvPicPr>
          <p:cNvPr id="20482" name="Picture 2" descr="Картинка 5 из 43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31988"/>
            <a:ext cx="2755900" cy="3779837"/>
          </a:xfrm>
          <a:prstGeom prst="rect">
            <a:avLst/>
          </a:prstGeom>
          <a:noFill/>
        </p:spPr>
      </p:pic>
      <p:pic>
        <p:nvPicPr>
          <p:cNvPr id="6" name="i-main-pic" descr="Картинка 7 из 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075" y="1743075"/>
            <a:ext cx="3114675" cy="4237038"/>
          </a:xfrm>
          <a:prstGeom prst="rect">
            <a:avLst/>
          </a:prstGeom>
          <a:noFill/>
        </p:spPr>
      </p:pic>
      <p:pic>
        <p:nvPicPr>
          <p:cNvPr id="20484" name="Picture 4" descr="Картинка 22 из 43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55563" y="1646238"/>
            <a:ext cx="3189288" cy="4400550"/>
          </a:xfrm>
          <a:prstGeom prst="rect">
            <a:avLst/>
          </a:prstGeom>
          <a:noFill/>
        </p:spPr>
      </p:pic>
      <p:pic>
        <p:nvPicPr>
          <p:cNvPr id="20486" name="Picture 6" descr="Картинка 26 из 438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95263" y="1212850"/>
            <a:ext cx="3949701" cy="5157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                       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Пьер Кюри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0" y="1660525"/>
            <a:ext cx="3900488" cy="519747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Пьер Кюри (1859г-1906г) - французский физик, один из создателей учения о радиоактивности, лауреат Нобелевской премии.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Совместно с женой М. Склодовской-Кюри открыл полоний и радий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, исследовал радиоактивное излучение.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Ввел термин «радиоактивность». </a:t>
            </a:r>
            <a:endParaRPr lang="ru-RU" sz="20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0509_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" y="1096963"/>
            <a:ext cx="3640138" cy="4870450"/>
          </a:xfrm>
          <a:prstGeom prst="rect">
            <a:avLst/>
          </a:prstGeom>
          <a:noFill/>
        </p:spPr>
      </p:pic>
      <p:pic>
        <p:nvPicPr>
          <p:cNvPr id="19458" name="Picture 2" descr="Картинка 17 из 217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163" y="1073150"/>
            <a:ext cx="3930650" cy="4827588"/>
          </a:xfrm>
          <a:prstGeom prst="rect">
            <a:avLst/>
          </a:prstGeom>
          <a:noFill/>
        </p:spPr>
      </p:pic>
      <p:pic>
        <p:nvPicPr>
          <p:cNvPr id="19460" name="Picture 4" descr="Картинка 19 из 217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3" y="171450"/>
            <a:ext cx="4668837" cy="6405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928688" y="0"/>
            <a:ext cx="600075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Открытие радия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71500" y="1500188"/>
            <a:ext cx="4214813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Крупинка радия массой 0,1 г выделяла энергию, которой хватило бы, чтобы поднять 3 слонов на Эверест.</a:t>
            </a:r>
          </a:p>
        </p:txBody>
      </p:sp>
      <p:pic>
        <p:nvPicPr>
          <p:cNvPr id="4" name="i-main-pic" descr="Картинка 19 из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1925" y="1268413"/>
            <a:ext cx="3609975" cy="5046662"/>
          </a:xfrm>
          <a:prstGeom prst="rect">
            <a:avLst/>
          </a:prstGeom>
          <a:noFill/>
        </p:spPr>
      </p:pic>
      <p:pic>
        <p:nvPicPr>
          <p:cNvPr id="18434" name="Picture 2" descr="Картинка 21 из 217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2688" y="974725"/>
            <a:ext cx="4175125" cy="5407025"/>
          </a:xfrm>
          <a:prstGeom prst="rect">
            <a:avLst/>
          </a:prstGeom>
          <a:noFill/>
        </p:spPr>
      </p:pic>
      <p:pic>
        <p:nvPicPr>
          <p:cNvPr id="18436" name="Picture 4" descr="Картинка 100 из 217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83150" y="901700"/>
            <a:ext cx="4376738" cy="556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Радиоактивность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3143250" y="1600200"/>
            <a:ext cx="55435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явление самопроизвольного превращения    неустойчивых ядер в устойчивые, сопровождающееся испусканием частиц и излучением энергии.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уран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1511300"/>
            <a:ext cx="2058987" cy="6473825"/>
          </a:xfrm>
          <a:prstGeom prst="rect">
            <a:avLst/>
          </a:prstGeom>
          <a:noFill/>
        </p:spPr>
      </p:pic>
      <p:pic>
        <p:nvPicPr>
          <p:cNvPr id="5" name="Picture 5" descr="ат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1350" y="207963"/>
            <a:ext cx="1920875" cy="1528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idx="1"/>
          </p:nvPr>
        </p:nvSpPr>
        <p:spPr>
          <a:xfrm>
            <a:off x="857250" y="0"/>
            <a:ext cx="8286750" cy="6643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  <a:latin typeface="Bradley Hand ITC"/>
              </a:rPr>
              <a:t>         </a:t>
            </a:r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химические элементы, начиная с номера </a:t>
            </a:r>
            <a:r>
              <a:rPr lang="ru-R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83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,  обладают радиоактивностью.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  Время жизни некоторых нестабильных ядер -миллиарды лет. (</a:t>
            </a:r>
            <a:r>
              <a:rPr lang="ru-RU" sz="4400" b="1" baseline="30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238</a:t>
            </a:r>
            <a:r>
              <a:rPr lang="ru-RU" sz="4400" b="1" baseline="-250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92</a:t>
            </a:r>
            <a:r>
              <a:rPr lang="en-AU" sz="4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  Другие (радий, радон) постоянно возникают при радиоактивных распадах.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2"/>
          <p:cNvSpPr>
            <a:spLocks noGrp="1" noChangeArrowheads="1"/>
          </p:cNvSpPr>
          <p:nvPr>
            <p:ph type="title"/>
          </p:nvPr>
        </p:nvSpPr>
        <p:spPr>
          <a:xfrm>
            <a:off x="3143250" y="0"/>
            <a:ext cx="5614988" cy="114300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Эрнест Резерфорд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9063" y="1000125"/>
            <a:ext cx="5214937" cy="5572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i="1" smtClean="0"/>
              <a:t>   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Эрнест Резерфорд(1871г-1937г) -  английский физик, один из создателей учения о радиоактивности и строении атома.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Открыл в 1899г альфа- и бета-лучи и установил их природу.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Создал теорию радиоактивности. Предложил в 1911г планетарную модель атома.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Осуществил в 1919г первую искусственную ядерную реакцию.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Предсказал в 1921г существование нейтрона. 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Получил Нобелевскую премию в 1908г.</a:t>
            </a:r>
          </a:p>
        </p:txBody>
      </p:sp>
      <p:pic>
        <p:nvPicPr>
          <p:cNvPr id="32773" name="Picture 5" descr="123867894263a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100" y="1524000"/>
            <a:ext cx="3157538" cy="4449763"/>
          </a:xfrm>
          <a:prstGeom prst="rect">
            <a:avLst/>
          </a:prstGeom>
          <a:noFill/>
        </p:spPr>
      </p:pic>
      <p:pic>
        <p:nvPicPr>
          <p:cNvPr id="15362" name="Picture 2" descr="Картинка 9 из 10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5725" y="1206500"/>
            <a:ext cx="4333875" cy="4945063"/>
          </a:xfrm>
          <a:prstGeom prst="rect">
            <a:avLst/>
          </a:prstGeom>
          <a:noFill/>
        </p:spPr>
      </p:pic>
      <p:pic>
        <p:nvPicPr>
          <p:cNvPr id="15364" name="Picture 4" descr="Картинка 14 из 10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95263" y="725488"/>
            <a:ext cx="4419601" cy="595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81_Buzpurple">
  <a:themeElements>
    <a:clrScheme name="Buz pur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z purpl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z pur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z pur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z pur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z pur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z pur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z pur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z pur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81_Buzpurple</Template>
  <TotalTime>472</TotalTime>
  <Words>515</Words>
  <Application>Microsoft Office PowerPoint</Application>
  <PresentationFormat>Экран (4:3)</PresentationFormat>
  <Paragraphs>77</Paragraphs>
  <Slides>21</Slides>
  <Notes>0</Notes>
  <HiddenSlides>0</HiddenSlides>
  <MMClips>2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41" baseType="lpstr">
      <vt:lpstr>Arial</vt:lpstr>
      <vt:lpstr>Century Gothic</vt:lpstr>
      <vt:lpstr>Calibri</vt:lpstr>
      <vt:lpstr>Times New Roman</vt:lpstr>
      <vt:lpstr>Bradley Hand ITC</vt:lpstr>
      <vt:lpstr>Wingdings</vt:lpstr>
      <vt:lpstr>Symbol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81_Buzpurple</vt:lpstr>
      <vt:lpstr>Диаграмма</vt:lpstr>
      <vt:lpstr>        Задание: Выберите из списка слова,     обозначающие явления. Дайте определения этим явлениям. Для какого явления мы ещё не можем дать определение? </vt:lpstr>
      <vt:lpstr>РАДИОАКТИВНОСТЬ</vt:lpstr>
      <vt:lpstr> Анри Беккерель</vt:lpstr>
      <vt:lpstr>            Мария Склодовская-Кюри</vt:lpstr>
      <vt:lpstr>                        Пьер Кюри</vt:lpstr>
      <vt:lpstr>Открытие радия</vt:lpstr>
      <vt:lpstr>Радиоактивность</vt:lpstr>
      <vt:lpstr>Слайд 8</vt:lpstr>
      <vt:lpstr> Эрнест Резерфорд</vt:lpstr>
      <vt:lpstr>Состав                   радиоактивного излучения</vt:lpstr>
      <vt:lpstr>Проникающая способность радиоактивного излучения</vt:lpstr>
      <vt:lpstr>Проникающая способность радиоактивного излучения</vt:lpstr>
      <vt:lpstr>         Правило  смещения</vt:lpstr>
      <vt:lpstr>            Правило смещения</vt:lpstr>
      <vt:lpstr>Слайд 15</vt:lpstr>
      <vt:lpstr>Закон радиоактивного распада</vt:lpstr>
      <vt:lpstr>           Период полураспада</vt:lpstr>
      <vt:lpstr>Радиоактивность вокруг нас  </vt:lpstr>
      <vt:lpstr>Слайд 19</vt:lpstr>
      <vt:lpstr>Решите задачу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РАДИАКТИВНОСТЬ</dc:title>
  <dc:creator>Марина</dc:creator>
  <cp:lastModifiedBy>User</cp:lastModifiedBy>
  <cp:revision>51</cp:revision>
  <dcterms:created xsi:type="dcterms:W3CDTF">2011-03-13T11:15:09Z</dcterms:created>
  <dcterms:modified xsi:type="dcterms:W3CDTF">2012-12-04T13:31:34Z</dcterms:modified>
</cp:coreProperties>
</file>