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77" r:id="rId3"/>
    <p:sldId id="257" r:id="rId4"/>
    <p:sldId id="258" r:id="rId5"/>
    <p:sldId id="265" r:id="rId6"/>
    <p:sldId id="271" r:id="rId7"/>
    <p:sldId id="279" r:id="rId8"/>
    <p:sldId id="259" r:id="rId9"/>
    <p:sldId id="278" r:id="rId10"/>
    <p:sldId id="272" r:id="rId11"/>
    <p:sldId id="273" r:id="rId12"/>
    <p:sldId id="266" r:id="rId13"/>
    <p:sldId id="274" r:id="rId14"/>
    <p:sldId id="275" r:id="rId15"/>
    <p:sldId id="260" r:id="rId16"/>
    <p:sldId id="281" r:id="rId17"/>
    <p:sldId id="261" r:id="rId18"/>
    <p:sldId id="270" r:id="rId19"/>
    <p:sldId id="262" r:id="rId20"/>
    <p:sldId id="269" r:id="rId21"/>
    <p:sldId id="263" r:id="rId22"/>
    <p:sldId id="268" r:id="rId23"/>
    <p:sldId id="276" r:id="rId24"/>
    <p:sldId id="280" r:id="rId25"/>
    <p:sldId id="28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1729"/>
    <a:srgbClr val="FF5050"/>
    <a:srgbClr val="FF0066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5C87D3-8667-4B2F-804B-A1ACCCB45785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8F704C-BC60-4309-9690-6CCB1D11F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C7268-EB18-4D36-B087-DABACF767C5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5419-E151-4B57-BAA3-2B5D8954E233}" type="datetime1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E884-3A20-421A-9CFD-7189308A3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4E38-0471-4504-93D7-F1DAA636022B}" type="datetime1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6FBC-F66C-4049-9DDE-28D032A10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B969E-2C7A-45BC-BB25-E72E329843B0}" type="datetime1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83F5-B05D-426F-8707-D058C8EF1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3BF87-8682-4664-8F1E-B7EDB4E958E3}" type="datetime1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62A2-F845-4FD4-AA71-9A8F9A630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E22A8-5572-4ABC-91D6-B14D866EE068}" type="datetime1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6343-BFB0-4906-B2C9-D2CE97000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D6311-5452-4F00-A06D-6DEA11895208}" type="datetime1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77E79-3F74-4E78-988B-D6548F5FC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B0088-AA23-45C2-A932-40025B2B150B}" type="datetime1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59B6-A480-4A60-AF51-C77FA3547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06DF-410B-4857-AA8D-ADC68ACEC193}" type="datetime1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B4FA4-B934-4DA1-92C7-0F3CEC09F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C9B9-3B30-4B63-9B3B-D51FEC520FE8}" type="datetime1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FBA2F-C228-408B-B671-4042D330F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2D88-313D-438F-AA83-2BCE7CBD61DF}" type="datetime1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9971-CB82-4780-8D85-5BF26F66B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9FD5-0C1F-46B0-B946-1AFA65B4CF3E}" type="datetime1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46C70-ADEC-4071-BEF8-15480FDE8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8C4F7C-6442-4F4C-A36D-3B3BC61E4D76}" type="datetime1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CD1D9E-C11F-4F04-819C-B7CBC3DA6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gi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9.jpe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71500" y="2857500"/>
            <a:ext cx="7772400" cy="1470025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C00000"/>
                </a:solidFill>
                <a:latin typeface="Arial" charset="0"/>
                <a:cs typeface="Arial" charset="0"/>
              </a:rPr>
              <a:t>Вводное повторение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4071938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Алгебра 7</a:t>
            </a:r>
          </a:p>
        </p:txBody>
      </p:sp>
      <p:pic>
        <p:nvPicPr>
          <p:cNvPr id="2052" name="Picture 5" descr="H:\Documents and Settings\Aida\Рабочий стол\текстуры и фоны, клипарты\idpenc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93082">
            <a:off x="5238750" y="1722438"/>
            <a:ext cx="259873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текстуры и фоны, клипарты\новеньки картинки\pencil rolling 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143125"/>
            <a:ext cx="26971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857250" y="1214438"/>
            <a:ext cx="3143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Чему  бы ты  ни  учился, 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ты  учишься для себя.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Петроний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3214688" y="5429250"/>
            <a:ext cx="3929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267" name="Picture 2" descr="C:\Documents and Settings\Admin\Рабочий стол\ид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357188"/>
            <a:ext cx="6929437" cy="4525962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1500188" y="5143500"/>
            <a:ext cx="74295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из указанных функций мы изучали?</a:t>
            </a: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Picture 2" descr="http://glovl.ru/images/stories/8-1/41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85875"/>
            <a:ext cx="80010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Функции.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H:\Documents and Settings\Aida\Рабочий стол\текстуры и фоны, клипарты\новеньки картинки\graph equation h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714512" cy="158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5" descr="C:\Documents and Settings\Admin\Рабочий стол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928688"/>
            <a:ext cx="67151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313" y="5286375"/>
            <a:ext cx="5643562" cy="107156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Частный случаем линейной функции является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прямая пропорциональность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Admin\Рабочий стол\прям. пр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85750"/>
            <a:ext cx="40798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http://www.zada4i.ru/image/7-class/grafik-parabola-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214313"/>
            <a:ext cx="1782762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http://www.zada4i.ru/image/7-class/grafik-parabol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214313"/>
            <a:ext cx="17859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3929063"/>
            <a:ext cx="450056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называются графики, изображенные на рисунках и какими свойствами они обладают?</a:t>
            </a:r>
          </a:p>
        </p:txBody>
      </p:sp>
      <p:pic>
        <p:nvPicPr>
          <p:cNvPr id="44039" name="Picture 7" descr="C:\Documents and Settings\Admin\Мои документы\Downloads\обр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03650"/>
            <a:ext cx="407193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625" y="428625"/>
            <a:ext cx="3429000" cy="357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3857625"/>
            <a:ext cx="3643312" cy="4286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14813" y="285750"/>
            <a:ext cx="214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квадратная парабола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29375" y="285750"/>
            <a:ext cx="228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кубическая парабола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1571625" y="5857875"/>
            <a:ext cx="323850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500174"/>
            <a:ext cx="894757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Постройте графики следующих функций: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5" y="2500313"/>
            <a:ext cx="30718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2x+3</a:t>
            </a:r>
          </a:p>
          <a:p>
            <a:pPr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7 – 9x </a:t>
            </a:r>
          </a:p>
          <a:p>
            <a:pPr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)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(x+1)</a:t>
            </a:r>
            <a:r>
              <a:rPr lang="en-US" sz="3600" b="1" baseline="30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(x-1)</a:t>
            </a:r>
            <a:r>
              <a:rPr lang="en-US" sz="3600" b="1" baseline="30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2" descr="http://www.yoursmileys.ru/tsmile/pups2/t87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2714625"/>
            <a:ext cx="107156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25219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Степень с натуральным показателем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71563"/>
            <a:ext cx="8929688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Степенью  числа</a:t>
            </a:r>
            <a:r>
              <a:rPr lang="en-US" sz="2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натуральным   показателем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, называют выражение         , равное  произведению           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множителей, каждый из  которых равен      .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1071563"/>
            <a:ext cx="3571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723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785938"/>
            <a:ext cx="10890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1643063"/>
            <a:ext cx="64293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97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2286000"/>
            <a:ext cx="285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639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400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25" y="2214563"/>
            <a:ext cx="357188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357438" y="3071813"/>
            <a:ext cx="43576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 степени: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404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4000500"/>
            <a:ext cx="2365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5" name="Rectangle 20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407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4643438"/>
            <a:ext cx="23749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8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410" name="Picture 2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4071938"/>
            <a:ext cx="29559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1" name="Rectangle 26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413" name="Picture 2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4572000"/>
            <a:ext cx="28241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4" name="Rectangle 29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416" name="Picture 3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5143500"/>
            <a:ext cx="25003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7" name="Rectangle 32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419" name="Picture 3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5715000"/>
            <a:ext cx="31432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0" name="Rectangle 35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6421" name="Picture 37" descr="http://dl4.glitter-graphics.net/pub/824/824834ttykjfe6uz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72375" y="4643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1643063" y="5857875"/>
            <a:ext cx="323850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14290"/>
            <a:ext cx="850112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Степень с натуральным  показателем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38" y="1285875"/>
            <a:ext cx="60721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Используя свойства выполните упражнения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1928813"/>
            <a:ext cx="32004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2357438"/>
            <a:ext cx="5129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0" y="638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57250" y="3000375"/>
            <a:ext cx="49291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Запишите одночлен в стандартном виде: </a:t>
            </a: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3643313"/>
            <a:ext cx="50720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071563" y="4143375"/>
            <a:ext cx="4429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Принадлежит ли графику функции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         </a:t>
            </a:r>
            <a:endParaRPr lang="ru-RU" dirty="0"/>
          </a:p>
        </p:txBody>
      </p:sp>
      <p:sp>
        <p:nvSpPr>
          <p:cNvPr id="1742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5" name="Rectangle 14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742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88" y="4143375"/>
            <a:ext cx="8540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8" name="Rectangle 17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429375" y="4143375"/>
            <a:ext cx="10715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точка:</a:t>
            </a:r>
          </a:p>
        </p:txBody>
      </p:sp>
      <p:sp>
        <p:nvSpPr>
          <p:cNvPr id="1743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4786313"/>
            <a:ext cx="49291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37" descr="http://dl4.glitter-graphics.net/pub/824/824834ttykjfe6uz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75" y="4643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9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Многочлены.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85750" y="1000125"/>
            <a:ext cx="835818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Многочленом называется    </a:t>
            </a:r>
            <a:r>
              <a:rPr lang="ru-RU" sz="2000" b="1" u="sng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сумма одночленов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.    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   Одночлены, входящие в состав многочлена, называют его членами.  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        Членами многочлена   4x</a:t>
            </a:r>
            <a:r>
              <a:rPr lang="en-US" sz="20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у – 3ab   являются   4x</a:t>
            </a:r>
            <a:r>
              <a:rPr lang="en-US" sz="20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y   и   – 3ab   .    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Если многочлен состоит из двух членов, то его называют двучленом:    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          15х</a:t>
            </a:r>
            <a:r>
              <a:rPr lang="en-US" sz="2000" b="1" baseline="30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y – 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b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;       y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20m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 ;       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14a</a:t>
            </a:r>
            <a:r>
              <a:rPr lang="en-US" sz="2000" b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+13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.    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   Если из трех – трехчленом:    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3714750" y="34290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 5x</a:t>
            </a:r>
            <a:r>
              <a:rPr lang="es-ES" b="1" baseline="30000"/>
              <a:t>3</a:t>
            </a:r>
            <a:r>
              <a:rPr lang="es-ES" b="1"/>
              <a:t>y – 7a</a:t>
            </a:r>
            <a:r>
              <a:rPr lang="es-ES" b="1" baseline="30000"/>
              <a:t>3</a:t>
            </a:r>
            <a:r>
              <a:rPr lang="es-ES" b="1"/>
              <a:t>b</a:t>
            </a:r>
            <a:r>
              <a:rPr lang="es-ES" b="1" baseline="30000"/>
              <a:t>4</a:t>
            </a:r>
            <a:r>
              <a:rPr lang="es-ES" b="1"/>
              <a:t>+5;   y+5b</a:t>
            </a:r>
            <a:r>
              <a:rPr lang="es-ES" b="1" baseline="30000"/>
              <a:t>4</a:t>
            </a:r>
            <a:r>
              <a:rPr lang="es-ES" b="1"/>
              <a:t> – 3x</a:t>
            </a:r>
            <a:r>
              <a:rPr lang="es-ES" b="1" baseline="30000"/>
              <a:t>3</a:t>
            </a:r>
            <a:r>
              <a:rPr lang="es-ES" b="1"/>
              <a:t>;  7a</a:t>
            </a:r>
            <a:r>
              <a:rPr lang="es-ES" b="1" baseline="30000"/>
              <a:t>2</a:t>
            </a:r>
            <a:r>
              <a:rPr lang="es-ES" b="1"/>
              <a:t>+13a</a:t>
            </a:r>
            <a:r>
              <a:rPr lang="es-ES" b="1" baseline="30000"/>
              <a:t>4</a:t>
            </a:r>
            <a:r>
              <a:rPr lang="es-ES" b="1"/>
              <a:t>+5ab</a:t>
            </a:r>
            <a:r>
              <a:rPr lang="es-ES" b="1" baseline="30000"/>
              <a:t>2</a:t>
            </a:r>
            <a:r>
              <a:rPr lang="es-ES" b="1"/>
              <a:t>. 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500" y="3929063"/>
            <a:ext cx="807243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умножить одночлен на многочлен, нужно умножить  этот</a:t>
            </a:r>
          </a:p>
          <a:p>
            <a:pPr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одночлен на каждый член многочлена и полученные  </a:t>
            </a:r>
          </a:p>
          <a:p>
            <a:pPr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произведения сложить.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188" y="5000625"/>
            <a:ext cx="70008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D91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умножить многочлен на многочлен, нужно каждый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D91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член одного многочлена умножить на каждый член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D91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другого многочлена и полученные произведения сложить.</a:t>
            </a:r>
          </a:p>
        </p:txBody>
      </p:sp>
      <p:pic>
        <p:nvPicPr>
          <p:cNvPr id="18439" name="Picture 6" descr="http://klub-drug.ru/wp-content/uploads/2011/04/7996677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285750"/>
            <a:ext cx="13049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4572000"/>
            <a:ext cx="2928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6072188"/>
            <a:ext cx="54292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Глава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IV.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Многочлены.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1571625" y="5857875"/>
            <a:ext cx="323850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500" y="3071813"/>
            <a:ext cx="6215063" cy="677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D91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Выполните умножение: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500063" y="1214438"/>
            <a:ext cx="83581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 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Если все одночлены в многочлене приведены к стандартному виду и  среди них нет подобных, то говорят, что это многочлен стандартного вида.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/>
              <a:t/>
            </a:r>
            <a:br>
              <a:rPr lang="ru-RU"/>
            </a:br>
            <a:r>
              <a:rPr lang="ru-RU" b="1" i="1"/>
              <a:t>        </a:t>
            </a:r>
            <a:r>
              <a:rPr lang="en-US" b="1" i="1"/>
              <a:t>    </a:t>
            </a:r>
            <a:r>
              <a:rPr lang="ru-RU" b="1" i="1"/>
              <a:t> </a:t>
            </a:r>
            <a:r>
              <a:rPr lang="ru-RU" sz="1400" b="1" i="1"/>
              <a:t> нестандартный вид                  стандартный вид </a:t>
            </a:r>
            <a:r>
              <a:rPr lang="ru-RU" sz="1600" b="1" i="1"/>
              <a:t> </a:t>
            </a:r>
            <a:r>
              <a:rPr lang="ru-RU" sz="2000"/>
              <a:t/>
            </a:r>
            <a:br>
              <a:rPr lang="ru-RU" sz="2000"/>
            </a:br>
            <a:r>
              <a:rPr lang="ru-RU" sz="2000" b="1"/>
              <a:t>          5x</a:t>
            </a:r>
            <a:r>
              <a:rPr lang="ru-RU" sz="2000" b="1" baseline="30000"/>
              <a:t>2</a:t>
            </a:r>
            <a:r>
              <a:rPr lang="ru-RU" sz="2000" b="1"/>
              <a:t>yx – 7xyx 2+5axa      =     5a</a:t>
            </a:r>
            <a:r>
              <a:rPr lang="ru-RU" sz="2000" b="1" baseline="30000"/>
              <a:t>2</a:t>
            </a:r>
            <a:r>
              <a:rPr lang="ru-RU" sz="2000" b="1"/>
              <a:t>x – 2x</a:t>
            </a:r>
            <a:r>
              <a:rPr lang="ru-RU" sz="2000" b="1" baseline="30000"/>
              <a:t>3</a:t>
            </a:r>
            <a:r>
              <a:rPr lang="ru-RU" sz="2000" b="1"/>
              <a:t>y .  </a:t>
            </a:r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3143250"/>
            <a:ext cx="32464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0" y="7858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46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8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3571875"/>
            <a:ext cx="22987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Rectangle 15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7188" y="4000500"/>
            <a:ext cx="60721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D91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 многочлен: </a:t>
            </a:r>
          </a:p>
        </p:txBody>
      </p:sp>
      <p:sp>
        <p:nvSpPr>
          <p:cNvPr id="1947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4000500"/>
            <a:ext cx="207168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Rectangle 18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47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4500563"/>
            <a:ext cx="24288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6" name="Rectangle 21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47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5000625"/>
            <a:ext cx="3913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9" name="Rectangle 24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000125" y="4929188"/>
            <a:ext cx="30718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Решите уравнение: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Формулы сокращенного умножения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Picture 2" descr="H:\Documents and Settings\Aida\Рабочий стол\НОвая ГРАФИКА сборник\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000636"/>
            <a:ext cx="1952628" cy="143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214438"/>
            <a:ext cx="292893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643063"/>
            <a:ext cx="27860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1500188"/>
            <a:ext cx="2643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2000250"/>
            <a:ext cx="32861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496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2000250"/>
            <a:ext cx="3500438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85750" y="2428875"/>
            <a:ext cx="83581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Сформулируйте тождества сокращенного умножения и используя их  выполните преобразования.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4000500"/>
            <a:ext cx="11271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2" name="Rectangle 21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4000500"/>
            <a:ext cx="15716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5" name="Rectangle 24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33" name="Picture 2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4429125"/>
            <a:ext cx="44291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8" name="Rectangle 27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28625" y="3429000"/>
            <a:ext cx="4786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Представьте в виде многочлена:</a:t>
            </a:r>
          </a:p>
        </p:txBody>
      </p:sp>
      <p:sp>
        <p:nvSpPr>
          <p:cNvPr id="2051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36" name="Picture 2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4000500"/>
            <a:ext cx="1143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2" name="Rectangle 30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214563" y="3929063"/>
            <a:ext cx="214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;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3714750" y="3929063"/>
            <a:ext cx="261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;</a:t>
            </a: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5143500" y="3929063"/>
            <a:ext cx="261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;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14438" y="4857750"/>
            <a:ext cx="4429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Решите уравнения:</a:t>
            </a:r>
          </a:p>
        </p:txBody>
      </p:sp>
      <p:sp>
        <p:nvSpPr>
          <p:cNvPr id="20517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39" name="Picture 3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5357813"/>
            <a:ext cx="27146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9" name="Rectangle 33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520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42" name="Picture 3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5857875"/>
            <a:ext cx="414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Управляющая кнопка: назад 42">
            <a:hlinkClick r:id="rId14" action="ppaction://hlinksldjump" highlightClick="1"/>
          </p:cNvPr>
          <p:cNvSpPr/>
          <p:nvPr/>
        </p:nvSpPr>
        <p:spPr>
          <a:xfrm>
            <a:off x="1214438" y="5857875"/>
            <a:ext cx="323850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25488"/>
          </a:xfrm>
        </p:spPr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появилась алгебра.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8501062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ru-RU" dirty="0" smtClean="0"/>
              <a:t>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Алгебра как искусство решать уравнения зародилась очень давно в связи с потребностями практики, в результате поиска общих приемов решения однотипных задач. В процессе развития алгебра из науки об уравнениях превратилась в науку об операциях, более или менее сходных с действиями над числами.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5" y="1071563"/>
            <a:ext cx="8215313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Линейным уравнением с двумя переменными называется уравнение вида                                      - переменные,                                     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-  некоторые числа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09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1857375"/>
            <a:ext cx="26241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2"/>
          <p:cNvSpPr>
            <a:spLocks noChangeArrowheads="1"/>
          </p:cNvSpPr>
          <p:nvPr/>
        </p:nvSpPr>
        <p:spPr bwMode="auto">
          <a:xfrm>
            <a:off x="0" y="209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2151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12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2428875"/>
            <a:ext cx="596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1071563" y="285750"/>
            <a:ext cx="7572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.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линейных уравнений.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" y="2786063"/>
            <a:ext cx="7786688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Решением уравнения с двумя переменными называется пара значений переменных, обращающая это уравнение в верное равенство.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.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линейных уравнений.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" name="Picture 2" descr="H:\Documents and Settings\Aida\Рабочий стол\НОвая ГРАФИКА сборник\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000636"/>
            <a:ext cx="1952628" cy="143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1357313"/>
            <a:ext cx="228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3429000" y="1214438"/>
            <a:ext cx="5429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 значений 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(х;у)</a:t>
            </a:r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которая одновременно является решением каждого из уравнений системы, называют решением системы.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813" y="2786063"/>
            <a:ext cx="78581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решения систем линейных уравнений:</a:t>
            </a:r>
          </a:p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1) графический  метод;</a:t>
            </a:r>
          </a:p>
          <a:p>
            <a:pPr marL="342900" indent="-342900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2)  метод  подстановки;</a:t>
            </a:r>
          </a:p>
          <a:p>
            <a:pPr marL="342900" indent="-342900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3)  метод  алгебраического сложения.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25" y="214313"/>
            <a:ext cx="81438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.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линейных уравнений.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5750" y="1000125"/>
            <a:ext cx="885825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Графический метод решения. </a:t>
            </a:r>
          </a:p>
          <a:p>
            <a:pPr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 его помощью можно сделать следующие выводы:</a:t>
            </a:r>
          </a:p>
          <a:p>
            <a:pPr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построить в одной системе координат графики уравнений:</a:t>
            </a:r>
          </a:p>
          <a:p>
            <a:pPr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графиками обоих уравнений системы являются прямые;</a:t>
            </a:r>
          </a:p>
          <a:p>
            <a:pPr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эти прямые могут пересекаться (только в одной точке) – система имеет</a:t>
            </a:r>
          </a:p>
          <a:p>
            <a:pPr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единственное решение;</a:t>
            </a:r>
          </a:p>
          <a:p>
            <a:pPr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эти прямые могут быть параллельны – система несовместима – нет решений;</a:t>
            </a:r>
          </a:p>
          <a:p>
            <a:pPr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эти прямые совпадают – система неопределенна – система имеет </a:t>
            </a:r>
          </a:p>
          <a:p>
            <a:pPr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бесчисленное множество решений.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3" y="4143375"/>
            <a:ext cx="8072437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подстановки.</a:t>
            </a:r>
          </a:p>
          <a:p>
            <a:pPr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Выразить из какого – нибудь уравнения системы одну переменную через другую;</a:t>
            </a:r>
          </a:p>
          <a:p>
            <a:pPr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подставить полученное выражение в другое уравнение;</a:t>
            </a:r>
          </a:p>
          <a:p>
            <a:pPr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           решить полученное уравнени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е;</a:t>
            </a:r>
          </a:p>
          <a:p>
            <a:pPr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               найди  соответствующее значение  второй  переменной.              </a:t>
            </a:r>
          </a:p>
          <a:p>
            <a:pPr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                 Записать ответ в виде пары значений (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; у) 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3" y="285750"/>
            <a:ext cx="77152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.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линейных уравнений.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063" y="1357313"/>
            <a:ext cx="8072437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алгебраического сложения.</a:t>
            </a:r>
          </a:p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уравнивают коэффициенты  при одной из переменных;</a:t>
            </a:r>
          </a:p>
          <a:p>
            <a:pPr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складывают (или вычитают)  левые и правые части уравнений системы;</a:t>
            </a:r>
          </a:p>
          <a:p>
            <a:pPr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решают получившееся уравнение с одной переменной;</a:t>
            </a:r>
          </a:p>
          <a:p>
            <a:pPr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находят соответствующее  значение второй переменной.</a:t>
            </a:r>
          </a:p>
          <a:p>
            <a:pPr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Записывают ответ  в виде пары значений (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у).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1643063" y="5715000"/>
            <a:ext cx="323850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1" name="Picture 5" descr="C:\Documents and Settings\Admin\Рабочий стол\фото 1\лл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38"/>
            <a:ext cx="235426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0" y="285750"/>
            <a:ext cx="69294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.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линейных уравнений.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500188"/>
            <a:ext cx="32861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Решите системы: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графически: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3" y="2071688"/>
            <a:ext cx="150018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4438" y="3286125"/>
            <a:ext cx="292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методом  подстановки: </a:t>
            </a:r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3214688"/>
            <a:ext cx="16430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14688" y="4143375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методом сложения:</a:t>
            </a:r>
          </a:p>
        </p:txBody>
      </p:sp>
      <p:sp>
        <p:nvSpPr>
          <p:cNvPr id="256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3" y="4071938"/>
            <a:ext cx="14843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4" descr="C:\Documents and Settings\Admin\Рабочий стол\фото 1\лл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38"/>
            <a:ext cx="235426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назад 15">
            <a:hlinkClick r:id="rId6" action="ppaction://hlinksldjump" highlightClick="1"/>
          </p:cNvPr>
          <p:cNvSpPr/>
          <p:nvPr/>
        </p:nvSpPr>
        <p:spPr>
          <a:xfrm>
            <a:off x="2643188" y="5786438"/>
            <a:ext cx="323850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38" y="1500188"/>
            <a:ext cx="478631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 так много на земле,</a:t>
            </a:r>
          </a:p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всех – своя тематика.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есть одна из них милей, </a:t>
            </a:r>
          </a:p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Зовётся математикой.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0313" y="3143250"/>
            <a:ext cx="5214937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ней не бывает скользких мест,</a:t>
            </a:r>
          </a:p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Всё строго в ней доказано,</a:t>
            </a:r>
          </a:p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с нею движется прогресс,</a:t>
            </a:r>
          </a:p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этим нам всё сказано.</a:t>
            </a:r>
          </a:p>
          <a:p>
            <a:pPr>
              <a:defRPr/>
            </a:pP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429125" y="4857750"/>
            <a:ext cx="2000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О.В.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Панишева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8683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Темы повторения: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" y="1643063"/>
            <a:ext cx="72866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Выражения, тождества, уравнения.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" y="2357438"/>
            <a:ext cx="6000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" y="3000375"/>
            <a:ext cx="7715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Степень с натуральным показателем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" y="3643313"/>
            <a:ext cx="5857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Многочлены.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" y="4286250"/>
            <a:ext cx="75009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Формулы сокращенного умножения.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" y="4929188"/>
            <a:ext cx="6715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.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линейных уравнений.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929563" y="1643063"/>
            <a:ext cx="32385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Управляющая кнопка: далее 18">
            <a:hlinkClick r:id="rId2" action="ppaction://hlinksldjump" highlightClick="1"/>
          </p:cNvPr>
          <p:cNvSpPr/>
          <p:nvPr/>
        </p:nvSpPr>
        <p:spPr>
          <a:xfrm>
            <a:off x="7929563" y="2214563"/>
            <a:ext cx="323850" cy="431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Управляющая кнопка: далее 19">
            <a:hlinkClick r:id="rId3" action="ppaction://hlinksldjump" highlightClick="1"/>
          </p:cNvPr>
          <p:cNvSpPr/>
          <p:nvPr/>
        </p:nvSpPr>
        <p:spPr>
          <a:xfrm>
            <a:off x="7929563" y="2928938"/>
            <a:ext cx="323850" cy="431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Управляющая кнопка: далее 20">
            <a:hlinkClick r:id="rId4" action="ppaction://hlinksldjump" highlightClick="1"/>
          </p:cNvPr>
          <p:cNvSpPr/>
          <p:nvPr/>
        </p:nvSpPr>
        <p:spPr>
          <a:xfrm>
            <a:off x="7929563" y="3571875"/>
            <a:ext cx="323850" cy="431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Управляющая кнопка: далее 21">
            <a:hlinkClick r:id="rId5" action="ppaction://hlinksldjump" highlightClick="1"/>
          </p:cNvPr>
          <p:cNvSpPr/>
          <p:nvPr/>
        </p:nvSpPr>
        <p:spPr>
          <a:xfrm>
            <a:off x="7929563" y="4214813"/>
            <a:ext cx="323850" cy="431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Управляющая кнопка: далее 14">
            <a:hlinkClick r:id="rId6" action="ppaction://hlinksldjump" highlightClick="1"/>
          </p:cNvPr>
          <p:cNvSpPr/>
          <p:nvPr/>
        </p:nvSpPr>
        <p:spPr>
          <a:xfrm>
            <a:off x="7929563" y="4929188"/>
            <a:ext cx="323850" cy="431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0604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Выражения, тождества, уравнения.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7829550" cy="27574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1.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Заполните таблицу: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00125" y="2000250"/>
          <a:ext cx="73581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764"/>
                <a:gridCol w="919764"/>
                <a:gridCol w="919764"/>
                <a:gridCol w="919764"/>
                <a:gridCol w="919764"/>
                <a:gridCol w="919764"/>
                <a:gridCol w="919764"/>
                <a:gridCol w="9197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</a:t>
                      </a:r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–2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–1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  3х–1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–3х+1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938" y="3214688"/>
            <a:ext cx="8143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Какими числами являются соответственные значения</a:t>
            </a:r>
          </a:p>
          <a:p>
            <a:r>
              <a:rPr lang="ru-RU" sz="2000" b="1"/>
              <a:t> выражений     </a:t>
            </a:r>
            <a:r>
              <a:rPr lang="ru-RU"/>
              <a:t>   </a:t>
            </a:r>
            <a:r>
              <a:rPr lang="ru-RU" sz="2400" b="1"/>
              <a:t>3х-1 </a:t>
            </a:r>
            <a:r>
              <a:rPr lang="ru-RU" sz="2000" b="1"/>
              <a:t>и – </a:t>
            </a:r>
            <a:r>
              <a:rPr lang="ru-RU" sz="2400" b="1"/>
              <a:t>3х+1 ?</a:t>
            </a:r>
            <a:endParaRPr lang="ru-RU" b="1"/>
          </a:p>
        </p:txBody>
      </p:sp>
      <p:sp>
        <p:nvSpPr>
          <p:cNvPr id="11" name="TextBox 10"/>
          <p:cNvSpPr txBox="1"/>
          <p:nvPr/>
        </p:nvSpPr>
        <p:spPr>
          <a:xfrm>
            <a:off x="357188" y="4714875"/>
            <a:ext cx="87868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Какие из данных равенств не являются тождеством?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3125" y="2357438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–7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14563" y="271462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7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28938" y="2357438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– 4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00375" y="2714625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</a:t>
            </a:r>
            <a:r>
              <a:rPr lang="ru-RU" b="1"/>
              <a:t>4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29063" y="2357438"/>
            <a:ext cx="5715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– 1</a:t>
            </a:r>
          </a:p>
          <a:p>
            <a:endParaRPr lang="ru-RU" sz="1000" b="1"/>
          </a:p>
          <a:p>
            <a:r>
              <a:rPr lang="ru-RU" b="1"/>
              <a:t>  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6313" y="2357438"/>
            <a:ext cx="642937" cy="815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   2</a:t>
            </a:r>
          </a:p>
          <a:p>
            <a:pPr>
              <a:defRPr/>
            </a:pPr>
            <a:endParaRPr lang="ru-RU" sz="1050" b="1" dirty="0"/>
          </a:p>
          <a:p>
            <a:pPr>
              <a:defRPr/>
            </a:pPr>
            <a:r>
              <a:rPr lang="ru-RU" b="1" dirty="0"/>
              <a:t>– 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15000" y="2357438"/>
            <a:ext cx="5715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</a:t>
            </a:r>
            <a:r>
              <a:rPr lang="ru-RU" b="1"/>
              <a:t>5</a:t>
            </a:r>
          </a:p>
          <a:p>
            <a:endParaRPr lang="ru-RU" sz="900" b="1"/>
          </a:p>
          <a:p>
            <a:r>
              <a:rPr lang="ru-RU" b="1"/>
              <a:t>– 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72250" y="2357438"/>
            <a:ext cx="785813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11</a:t>
            </a:r>
          </a:p>
          <a:p>
            <a:endParaRPr lang="ru-RU" sz="900" b="1"/>
          </a:p>
          <a:p>
            <a:r>
              <a:rPr lang="ru-RU" b="1"/>
              <a:t>– 11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429500" y="2357438"/>
            <a:ext cx="7143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</a:t>
            </a:r>
            <a:r>
              <a:rPr lang="ru-RU" b="1"/>
              <a:t>14</a:t>
            </a:r>
          </a:p>
          <a:p>
            <a:endParaRPr lang="ru-RU" sz="900" b="1"/>
          </a:p>
          <a:p>
            <a:r>
              <a:rPr lang="ru-RU" b="1"/>
              <a:t> – 14</a:t>
            </a:r>
          </a:p>
        </p:txBody>
      </p:sp>
      <p:sp>
        <p:nvSpPr>
          <p:cNvPr id="5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74" name="Rectangle 6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517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5" y="5286375"/>
            <a:ext cx="5857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78" name="Rectangle 11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517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80" name="Rectangle 14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00125" y="4143375"/>
            <a:ext cx="7000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равенство называется  тождеством?</a:t>
            </a:r>
          </a:p>
        </p:txBody>
      </p:sp>
      <p:sp>
        <p:nvSpPr>
          <p:cNvPr id="518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83" name="Rectangle 17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518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5" y="5643563"/>
            <a:ext cx="55721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357188" y="928688"/>
            <a:ext cx="8215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 и вычисления - основа порядка в голове.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(Песталоцци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)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715375" cy="5715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Глава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I.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Выражения, тождества, уравнения.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5" y="1428750"/>
            <a:ext cx="82867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Равенство, содержащее переменную называют</a:t>
            </a:r>
          </a:p>
          <a:p>
            <a:pPr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уравнением с одним неизвестным   (переменной).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" y="2428875"/>
            <a:ext cx="8286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Корнем уравнения называют значение переменной,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котором уравнение обращается в верное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равенство.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3" y="3714750"/>
            <a:ext cx="86439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Решить уравнение – значит найти его корни или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доказать, что корней нет.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4714875"/>
            <a:ext cx="8001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Уравнение вида 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ax=b</a:t>
            </a:r>
            <a:r>
              <a:rPr lang="ru-RU" sz="2400" b="1" i="1" dirty="0">
                <a:solidFill>
                  <a:srgbClr val="D91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где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переменная, </a:t>
            </a:r>
          </a:p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некоторые числа, называют линейным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уравнением с одной переменной.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Глава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I.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Выражения, тождества, уравнения.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0" y="1143000"/>
            <a:ext cx="2786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Решите уравнение:</a:t>
            </a:r>
            <a:endParaRPr lang="ru-RU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1571625" y="5715000"/>
            <a:ext cx="323850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714375" y="2143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1714500"/>
            <a:ext cx="72263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100">
                <a:latin typeface="Calibri" pitchFamily="34" charset="0"/>
                <a:cs typeface="Times New Roman" pitchFamily="18" charset="0"/>
              </a:rPr>
              <a:t>  </a:t>
            </a:r>
            <a:endParaRPr lang="en-US"/>
          </a:p>
        </p:txBody>
      </p:sp>
      <p:pic>
        <p:nvPicPr>
          <p:cNvPr id="7179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2143125"/>
            <a:ext cx="7215188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/>
              <a:t> </a:t>
            </a: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14375" y="2714625"/>
            <a:ext cx="80010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раскрытия скобок: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1) если перед скобками стоит знак плюс, то можно опустить 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скобки, сохранив знаки слагаемых, стоящих в скобках.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Если перед скобками стоит знак минус, то можно опустить 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скобки, изменив знаки всех слагаемых, стоящих в скобках 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на противоположный. 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Число, стоящее за скобками умножается на каждое  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слагаемое, стоящее в скобках.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214313" y="285750"/>
            <a:ext cx="8929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А знаете ли Вы, что первое счётное устройство — абак?</a:t>
            </a:r>
            <a:endParaRPr lang="ru-RU" sz="2400">
              <a:solidFill>
                <a:schemeClr val="bg1"/>
              </a:solidFill>
            </a:endParaRPr>
          </a:p>
        </p:txBody>
      </p:sp>
      <p:pic>
        <p:nvPicPr>
          <p:cNvPr id="8196" name="Picture 4" descr="C:\Documents and Settings\Admin\Рабочий стол\24-popup-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006">
            <a:off x="7889875" y="4886325"/>
            <a:ext cx="12144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88" y="1214438"/>
            <a:ext cx="8358187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/>
              <a:t>      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Первыми «вычислительными устройствами», которыми пользовались в древности люди, были пальцы рук и камешки. Позднее появились бирки с зарубками и верёвки с узелками.</a:t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В Древнем Египте и Древней Греции задолго до нашей эры использовали абак – доску с полосками, по которым продвигались камешки. Это было первое устройство, специально предназначенное для вычислений. Со временем абак совершенствовали – в римском абаке камешки или шарики передвигались по желобкам. </a:t>
            </a:r>
          </a:p>
          <a:p>
            <a:pPr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Абак просуществовал до 18 века, когда его </a:t>
            </a:r>
          </a:p>
          <a:p>
            <a:pPr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заменили письменные вычисления.</a:t>
            </a:r>
          </a:p>
          <a:p>
            <a:pPr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   Русский абак – счёты появились в 16 веке.</a:t>
            </a:r>
          </a:p>
          <a:p>
            <a:pPr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Ими пользуются и в наши дни. Большое преимущество    </a:t>
            </a:r>
          </a:p>
          <a:p>
            <a:pPr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          русских счётов в том, что они основаны на </a:t>
            </a:r>
          </a:p>
          <a:p>
            <a:pPr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              десятичной  системе счисления, а не на</a:t>
            </a:r>
          </a:p>
          <a:p>
            <a:pPr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                пятеричной,  как все остальные абаки.</a:t>
            </a:r>
          </a:p>
        </p:txBody>
      </p:sp>
      <p:pic>
        <p:nvPicPr>
          <p:cNvPr id="8197" name="Picture 5" descr="C:\Documents and Settings\Admin\Рабочий стол\Figura 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3714750"/>
            <a:ext cx="207168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Глава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II.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Функции.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063" y="1643063"/>
            <a:ext cx="83581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Зависимость одной переменной от другой называют </a:t>
            </a:r>
          </a:p>
          <a:p>
            <a:pPr algn="ctr"/>
            <a:r>
              <a:rPr lang="ru-RU" sz="2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функциональной зависимостью или функцией, если каждому</a:t>
            </a:r>
          </a:p>
          <a:p>
            <a:pPr algn="ctr"/>
            <a:r>
              <a:rPr lang="ru-RU" sz="2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значению независимой переменной соответствует </a:t>
            </a:r>
          </a:p>
          <a:p>
            <a:pPr algn="ctr"/>
            <a:r>
              <a:rPr lang="ru-RU" sz="2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единственное значение зависимой переменной.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50" y="3286125"/>
            <a:ext cx="88582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значения, которые принимает независимая переменная, образуют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область определения функции</a:t>
            </a:r>
            <a:r>
              <a:rPr lang="ru-RU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Значения зависимой переменной называют 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значениями функции.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0125" y="4572000"/>
            <a:ext cx="7643813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Графиком функции называется множество всех точек координатной плоскости, абсциссы которых равны значениям аргумента, а ординаты – соответствующим значениям функции.</a:t>
            </a:r>
          </a:p>
        </p:txBody>
      </p:sp>
      <p:pic>
        <p:nvPicPr>
          <p:cNvPr id="12" name="Picture 9" descr="H:\Documents and Settings\Aida\Рабочий стол\текстуры и фоны, клипарты\новеньки картинки\graph equation h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1714512" cy="158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 функциях.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8929688" cy="4525962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ru-RU" smtClean="0"/>
              <a:t>   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В первой половине 17 века в связи с развитием механики в математику идеи изменения и движения. Термин «функция»  впервые  ввел немецкий  математик   Г. Лейбниц.  У него функция связывалась с геометрическим образом (графиком). В дальнейшем функцию рассматривают как аналитическое выражение.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 1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- 1!</Template>
  <TotalTime>1488</TotalTime>
  <Words>1099</Words>
  <Application>Microsoft Office PowerPoint</Application>
  <PresentationFormat>Экран (4:3)</PresentationFormat>
  <Paragraphs>187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математика - 1!</vt:lpstr>
      <vt:lpstr>Вводное повторение</vt:lpstr>
      <vt:lpstr>Как появилась алгебра.</vt:lpstr>
      <vt:lpstr>Темы повторения:</vt:lpstr>
      <vt:lpstr>Глава I.  Выражения, тождества, уравнения. </vt:lpstr>
      <vt:lpstr>Глава I.  Выражения, тождества, уравнения. </vt:lpstr>
      <vt:lpstr>Глава I.  Выражения, тождества, уравнения.</vt:lpstr>
      <vt:lpstr>Слайд 7</vt:lpstr>
      <vt:lpstr>Глава II. Функции.</vt:lpstr>
      <vt:lpstr>О  функциях.</vt:lpstr>
      <vt:lpstr>Слайд 10</vt:lpstr>
      <vt:lpstr>Слайд 11</vt:lpstr>
      <vt:lpstr>Глава II. Функции.</vt:lpstr>
      <vt:lpstr>Слайд 13</vt:lpstr>
      <vt:lpstr>Слайд 14</vt:lpstr>
      <vt:lpstr>Слайд 15</vt:lpstr>
      <vt:lpstr>Слайд 16</vt:lpstr>
      <vt:lpstr>Глава IV. Многочлены. </vt:lpstr>
      <vt:lpstr>Глава IV. Многочлены. </vt:lpstr>
      <vt:lpstr>Глава V. Формулы сокращенного умножения</vt:lpstr>
      <vt:lpstr>Слайд 20</vt:lpstr>
      <vt:lpstr>Глава VI . Системы линейных уравнений.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Вводное повторение</dc:title>
  <dc:creator>User</dc:creator>
  <dc:description>http://aida.ucoz.ru</dc:description>
  <cp:lastModifiedBy>revaz</cp:lastModifiedBy>
  <cp:revision>46</cp:revision>
  <dcterms:created xsi:type="dcterms:W3CDTF">2012-07-01T14:15:30Z</dcterms:created>
  <dcterms:modified xsi:type="dcterms:W3CDTF">2013-01-03T20:18:45Z</dcterms:modified>
</cp:coreProperties>
</file>