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56" r:id="rId2"/>
    <p:sldId id="286" r:id="rId3"/>
    <p:sldId id="307" r:id="rId4"/>
    <p:sldId id="266" r:id="rId5"/>
    <p:sldId id="310" r:id="rId6"/>
    <p:sldId id="301" r:id="rId7"/>
    <p:sldId id="311" r:id="rId8"/>
    <p:sldId id="257" r:id="rId9"/>
    <p:sldId id="267" r:id="rId10"/>
    <p:sldId id="312" r:id="rId11"/>
    <p:sldId id="259" r:id="rId12"/>
    <p:sldId id="303" r:id="rId13"/>
    <p:sldId id="304" r:id="rId14"/>
    <p:sldId id="305" r:id="rId15"/>
    <p:sldId id="306" r:id="rId16"/>
    <p:sldId id="300" r:id="rId17"/>
    <p:sldId id="308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00"/>
    <a:srgbClr val="0000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4" d="100"/>
          <a:sy n="84" d="100"/>
        </p:scale>
        <p:origin x="-252" y="3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49EFEF9F-DB3B-43A4-B43F-F1CE9CA5A313}" type="datetimeFigureOut">
              <a:rPr lang="ru-RU"/>
              <a:pPr>
                <a:defRPr/>
              </a:pPr>
              <a:t>05.01.2013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9A9299A5-54F6-4A82-89DE-FF3D2B6C6B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EFFDBA-C0B2-499F-A88A-54B7CD7712FB}" type="datetimeFigureOut">
              <a:rPr lang="ru-RU"/>
              <a:pPr>
                <a:defRPr/>
              </a:pPr>
              <a:t>05.01.2013</a:t>
            </a:fld>
            <a:endParaRPr lang="ru-RU" dirty="0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4E4351-12E0-4BCD-9E63-7851B901A0A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B727D6-D542-4158-88EB-52C7FE7BA922}" type="datetimeFigureOut">
              <a:rPr lang="ru-RU"/>
              <a:pPr>
                <a:defRPr/>
              </a:pPr>
              <a:t>05.01.2013</a:t>
            </a:fld>
            <a:endParaRPr lang="ru-RU" dirty="0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655851-1581-4FDD-BFAB-AE080EDC548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9FA10D-BB78-49AC-8836-C139AC0E13FF}" type="datetimeFigureOut">
              <a:rPr lang="ru-RU"/>
              <a:pPr>
                <a:defRPr/>
              </a:pPr>
              <a:t>05.01.2013</a:t>
            </a:fld>
            <a:endParaRPr lang="ru-RU" dirty="0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E71F10-5C26-4B26-AFFD-775B0376D24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6034087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237213-8B3A-42EE-9E3D-EFB888522936}" type="datetimeFigureOut">
              <a:rPr lang="ru-RU"/>
              <a:pPr>
                <a:defRPr/>
              </a:pPr>
              <a:t>05.01.2013</a:t>
            </a:fld>
            <a:endParaRPr lang="ru-RU" dirty="0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9BE146-0BF7-4355-AE83-5E2F7AB46F2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73C294-90DE-4912-B227-02ACB3A6B49A}" type="datetimeFigureOut">
              <a:rPr lang="ru-RU"/>
              <a:pPr>
                <a:defRPr/>
              </a:pPr>
              <a:t>05.01.2013</a:t>
            </a:fld>
            <a:endParaRPr lang="ru-RU" dirty="0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A5F1E4-6765-4C7F-95E5-CF894D422D9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DAB31C-789D-4542-BD4A-78D20B48544B}" type="datetimeFigureOut">
              <a:rPr lang="ru-RU"/>
              <a:pPr>
                <a:defRPr/>
              </a:pPr>
              <a:t>05.01.2013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68E1A8-AB72-40AF-8622-3E9D5613A41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7D9266-E60D-4DDA-A72A-03437DDECCAA}" type="datetimeFigureOut">
              <a:rPr lang="ru-RU"/>
              <a:pPr>
                <a:defRPr/>
              </a:pPr>
              <a:t>05.01.2013</a:t>
            </a:fld>
            <a:endParaRPr lang="ru-RU" dirty="0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7AAB7B-B789-4D06-9A7E-8A429DE3AD4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829AD1-9B58-4672-AD6B-A157966D2F2E}" type="datetimeFigureOut">
              <a:rPr lang="ru-RU"/>
              <a:pPr>
                <a:defRPr/>
              </a:pPr>
              <a:t>05.01.2013</a:t>
            </a:fld>
            <a:endParaRPr lang="ru-RU" dirty="0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DBC9E2-4BAB-4444-AC91-779BAA01452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AAC509-0E1C-4C6E-8294-43B6877BF256}" type="datetimeFigureOut">
              <a:rPr lang="ru-RU"/>
              <a:pPr>
                <a:defRPr/>
              </a:pPr>
              <a:t>05.01.2013</a:t>
            </a:fld>
            <a:endParaRPr lang="ru-RU" dirty="0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A4B206-4BE0-474C-821E-EB35BD8F958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8EBAB4-D570-49F4-B200-DDD7AB74D1AC}" type="datetimeFigureOut">
              <a:rPr lang="ru-RU"/>
              <a:pPr>
                <a:defRPr/>
              </a:pPr>
              <a:t>05.01.2013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DD4400-187E-413D-8448-C225D7410F3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7903DC-7E94-4DFD-A17B-032A93ECA699}" type="datetimeFigureOut">
              <a:rPr lang="ru-RU"/>
              <a:pPr>
                <a:defRPr/>
              </a:pPr>
              <a:t>05.01.2013</a:t>
            </a:fld>
            <a:endParaRPr lang="ru-RU" dirty="0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3DF6D1-AD9A-4525-917A-7EE147506D7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340DE-2046-4FDE-B33A-CC8E8330355E}" type="datetimeFigureOut">
              <a:rPr lang="ru-RU"/>
              <a:pPr>
                <a:defRPr/>
              </a:pPr>
              <a:t>05.01.2013</a:t>
            </a:fld>
            <a:endParaRPr lang="ru-RU" dirty="0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21C0B9-06C9-4902-B4EE-DB831A5F0FF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8488C4"/>
            </a:gs>
            <a:gs pos="99001">
              <a:srgbClr val="D4DEFF"/>
            </a:gs>
            <a:gs pos="100000">
              <a:srgbClr val="D4DEFF"/>
            </a:gs>
            <a:gs pos="100000">
              <a:srgbClr val="96AB94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C8DCF9C-C60E-4008-BF31-1E2268B604E1}" type="datetimeFigureOut">
              <a:rPr lang="ru-RU"/>
              <a:pPr>
                <a:defRPr/>
              </a:pPr>
              <a:t>05.01.2013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6E91157-AF95-4DD2-8DAA-233A9519786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117" r:id="rId1"/>
    <p:sldLayoutId id="2147484118" r:id="rId2"/>
    <p:sldLayoutId id="2147484128" r:id="rId3"/>
    <p:sldLayoutId id="2147484119" r:id="rId4"/>
    <p:sldLayoutId id="2147484120" r:id="rId5"/>
    <p:sldLayoutId id="2147484121" r:id="rId6"/>
    <p:sldLayoutId id="2147484122" r:id="rId7"/>
    <p:sldLayoutId id="2147484123" r:id="rId8"/>
    <p:sldLayoutId id="2147484124" r:id="rId9"/>
    <p:sldLayoutId id="2147484125" r:id="rId10"/>
    <p:sldLayoutId id="2147484126" r:id="rId11"/>
    <p:sldLayoutId id="214748412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eaLnBrk="0" fontAlgn="base" hangingPunct="0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4.xml"/><Relationship Id="rId1" Type="http://schemas.openxmlformats.org/officeDocument/2006/relationships/video" Target="file:///C:\Documents%20and%20Settings\&#1057;&#1077;&#1088;&#1075;&#1077;&#1081;\&#1056;&#1072;&#1073;&#1086;&#1095;&#1080;&#1081;%20&#1089;&#1090;&#1086;&#1083;\&#1042;&#1089;&#1077;&#1088;&#1086;&#1089;&#1089;&#1080;&#1081;&#1089;&#1082;&#1080;&#1081;%20&#1082;&#1086;&#1085;&#1082;&#1091;&#1088;&#1089;%20&#1054;&#1090;&#1082;&#1088;&#1099;&#1090;&#1099;&#1081;%20&#1091;&#1088;&#1086;&#1082;%202012-2013\The%20country%20and%20the%20city\&#1055;&#1088;&#1077;&#1079;&#1077;&#1085;&#1090;&#1072;&#1094;&#1080;&#1103;.ppt\&#1055;&#1088;&#1080;&#1083;&#1086;&#1078;&#1077;&#1085;&#1080;&#1077;5.avi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&#1057;&#1077;&#1088;&#1075;&#1077;&#1081;\&#1056;&#1072;&#1073;&#1086;&#1095;&#1080;&#1081;%20&#1089;&#1090;&#1086;&#1083;\&#1042;&#1089;&#1077;&#1088;&#1086;&#1089;&#1089;&#1080;&#1081;&#1089;&#1082;&#1080;&#1081;%20&#1082;&#1086;&#1085;&#1082;&#1091;&#1088;&#1089;%20&#1054;&#1090;&#1082;&#1088;&#1099;&#1090;&#1099;&#1081;%20&#1091;&#1088;&#1086;&#1082;%202012-2013\The%20country%20and%20the%20city\&#1055;&#1088;&#1077;&#1079;&#1077;&#1085;&#1090;&#1072;&#1094;&#1080;&#1103;.ppt\&#1055;&#1088;&#1080;&#1083;&#1086;&#1078;&#1077;&#1085;&#1080;&#1077;1.mp3" TargetMode="Externa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&#1057;&#1077;&#1088;&#1075;&#1077;&#1081;\&#1056;&#1072;&#1073;&#1086;&#1095;&#1080;&#1081;%20&#1089;&#1090;&#1086;&#1083;\&#1042;&#1089;&#1077;&#1088;&#1086;&#1089;&#1089;&#1080;&#1081;&#1089;&#1082;&#1080;&#1081;%20&#1082;&#1086;&#1085;&#1082;&#1091;&#1088;&#1089;%20&#1054;&#1090;&#1082;&#1088;&#1099;&#1090;&#1099;&#1081;%20&#1091;&#1088;&#1086;&#1082;%202012-2013\The%20country%20and%20the%20city\&#1055;&#1088;&#1077;&#1079;&#1077;&#1085;&#1090;&#1072;&#1094;&#1080;&#1103;.ppt\&#1055;&#1088;&#1080;&#1083;&#1086;&#1078;&#1077;&#1085;&#1080;&#1077;2.avi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7.jpeg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Documents%20and%20Settings\&#1057;&#1077;&#1088;&#1075;&#1077;&#1081;\&#1056;&#1072;&#1073;&#1086;&#1095;&#1080;&#1081;%20&#1089;&#1090;&#1086;&#1083;\&#1042;&#1089;&#1077;&#1088;&#1086;&#1089;&#1089;&#1080;&#1081;&#1089;&#1082;&#1080;&#1081;%20&#1082;&#1086;&#1085;&#1082;&#1091;&#1088;&#1089;%20&#1054;&#1090;&#1082;&#1088;&#1099;&#1090;&#1099;&#1081;%20&#1091;&#1088;&#1086;&#1082;%202012-2013\The%20country%20and%20the%20city\&#1055;&#1088;&#1077;&#1079;&#1077;&#1085;&#1090;&#1072;&#1094;&#1080;&#1103;.ppt\&#1055;&#1088;&#1080;&#1083;&#1086;&#1078;&#1077;&#1085;&#1080;&#1077;3.mp3" TargetMode="Externa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Documents%20and%20Settings\&#1057;&#1077;&#1088;&#1075;&#1077;&#1081;\&#1056;&#1072;&#1073;&#1086;&#1095;&#1080;&#1081;%20&#1089;&#1090;&#1086;&#1083;\&#1042;&#1089;&#1077;&#1088;&#1086;&#1089;&#1089;&#1080;&#1081;&#1089;&#1082;&#1080;&#1081;%20&#1082;&#1086;&#1085;&#1082;&#1091;&#1088;&#1089;%20&#1054;&#1090;&#1082;&#1088;&#1099;&#1090;&#1099;&#1081;%20&#1091;&#1088;&#1086;&#1082;%202012-2013\The%20country%20and%20the%20city\&#1055;&#1088;&#1077;&#1079;&#1077;&#1085;&#1090;&#1072;&#1094;&#1080;&#1103;.ppt\&#1055;&#1088;&#1080;&#1083;&#1086;&#1078;&#1077;&#1085;&#1080;&#1077;4.mp3" TargetMode="Externa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C:\Documents and Settings\Сергей\Рабочий стол\Учитель Года на 4Б классе\20111103\Безымянный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388" y="287338"/>
            <a:ext cx="8713787" cy="633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412776"/>
            <a:ext cx="7272808" cy="4392488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127000" dist="200000" dir="2700000" algn="tl" rotWithShape="0">
                    <a:srgbClr val="000000">
                      <a:alpha val="15000"/>
                    </a:srgbClr>
                  </a:outerShdw>
                </a:effectLst>
              </a:rPr>
              <a:t/>
            </a:r>
            <a:br>
              <a:rPr lang="ru-RU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127000" dist="200000" dir="2700000" algn="tl" rotWithShape="0">
                    <a:srgbClr val="000000">
                      <a:alpha val="15000"/>
                    </a:srgbClr>
                  </a:outerShdw>
                </a:effectLst>
              </a:rPr>
            </a:br>
            <a:r>
              <a:rPr lang="ru-RU" sz="53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127000" dist="200000" dir="2700000" algn="tl" rotWithShape="0">
                    <a:srgbClr val="000000">
                      <a:alpha val="15000"/>
                    </a:srgbClr>
                  </a:outerShdw>
                </a:effectLst>
              </a:rPr>
              <a:t>«</a:t>
            </a:r>
            <a:r>
              <a:rPr lang="en-US" sz="53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127000" dist="200000" dir="2700000" algn="tl" rotWithShape="0">
                    <a:srgbClr val="000000">
                      <a:alpha val="15000"/>
                    </a:srgbClr>
                  </a:outerShdw>
                </a:effectLst>
              </a:rPr>
              <a:t>The country</a:t>
            </a:r>
            <a:r>
              <a:rPr lang="ru-RU" sz="53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127000" dist="200000" dir="2700000" algn="tl" rotWithShape="0">
                    <a:srgbClr val="000000">
                      <a:alpha val="15000"/>
                    </a:srgbClr>
                  </a:outerShdw>
                </a:effectLst>
              </a:rPr>
              <a:t/>
            </a:r>
            <a:br>
              <a:rPr lang="ru-RU" sz="53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127000" dist="200000" dir="2700000" algn="tl" rotWithShape="0">
                    <a:srgbClr val="000000">
                      <a:alpha val="15000"/>
                    </a:srgbClr>
                  </a:outerShdw>
                </a:effectLst>
              </a:rPr>
            </a:br>
            <a:r>
              <a:rPr lang="en-US" sz="53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127000" dist="200000" dir="2700000" algn="tl" rotWithShape="0">
                    <a:srgbClr val="000000">
                      <a:alpha val="15000"/>
                    </a:srgbClr>
                  </a:outerShdw>
                </a:effectLst>
              </a:rPr>
              <a:t> and </a:t>
            </a:r>
            <a:br>
              <a:rPr lang="en-US" sz="53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127000" dist="200000" dir="2700000" algn="tl" rotWithShape="0">
                    <a:srgbClr val="000000">
                      <a:alpha val="15000"/>
                    </a:srgbClr>
                  </a:outerShdw>
                </a:effectLst>
              </a:rPr>
            </a:br>
            <a:r>
              <a:rPr lang="en-US" sz="53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127000" dist="200000" dir="2700000" algn="tl" rotWithShape="0">
                    <a:srgbClr val="000000">
                      <a:alpha val="15000"/>
                    </a:srgbClr>
                  </a:outerShdw>
                </a:effectLst>
              </a:rPr>
              <a:t>the city</a:t>
            </a:r>
            <a:r>
              <a:rPr lang="ru-RU" sz="5300" dirty="0" smtClean="0">
                <a:solidFill>
                  <a:schemeClr val="accent4">
                    <a:lumMod val="75000"/>
                  </a:schemeClr>
                </a:solidFill>
              </a:rPr>
              <a:t>»</a:t>
            </a:r>
            <a:br>
              <a:rPr lang="ru-RU" sz="5300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sz="5300" dirty="0" smtClean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ru-RU" sz="5300" dirty="0" smtClean="0">
                <a:solidFill>
                  <a:schemeClr val="accent4">
                    <a:lumMod val="75000"/>
                  </a:schemeClr>
                </a:solidFill>
              </a:rPr>
            </a:br>
            <a:endParaRPr lang="ru-RU" sz="53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7" descr="F:\Учитель Года на 4Б классе\Презентация.ppt\упр.2 стр34 (без звуков)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34938" y="260350"/>
            <a:ext cx="8829675" cy="6481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4800" dirty="0" smtClean="0">
                <a:solidFill>
                  <a:srgbClr val="E60000"/>
                </a:solidFill>
              </a:rPr>
              <a:t>«город»</a:t>
            </a:r>
            <a:endParaRPr lang="ru-RU" sz="4400" dirty="0"/>
          </a:p>
        </p:txBody>
      </p:sp>
      <p:pic>
        <p:nvPicPr>
          <p:cNvPr id="12292" name="Picture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5288" y="2001838"/>
            <a:ext cx="4105275" cy="3078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3" dist="53882" dir="13500000">
              <a:schemeClr val="bg2">
                <a:alpha val="50000"/>
              </a:schemeClr>
            </a:prstShdw>
          </a:effectLst>
        </p:spPr>
      </p:pic>
      <p:pic>
        <p:nvPicPr>
          <p:cNvPr id="12293" name="Picture 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716463" y="2011363"/>
            <a:ext cx="4103687" cy="3078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3" dist="53882" dir="13500000">
              <a:schemeClr val="bg2">
                <a:alpha val="50000"/>
              </a:schemeClr>
            </a:prstShdw>
          </a:effectLst>
        </p:spPr>
      </p:pic>
      <p:cxnSp>
        <p:nvCxnSpPr>
          <p:cNvPr id="4" name="Прямая со стрелкой 3"/>
          <p:cNvCxnSpPr/>
          <p:nvPr/>
        </p:nvCxnSpPr>
        <p:spPr>
          <a:xfrm flipH="1">
            <a:off x="2051050" y="1196975"/>
            <a:ext cx="1441450" cy="71913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>
            <a:off x="5292725" y="1196975"/>
            <a:ext cx="1476375" cy="71913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96" name="TextBox 6"/>
          <p:cNvSpPr txBox="1">
            <a:spLocks noChangeArrowheads="1"/>
          </p:cNvSpPr>
          <p:nvPr/>
        </p:nvSpPr>
        <p:spPr bwMode="auto">
          <a:xfrm>
            <a:off x="971550" y="5111750"/>
            <a:ext cx="27368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city</a:t>
            </a:r>
            <a:endParaRPr lang="ru-RU" sz="4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97" name="TextBox 7"/>
          <p:cNvSpPr txBox="1">
            <a:spLocks noChangeArrowheads="1"/>
          </p:cNvSpPr>
          <p:nvPr/>
        </p:nvSpPr>
        <p:spPr bwMode="auto">
          <a:xfrm>
            <a:off x="5019675" y="5173663"/>
            <a:ext cx="33115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town</a:t>
            </a:r>
            <a:endParaRPr lang="ru-RU" sz="3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400" dirty="0" smtClean="0">
                <a:solidFill>
                  <a:srgbClr val="C00000"/>
                </a:solidFill>
              </a:rPr>
              <a:t>What can you see </a:t>
            </a:r>
            <a:br>
              <a:rPr lang="en-US" sz="4400" dirty="0" smtClean="0">
                <a:solidFill>
                  <a:srgbClr val="C00000"/>
                </a:solidFill>
              </a:rPr>
            </a:br>
            <a:r>
              <a:rPr lang="en-US" sz="4400" dirty="0" smtClean="0">
                <a:solidFill>
                  <a:srgbClr val="C00000"/>
                </a:solidFill>
              </a:rPr>
              <a:t>in the city?</a:t>
            </a:r>
            <a:endParaRPr lang="ru-RU" sz="4400" dirty="0">
              <a:solidFill>
                <a:srgbClr val="C00000"/>
              </a:solidFill>
            </a:endParaRPr>
          </a:p>
        </p:txBody>
      </p:sp>
      <p:pic>
        <p:nvPicPr>
          <p:cNvPr id="13315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-398897">
            <a:off x="209550" y="1865313"/>
            <a:ext cx="4097338" cy="2630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3" dist="53882" dir="13500000">
              <a:schemeClr val="bg2">
                <a:alpha val="50000"/>
              </a:schemeClr>
            </a:prstShdw>
          </a:effectLst>
        </p:spPr>
      </p:pic>
      <p:pic>
        <p:nvPicPr>
          <p:cNvPr id="13316" name="Picture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549899">
            <a:off x="4892675" y="1827213"/>
            <a:ext cx="4062413" cy="2706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3" dist="53882" dir="13500000">
              <a:schemeClr val="bg2">
                <a:alpha val="50000"/>
              </a:schemeClr>
            </a:prstShdw>
          </a:effectLst>
        </p:spPr>
      </p:pic>
      <p:pic>
        <p:nvPicPr>
          <p:cNvPr id="13317" name="Picture 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259013" y="3898900"/>
            <a:ext cx="3671887" cy="243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3" dist="53882" dir="13500000">
              <a:schemeClr val="bg2">
                <a:alpha val="50000"/>
              </a:schemeClr>
            </a:prstShdw>
          </a:effec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 rot="-435827">
            <a:off x="427038" y="3575050"/>
            <a:ext cx="32400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600"/>
              <a:t>Cars</a:t>
            </a:r>
            <a:endParaRPr lang="ru-RU" sz="3600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 rot="551925">
            <a:off x="5535613" y="3795713"/>
            <a:ext cx="307340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sz="3200"/>
              <a:t>A lot of people</a:t>
            </a:r>
            <a:endParaRPr lang="ru-RU" sz="3200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259013" y="6308725"/>
            <a:ext cx="4167187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200"/>
              <a:t>Big and tall houses</a:t>
            </a:r>
            <a:endParaRPr lang="ru-RU" sz="32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28251">
            <a:off x="4908550" y="1666875"/>
            <a:ext cx="3905250" cy="2474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3" dist="53882" dir="13500000">
              <a:schemeClr val="bg2">
                <a:alpha val="50000"/>
              </a:schemeClr>
            </a:prstShdw>
          </a:effectLst>
        </p:spPr>
      </p:pic>
      <p:pic>
        <p:nvPicPr>
          <p:cNvPr id="14339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-261430">
            <a:off x="342900" y="1631950"/>
            <a:ext cx="3871913" cy="2544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3" dist="53882" dir="13500000">
              <a:schemeClr val="bg2">
                <a:alpha val="50000"/>
              </a:schemeClr>
            </a:prst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400" dirty="0" smtClean="0">
                <a:solidFill>
                  <a:srgbClr val="C00000"/>
                </a:solidFill>
              </a:rPr>
              <a:t>What can you see </a:t>
            </a:r>
            <a:br>
              <a:rPr lang="en-US" sz="4400" dirty="0" smtClean="0">
                <a:solidFill>
                  <a:srgbClr val="C00000"/>
                </a:solidFill>
              </a:rPr>
            </a:br>
            <a:r>
              <a:rPr lang="en-US" sz="4400" dirty="0" smtClean="0">
                <a:solidFill>
                  <a:srgbClr val="C00000"/>
                </a:solidFill>
              </a:rPr>
              <a:t>in the country?</a:t>
            </a:r>
            <a:endParaRPr lang="ru-RU" sz="4400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 rot="-194147">
            <a:off x="427038" y="3575050"/>
            <a:ext cx="32400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600"/>
              <a:t>Hills</a:t>
            </a:r>
            <a:endParaRPr lang="ru-RU" sz="3600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 rot="217471">
            <a:off x="5535613" y="3441700"/>
            <a:ext cx="30734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sz="3200"/>
              <a:t>Fields</a:t>
            </a:r>
            <a:endParaRPr lang="ru-RU" sz="3200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890588" y="6273800"/>
            <a:ext cx="41687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200"/>
              <a:t>Cows</a:t>
            </a:r>
            <a:endParaRPr lang="ru-RU" sz="3200"/>
          </a:p>
        </p:txBody>
      </p:sp>
      <p:pic>
        <p:nvPicPr>
          <p:cNvPr id="14344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477963" y="4098925"/>
            <a:ext cx="2994025" cy="224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3" dist="53882" dir="13500000">
              <a:schemeClr val="bg2">
                <a:alpha val="50000"/>
              </a:schemeClr>
            </a:prstShdw>
          </a:effectLst>
        </p:spPr>
      </p:pic>
      <p:pic>
        <p:nvPicPr>
          <p:cNvPr id="14345" name="Picture 5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576763" y="4071938"/>
            <a:ext cx="3168650" cy="224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3" dist="53882" dir="13500000">
              <a:schemeClr val="bg2">
                <a:alpha val="50000"/>
              </a:schemeClr>
            </a:prstShdw>
          </a:effec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852988" y="6345238"/>
            <a:ext cx="26225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200"/>
              <a:t>Rivers</a:t>
            </a:r>
            <a:endParaRPr lang="ru-RU" sz="32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3" descr="C:\Documents and Settings\Сергей\Рабочий стол\Учитель Года на 4Б классе\20111103\город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388" y="188913"/>
            <a:ext cx="8785225" cy="648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199" y="0"/>
            <a:ext cx="8686801" cy="836712"/>
          </a:xfrm>
        </p:spPr>
        <p:txBody>
          <a:bodyPr>
            <a:noAutofit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en-US" sz="4400" dirty="0">
                <a:solidFill>
                  <a:srgbClr val="C00000"/>
                </a:solidFill>
              </a:rPr>
              <a:t>t</a:t>
            </a:r>
            <a:r>
              <a:rPr lang="en-US" sz="4400" dirty="0" smtClean="0">
                <a:solidFill>
                  <a:srgbClr val="C00000"/>
                </a:solidFill>
              </a:rPr>
              <a:t>he city</a:t>
            </a:r>
            <a:endParaRPr lang="ru-RU" sz="4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Documents and Settings\Сергей\Рабочий стол\Учитель Года на 4Б классе\20111103\деревня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388" y="115888"/>
            <a:ext cx="8785225" cy="662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7" y="0"/>
            <a:ext cx="8748464" cy="692696"/>
          </a:xfrm>
        </p:spPr>
        <p:txBody>
          <a:bodyPr>
            <a:noAutofit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en-US" sz="4400" dirty="0" smtClean="0">
                <a:solidFill>
                  <a:srgbClr val="C00000"/>
                </a:solidFill>
              </a:rPr>
              <a:t> the country</a:t>
            </a:r>
            <a:endParaRPr lang="ru-RU" sz="4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Приложение5.avi">
            <a:hlinkClick r:id="" action="ppaction://media"/>
          </p:cNvPr>
          <p:cNvPicPr>
            <a:picLocks noGrp="1" noRot="1" noChangeAspect="1"/>
          </p:cNvPicPr>
          <p:nvPr>
            <p:ph sz="half" idx="1"/>
            <a:videoFile r:link="rId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-1189038" y="0"/>
            <a:ext cx="11649076" cy="6858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26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5" descr="F:\Учитель Года на 4Б классе\Презентация.ppt\упр.2 стр34 (без звуков)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388" y="188913"/>
            <a:ext cx="8785225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332656"/>
            <a:ext cx="8229600" cy="1368152"/>
          </a:xfrm>
        </p:spPr>
        <p:txBody>
          <a:bodyPr/>
          <a:lstStyle/>
          <a:p>
            <a:pPr>
              <a:defRPr/>
            </a:pPr>
            <a:r>
              <a:rPr lang="en-US" sz="6600" dirty="0"/>
              <a:t> </a:t>
            </a:r>
            <a:r>
              <a:rPr lang="en-US" sz="6600" dirty="0" smtClean="0">
                <a:solidFill>
                  <a:srgbClr val="FF0000"/>
                </a:solidFill>
              </a:rPr>
              <a:t>Homework</a:t>
            </a:r>
            <a:endParaRPr lang="ru-RU" sz="66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79838" y="2790825"/>
            <a:ext cx="4895850" cy="2151063"/>
          </a:xfrm>
        </p:spPr>
        <p:txBody>
          <a:bodyPr/>
          <a:lstStyle/>
          <a:p>
            <a:pPr>
              <a:defRPr/>
            </a:pPr>
            <a:r>
              <a:rPr lang="en-US" sz="5400" dirty="0" smtClean="0">
                <a:solidFill>
                  <a:schemeClr val="accent4">
                    <a:lumMod val="75000"/>
                  </a:schemeClr>
                </a:solidFill>
              </a:rPr>
              <a:t>Ex.1,p.33   Ex.6,p.35</a:t>
            </a:r>
            <a:endParaRPr lang="ru-RU" sz="3600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18437" name="Picture 3" descr="C:\Documents and Settings\Сергей\Рабочий стол\homework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875" y="2789238"/>
            <a:ext cx="3671888" cy="377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11" descr="F:\Учитель Года на 4Б классе\Презентация.ppt\упр.2 стр34 (без звуков)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9863" y="188913"/>
            <a:ext cx="8785225" cy="650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ru-RU" sz="4000" dirty="0" smtClean="0">
                <a:solidFill>
                  <a:srgbClr val="C00000"/>
                </a:solidFill>
              </a:rPr>
              <a:t>Расставь буквы </a:t>
            </a:r>
            <a:br>
              <a:rPr lang="ru-RU" sz="4000" dirty="0" smtClean="0">
                <a:solidFill>
                  <a:srgbClr val="C00000"/>
                </a:solidFill>
              </a:rPr>
            </a:br>
            <a:r>
              <a:rPr lang="ru-RU" sz="4000" dirty="0" smtClean="0">
                <a:solidFill>
                  <a:srgbClr val="C00000"/>
                </a:solidFill>
              </a:rPr>
              <a:t>в правильном порядке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951038" y="1797050"/>
            <a:ext cx="3108325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3600" b="1" dirty="0">
                <a:solidFill>
                  <a:schemeClr val="accent4">
                    <a:lumMod val="75000"/>
                  </a:schemeClr>
                </a:solidFill>
                <a:latin typeface="+mj-lt"/>
                <a:cs typeface="Times New Roman" pitchFamily="18" charset="0"/>
              </a:rPr>
              <a:t>i, e, f, d, l   -  </a:t>
            </a:r>
            <a:endParaRPr lang="ru-RU" sz="3600" b="1" dirty="0">
              <a:solidFill>
                <a:schemeClr val="accent4">
                  <a:lumMod val="75000"/>
                </a:schemeClr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908550" y="1773238"/>
            <a:ext cx="3168650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3600" b="1" dirty="0">
                <a:solidFill>
                  <a:schemeClr val="accent4">
                    <a:lumMod val="75000"/>
                  </a:schemeClr>
                </a:solidFill>
                <a:latin typeface="+mj-lt"/>
              </a:rPr>
              <a:t>field</a:t>
            </a:r>
            <a:endParaRPr lang="ru-RU" sz="36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44688" y="2620963"/>
            <a:ext cx="2963862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3600" b="1" dirty="0">
                <a:solidFill>
                  <a:schemeClr val="accent4">
                    <a:lumMod val="75000"/>
                  </a:schemeClr>
                </a:solidFill>
                <a:latin typeface="Lucida Sans Typewriter" pitchFamily="49" charset="0"/>
              </a:rPr>
              <a:t>r,a,o,d  -</a:t>
            </a:r>
            <a:endParaRPr lang="ru-RU" sz="36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160963" y="2636838"/>
            <a:ext cx="3384550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3600" b="1" dirty="0">
                <a:solidFill>
                  <a:schemeClr val="accent4">
                    <a:lumMod val="75000"/>
                  </a:schemeClr>
                </a:solidFill>
                <a:latin typeface="Lucida Sans Typewriter" pitchFamily="49" charset="0"/>
              </a:rPr>
              <a:t>road</a:t>
            </a:r>
            <a:endParaRPr lang="ru-RU" sz="36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08175" y="3486150"/>
            <a:ext cx="361315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3600" b="1" dirty="0">
                <a:solidFill>
                  <a:schemeClr val="accent4">
                    <a:lumMod val="75000"/>
                  </a:schemeClr>
                </a:solidFill>
                <a:latin typeface="Lucida Sans Typewriter" pitchFamily="49" charset="0"/>
              </a:rPr>
              <a:t>r,v,i,r,e -</a:t>
            </a:r>
            <a:endParaRPr lang="ru-RU" sz="36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160963" y="3475038"/>
            <a:ext cx="3600450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3600" b="1" dirty="0">
                <a:solidFill>
                  <a:schemeClr val="accent4">
                    <a:lumMod val="75000"/>
                  </a:schemeClr>
                </a:solidFill>
                <a:latin typeface="Lucida Sans Typewriter" pitchFamily="49" charset="0"/>
              </a:rPr>
              <a:t>river</a:t>
            </a:r>
            <a:endParaRPr lang="ru-RU" sz="36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92275" y="4370388"/>
            <a:ext cx="3468688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3600" b="1" dirty="0">
                <a:solidFill>
                  <a:schemeClr val="accent4">
                    <a:lumMod val="75000"/>
                  </a:schemeClr>
                </a:solidFill>
                <a:latin typeface="Lucida Sans Typewriter" pitchFamily="49" charset="0"/>
              </a:rPr>
              <a:t>o,h,s,r,e -</a:t>
            </a:r>
            <a:endParaRPr lang="ru-RU" sz="36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53013" y="4351338"/>
            <a:ext cx="3240087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3600" b="1" dirty="0">
                <a:solidFill>
                  <a:schemeClr val="accent4">
                    <a:lumMod val="75000"/>
                  </a:schemeClr>
                </a:solidFill>
                <a:latin typeface="Lucida Sans Typewriter" pitchFamily="49" charset="0"/>
              </a:rPr>
              <a:t>horse</a:t>
            </a:r>
            <a:endParaRPr lang="ru-RU" sz="36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2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755650" y="115888"/>
            <a:ext cx="8280400" cy="5473700"/>
          </a:xfrm>
        </p:spPr>
        <p:txBody>
          <a:bodyPr/>
          <a:lstStyle/>
          <a:p>
            <a:pPr algn="ctr" eaLnBrk="1" hangingPunct="1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en-US" sz="6000" dirty="0" smtClean="0">
                <a:solidFill>
                  <a:schemeClr val="accent4">
                    <a:lumMod val="75000"/>
                  </a:schemeClr>
                </a:solidFill>
                <a:latin typeface="Comic Sans MS" pitchFamily="66" charset="0"/>
              </a:rPr>
              <a:t>A monkey</a:t>
            </a:r>
            <a:endParaRPr lang="ru-RU" sz="6000" dirty="0" smtClean="0">
              <a:solidFill>
                <a:schemeClr val="accent4">
                  <a:lumMod val="75000"/>
                </a:schemeClr>
              </a:solidFill>
              <a:latin typeface="Comic Sans MS" pitchFamily="66" charset="0"/>
            </a:endParaRPr>
          </a:p>
          <a:p>
            <a:pPr eaLnBrk="1" hangingPunct="1"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en-US" sz="4400" dirty="0" smtClean="0">
                <a:solidFill>
                  <a:srgbClr val="C00000"/>
                </a:solidFill>
              </a:rPr>
              <a:t>[n], [n], [n]</a:t>
            </a:r>
            <a:endParaRPr lang="ru-RU" sz="4400" dirty="0" smtClean="0">
              <a:solidFill>
                <a:srgbClr val="C00000"/>
              </a:solidFill>
            </a:endParaRPr>
          </a:p>
          <a:p>
            <a:pPr eaLnBrk="1" hangingPunct="1"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en-US" sz="4400" dirty="0" smtClean="0">
                <a:solidFill>
                  <a:srgbClr val="C00000"/>
                </a:solidFill>
              </a:rPr>
              <a:t>[z], [z], [z]</a:t>
            </a:r>
            <a:endParaRPr lang="ru-RU" sz="4400" dirty="0" smtClean="0">
              <a:solidFill>
                <a:srgbClr val="C00000"/>
              </a:solidFill>
            </a:endParaRPr>
          </a:p>
          <a:p>
            <a:pPr eaLnBrk="1" hangingPunct="1"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en-US" sz="4000" dirty="0" smtClean="0">
                <a:solidFill>
                  <a:srgbClr val="C00000"/>
                </a:solidFill>
              </a:rPr>
              <a:t>[</a:t>
            </a:r>
            <a:r>
              <a:rPr lang="en-US" sz="5400" dirty="0" err="1" smtClean="0">
                <a:solidFill>
                  <a:srgbClr val="C00000"/>
                </a:solidFill>
              </a:rPr>
              <a:t>e</a:t>
            </a:r>
            <a:r>
              <a:rPr lang="en-US" sz="4000" dirty="0" err="1">
                <a:solidFill>
                  <a:srgbClr val="C00000"/>
                </a:solidFill>
              </a:rPr>
              <a:t>I</a:t>
            </a:r>
            <a:r>
              <a:rPr lang="en-US" sz="4000" dirty="0">
                <a:solidFill>
                  <a:srgbClr val="C00000"/>
                </a:solidFill>
              </a:rPr>
              <a:t>], [</a:t>
            </a:r>
            <a:r>
              <a:rPr lang="en-US" sz="5400" dirty="0" err="1">
                <a:solidFill>
                  <a:srgbClr val="C00000"/>
                </a:solidFill>
              </a:rPr>
              <a:t>e</a:t>
            </a:r>
            <a:r>
              <a:rPr lang="en-US" sz="4000" dirty="0" err="1">
                <a:solidFill>
                  <a:srgbClr val="C00000"/>
                </a:solidFill>
              </a:rPr>
              <a:t>I</a:t>
            </a:r>
            <a:r>
              <a:rPr lang="en-US" sz="4000" dirty="0" smtClean="0">
                <a:solidFill>
                  <a:srgbClr val="C00000"/>
                </a:solidFill>
              </a:rPr>
              <a:t>], </a:t>
            </a:r>
            <a:r>
              <a:rPr lang="en-US" sz="4000" dirty="0">
                <a:solidFill>
                  <a:srgbClr val="C00000"/>
                </a:solidFill>
              </a:rPr>
              <a:t>[</a:t>
            </a:r>
            <a:r>
              <a:rPr lang="en-US" sz="5400" dirty="0" err="1">
                <a:solidFill>
                  <a:srgbClr val="C00000"/>
                </a:solidFill>
              </a:rPr>
              <a:t>e</a:t>
            </a:r>
            <a:r>
              <a:rPr lang="en-US" sz="4000" dirty="0" err="1">
                <a:solidFill>
                  <a:srgbClr val="C00000"/>
                </a:solidFill>
              </a:rPr>
              <a:t>I</a:t>
            </a:r>
            <a:r>
              <a:rPr lang="en-US" sz="4000" dirty="0">
                <a:solidFill>
                  <a:srgbClr val="C00000"/>
                </a:solidFill>
              </a:rPr>
              <a:t>] </a:t>
            </a:r>
            <a:endParaRPr lang="en-US" sz="4000" dirty="0" smtClean="0">
              <a:solidFill>
                <a:srgbClr val="C00000"/>
              </a:solidFill>
            </a:endParaRPr>
          </a:p>
          <a:p>
            <a:pPr eaLnBrk="1" hangingPunct="1"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en-US" sz="4400" dirty="0" smtClean="0">
                <a:solidFill>
                  <a:srgbClr val="C00000"/>
                </a:solidFill>
              </a:rPr>
              <a:t>[</a:t>
            </a:r>
            <a:r>
              <a:rPr lang="en-US" sz="4400" dirty="0">
                <a:solidFill>
                  <a:srgbClr val="C00000"/>
                </a:solidFill>
              </a:rPr>
              <a:t>z], [z], [z]</a:t>
            </a:r>
            <a:endParaRPr lang="ru-RU" sz="4400" dirty="0">
              <a:solidFill>
                <a:srgbClr val="C00000"/>
              </a:solidFill>
            </a:endParaRPr>
          </a:p>
          <a:p>
            <a:pPr eaLnBrk="1" hangingPunct="1"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en-US" sz="4400" dirty="0">
                <a:solidFill>
                  <a:srgbClr val="C00000"/>
                </a:solidFill>
              </a:rPr>
              <a:t>[</a:t>
            </a:r>
            <a:r>
              <a:rPr lang="ru-RU" sz="5400" dirty="0" smtClean="0">
                <a:solidFill>
                  <a:srgbClr val="C00000"/>
                </a:solidFill>
              </a:rPr>
              <a:t>а</a:t>
            </a:r>
            <a:r>
              <a:rPr lang="en-US" sz="4000" dirty="0" smtClean="0">
                <a:solidFill>
                  <a:srgbClr val="C00000"/>
                </a:solidFill>
              </a:rPr>
              <a:t>I</a:t>
            </a:r>
            <a:r>
              <a:rPr lang="en-US" sz="4400" dirty="0">
                <a:solidFill>
                  <a:srgbClr val="C00000"/>
                </a:solidFill>
              </a:rPr>
              <a:t>], </a:t>
            </a:r>
            <a:r>
              <a:rPr lang="en-US" sz="4400" dirty="0" smtClean="0">
                <a:solidFill>
                  <a:srgbClr val="C00000"/>
                </a:solidFill>
              </a:rPr>
              <a:t>[</a:t>
            </a:r>
            <a:r>
              <a:rPr lang="ru-RU" sz="5400" dirty="0" err="1" smtClean="0">
                <a:solidFill>
                  <a:srgbClr val="C00000"/>
                </a:solidFill>
              </a:rPr>
              <a:t>а</a:t>
            </a:r>
            <a:r>
              <a:rPr lang="en-US" sz="4000" dirty="0" smtClean="0">
                <a:solidFill>
                  <a:srgbClr val="C00000"/>
                </a:solidFill>
              </a:rPr>
              <a:t>I</a:t>
            </a:r>
            <a:r>
              <a:rPr lang="en-US" sz="4400" dirty="0">
                <a:solidFill>
                  <a:srgbClr val="C00000"/>
                </a:solidFill>
              </a:rPr>
              <a:t>], </a:t>
            </a:r>
            <a:r>
              <a:rPr lang="en-US" sz="4400" dirty="0" smtClean="0">
                <a:solidFill>
                  <a:srgbClr val="C00000"/>
                </a:solidFill>
              </a:rPr>
              <a:t>[</a:t>
            </a:r>
            <a:r>
              <a:rPr lang="ru-RU" sz="5400" dirty="0" err="1" smtClean="0">
                <a:solidFill>
                  <a:srgbClr val="C00000"/>
                </a:solidFill>
              </a:rPr>
              <a:t>а</a:t>
            </a:r>
            <a:r>
              <a:rPr lang="en-US" sz="4000" dirty="0" smtClean="0">
                <a:solidFill>
                  <a:srgbClr val="C00000"/>
                </a:solidFill>
              </a:rPr>
              <a:t>I</a:t>
            </a:r>
            <a:r>
              <a:rPr lang="en-US" sz="4400" dirty="0">
                <a:solidFill>
                  <a:srgbClr val="C00000"/>
                </a:solidFill>
              </a:rPr>
              <a:t>] </a:t>
            </a:r>
          </a:p>
          <a:p>
            <a:pPr eaLnBrk="1" hangingPunct="1"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en-US" sz="4400" dirty="0" smtClean="0">
                <a:solidFill>
                  <a:srgbClr val="C00000"/>
                </a:solidFill>
              </a:rPr>
              <a:t>[</a:t>
            </a:r>
            <a:r>
              <a:rPr lang="en-US" sz="4400" dirty="0">
                <a:solidFill>
                  <a:srgbClr val="C00000"/>
                </a:solidFill>
              </a:rPr>
              <a:t>m</a:t>
            </a:r>
            <a:r>
              <a:rPr lang="en-US" sz="4400" dirty="0" smtClean="0">
                <a:solidFill>
                  <a:srgbClr val="C00000"/>
                </a:solidFill>
              </a:rPr>
              <a:t>], [m], [m]</a:t>
            </a:r>
            <a:endParaRPr lang="ru-RU" sz="4400" dirty="0">
              <a:solidFill>
                <a:srgbClr val="C00000"/>
              </a:solidFill>
            </a:endParaRPr>
          </a:p>
          <a:p>
            <a:pPr eaLnBrk="1" hangingPunct="1"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en-US" sz="4400" dirty="0" smtClean="0">
                <a:solidFill>
                  <a:srgbClr val="C00000"/>
                </a:solidFill>
              </a:rPr>
              <a:t>[ </a:t>
            </a:r>
            <a:r>
              <a:rPr lang="en-US" sz="4400" dirty="0">
                <a:solidFill>
                  <a:srgbClr val="C00000"/>
                </a:solidFill>
              </a:rPr>
              <a:t>ð </a:t>
            </a:r>
            <a:r>
              <a:rPr lang="en-US" sz="4400" dirty="0" smtClean="0">
                <a:solidFill>
                  <a:srgbClr val="C00000"/>
                </a:solidFill>
              </a:rPr>
              <a:t>], </a:t>
            </a:r>
            <a:r>
              <a:rPr lang="en-US" sz="4400" dirty="0">
                <a:solidFill>
                  <a:srgbClr val="C00000"/>
                </a:solidFill>
              </a:rPr>
              <a:t>[ ð ], [ ð </a:t>
            </a:r>
            <a:r>
              <a:rPr lang="en-US" sz="4400" dirty="0" smtClean="0">
                <a:solidFill>
                  <a:srgbClr val="C00000"/>
                </a:solidFill>
              </a:rPr>
              <a:t>]</a:t>
            </a:r>
            <a:endParaRPr lang="ru-RU" dirty="0">
              <a:solidFill>
                <a:srgbClr val="C00000"/>
              </a:solidFill>
            </a:endParaRPr>
          </a:p>
          <a:p>
            <a:pPr eaLnBrk="1" hangingPunct="1">
              <a:spcBef>
                <a:spcPts val="0"/>
              </a:spcBef>
              <a:buFont typeface="Wingdings 2" pitchFamily="18" charset="2"/>
              <a:buNone/>
              <a:defRPr/>
            </a:pPr>
            <a:endParaRPr lang="ru-RU" dirty="0">
              <a:solidFill>
                <a:srgbClr val="C00000"/>
              </a:solidFill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endParaRPr lang="ru-RU" b="1" i="1" dirty="0" smtClean="0"/>
          </a:p>
        </p:txBody>
      </p:sp>
      <p:pic>
        <p:nvPicPr>
          <p:cNvPr id="4099" name="Picture 2" descr="C:\Documents and Settings\Сергей\Рабочий стол\how-to-draw-animals-3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14810" y="1214422"/>
            <a:ext cx="4410075" cy="352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 descr="F:\Учитель Года на 4Б классе\Презентация.ppt\упр.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27088" y="1184275"/>
            <a:ext cx="7489825" cy="538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7"/>
          <p:cNvSpPr>
            <a:spLocks noGrp="1"/>
          </p:cNvSpPr>
          <p:nvPr>
            <p:ph type="title"/>
          </p:nvPr>
        </p:nvSpPr>
        <p:spPr>
          <a:xfrm>
            <a:off x="-149878" y="-10244"/>
            <a:ext cx="9396536" cy="11430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5400" dirty="0" smtClean="0">
                <a:solidFill>
                  <a:srgbClr val="E60000"/>
                </a:solidFill>
              </a:rPr>
              <a:t>New words</a:t>
            </a:r>
            <a:endParaRPr lang="ru-RU" sz="5400" dirty="0">
              <a:solidFill>
                <a:srgbClr val="E60000"/>
              </a:solidFill>
            </a:endParaRPr>
          </a:p>
        </p:txBody>
      </p:sp>
      <p:pic>
        <p:nvPicPr>
          <p:cNvPr id="2" name="Приложение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7488" y="6092825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35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Приложение2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-1116013" y="115888"/>
            <a:ext cx="11471276" cy="6626225"/>
          </a:xfrm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 descr="F:\Учитель Года на 4Б классе\Презентация.ppt\упр.2 стр34 (без звуков)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0825" y="188913"/>
            <a:ext cx="8713788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4" descr="F:\Учитель Года на 4Б классе\20111103\мистер рул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55875" y="1189038"/>
            <a:ext cx="3887788" cy="526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176" y="0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en-US" sz="5400" dirty="0" smtClean="0">
                <a:solidFill>
                  <a:srgbClr val="E60000"/>
                </a:solidFill>
              </a:rPr>
              <a:t>Plural nouns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35" descr="F:\Учитель Года на 4Б классе\Презентация.ppt\упр.2 стр34 (без звуков)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388" y="188913"/>
            <a:ext cx="8785225" cy="648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Содержимое 4"/>
          <p:cNvGraphicFramePr>
            <a:graphicFrameLocks noGrp="1"/>
          </p:cNvGraphicFramePr>
          <p:nvPr>
            <p:ph sz="half" idx="2"/>
          </p:nvPr>
        </p:nvGraphicFramePr>
        <p:xfrm>
          <a:off x="500063" y="1557338"/>
          <a:ext cx="8248650" cy="4249738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4124325"/>
                <a:gridCol w="4124325"/>
              </a:tblGrid>
              <a:tr h="739294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/>
                        <a:t>one</a:t>
                      </a:r>
                      <a:endParaRPr lang="ru-RU" sz="3200" dirty="0"/>
                    </a:p>
                  </a:txBody>
                  <a:tcPr marL="91443" marR="91443" marT="45718" marB="4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/>
                        <a:t>many</a:t>
                      </a:r>
                      <a:endParaRPr lang="ru-RU" sz="3200" dirty="0"/>
                    </a:p>
                  </a:txBody>
                  <a:tcPr marL="91443" marR="91443" marT="45718" marB="45718"/>
                </a:tc>
              </a:tr>
              <a:tr h="585074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/>
                        <a:t>man</a:t>
                      </a:r>
                      <a:endParaRPr lang="ru-RU" sz="3200" dirty="0"/>
                    </a:p>
                  </a:txBody>
                  <a:tcPr marL="91443" marR="91443" marT="45718" marB="45718"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 marL="91443" marR="91443" marT="45718" marB="45718"/>
                </a:tc>
              </a:tr>
              <a:tr h="585074"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 marL="91443" marR="91443" marT="45718" marB="4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/>
                        <a:t>cities</a:t>
                      </a:r>
                      <a:endParaRPr lang="ru-RU" sz="3200" dirty="0"/>
                    </a:p>
                  </a:txBody>
                  <a:tcPr marL="91443" marR="91443" marT="45718" marB="45718"/>
                </a:tc>
              </a:tr>
              <a:tr h="585074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/>
                        <a:t>woman</a:t>
                      </a:r>
                      <a:endParaRPr lang="ru-RU" sz="3200" dirty="0"/>
                    </a:p>
                  </a:txBody>
                  <a:tcPr marL="91443" marR="91443" marT="45718" marB="45718"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 marL="91443" marR="91443" marT="45718" marB="45718"/>
                </a:tc>
              </a:tr>
              <a:tr h="585074"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 marL="91443" marR="91443" marT="45718" marB="4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/>
                        <a:t>towns</a:t>
                      </a:r>
                      <a:endParaRPr lang="ru-RU" sz="3200" dirty="0"/>
                    </a:p>
                  </a:txBody>
                  <a:tcPr marL="91443" marR="91443" marT="45718" marB="45718"/>
                </a:tc>
              </a:tr>
              <a:tr h="585074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/>
                        <a:t>sheep</a:t>
                      </a:r>
                      <a:endParaRPr lang="ru-RU" sz="3200" dirty="0"/>
                    </a:p>
                  </a:txBody>
                  <a:tcPr marL="91443" marR="91443" marT="45718" marB="45718"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 marL="91443" marR="91443" marT="45718" marB="45718"/>
                </a:tc>
              </a:tr>
              <a:tr h="585074"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 marL="91443" marR="91443" marT="45718" marB="4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/>
                        <a:t>horses</a:t>
                      </a:r>
                      <a:endParaRPr lang="ru-RU" sz="3200" dirty="0"/>
                    </a:p>
                  </a:txBody>
                  <a:tcPr marL="91443" marR="91443" marT="45718" marB="45718"/>
                </a:tc>
              </a:tr>
            </a:tbl>
          </a:graphicData>
        </a:graphic>
      </p:graphicFrame>
      <p:sp>
        <p:nvSpPr>
          <p:cNvPr id="4" name="Заголовок 7"/>
          <p:cNvSpPr>
            <a:spLocks noGrp="1"/>
          </p:cNvSpPr>
          <p:nvPr>
            <p:ph type="title"/>
          </p:nvPr>
        </p:nvSpPr>
        <p:spPr>
          <a:xfrm>
            <a:off x="-149878" y="-10244"/>
            <a:ext cx="9396536" cy="11430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5400" dirty="0" smtClean="0">
                <a:solidFill>
                  <a:srgbClr val="E60000"/>
                </a:solidFill>
              </a:rPr>
              <a:t>Fill in the gaps</a:t>
            </a:r>
            <a:endParaRPr lang="ru-RU" sz="5400" dirty="0">
              <a:solidFill>
                <a:srgbClr val="E60000"/>
              </a:solidFill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5300663" y="2205038"/>
            <a:ext cx="25923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men</a:t>
            </a:r>
            <a:endParaRPr lang="ru-RU" sz="360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051050" y="2851150"/>
            <a:ext cx="17287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city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445125" y="3357563"/>
            <a:ext cx="24479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women</a:t>
            </a:r>
            <a:endParaRPr lang="ru-RU" sz="360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403350" y="4003675"/>
            <a:ext cx="23764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town</a:t>
            </a:r>
            <a:endParaRPr lang="ru-RU" sz="360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553075" y="4649788"/>
            <a:ext cx="22320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sheep</a:t>
            </a:r>
            <a:endParaRPr lang="ru-RU" sz="360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403350" y="5084763"/>
            <a:ext cx="23050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horse</a:t>
            </a:r>
            <a:endParaRPr lang="ru-RU" sz="360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F:\Учитель Года на 4Б классе\Презентация.ppt\упр.2 стр34 (без звуков)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9388" y="188913"/>
            <a:ext cx="8785225" cy="648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7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defRPr/>
            </a:pPr>
            <a:r>
              <a:rPr lang="en-US" sz="5400" dirty="0" smtClean="0">
                <a:solidFill>
                  <a:srgbClr val="E60000"/>
                </a:solidFill>
              </a:rPr>
              <a:t>Listen and read</a:t>
            </a:r>
            <a:endParaRPr lang="ru-RU" sz="5400" dirty="0">
              <a:solidFill>
                <a:srgbClr val="E60000"/>
              </a:solidFill>
            </a:endParaRPr>
          </a:p>
        </p:txBody>
      </p:sp>
      <p:pic>
        <p:nvPicPr>
          <p:cNvPr id="9220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984500" y="1427163"/>
            <a:ext cx="3027363" cy="158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638300" y="2665413"/>
            <a:ext cx="1597025" cy="130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Picture 5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670300" y="3816350"/>
            <a:ext cx="1655763" cy="117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3" name="Picture 6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011863" y="2840038"/>
            <a:ext cx="1323975" cy="94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Приложение3.mp3">
            <a:hlinkClick r:id="" action="ppaction://media"/>
          </p:cNvPr>
          <p:cNvPicPr>
            <a:picLocks noGrp="1" noRot="1" noChangeAspect="1"/>
          </p:cNvPicPr>
          <p:nvPr>
            <p:ph sz="half" idx="2"/>
            <a:audioFile r:link="rId1"/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468313" y="5876925"/>
            <a:ext cx="609600" cy="6096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65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800" dirty="0" smtClean="0">
                <a:solidFill>
                  <a:srgbClr val="C00000"/>
                </a:solidFill>
              </a:rPr>
              <a:t>Let’s have a rest</a:t>
            </a:r>
            <a:r>
              <a:rPr lang="ru-RU" sz="4800" dirty="0" smtClean="0">
                <a:solidFill>
                  <a:srgbClr val="C00000"/>
                </a:solidFill>
              </a:rPr>
              <a:t/>
            </a:r>
            <a:br>
              <a:rPr lang="ru-RU" sz="4800" dirty="0" smtClean="0">
                <a:solidFill>
                  <a:srgbClr val="C00000"/>
                </a:solidFill>
              </a:rPr>
            </a:br>
            <a:endParaRPr lang="ru-RU" sz="4800" dirty="0">
              <a:solidFill>
                <a:srgbClr val="C00000"/>
              </a:solidFill>
            </a:endParaRPr>
          </a:p>
        </p:txBody>
      </p:sp>
      <p:pic>
        <p:nvPicPr>
          <p:cNvPr id="8195" name="Picture 2" descr="C:\Documents and Settings\Сергей\Рабочий стол\000000000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25588" y="989013"/>
            <a:ext cx="5707062" cy="570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Приложение4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692275" y="594995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6" dur="2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4718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5" descr="F:\Учитель Года на 4Б классе\Презентация.ppt\упр.2 стр34 (без звуков)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388" y="188913"/>
            <a:ext cx="8785225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Рисунок 2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700338" y="1196975"/>
            <a:ext cx="3965575" cy="511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7"/>
          <p:cNvSpPr>
            <a:spLocks noGrp="1"/>
          </p:cNvSpPr>
          <p:nvPr>
            <p:ph type="title"/>
          </p:nvPr>
        </p:nvSpPr>
        <p:spPr>
          <a:xfrm>
            <a:off x="395536" y="-1406"/>
            <a:ext cx="8419074" cy="1198157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5400" dirty="0" smtClean="0">
                <a:solidFill>
                  <a:srgbClr val="E60000"/>
                </a:solidFill>
              </a:rPr>
              <a:t> </a:t>
            </a:r>
            <a:r>
              <a:rPr lang="en-US" sz="5400" dirty="0" err="1" smtClean="0">
                <a:solidFill>
                  <a:srgbClr val="E60000"/>
                </a:solidFill>
              </a:rPr>
              <a:t>Sveta’s</a:t>
            </a:r>
            <a:r>
              <a:rPr lang="en-US" sz="5400" dirty="0" smtClean="0">
                <a:solidFill>
                  <a:srgbClr val="E60000"/>
                </a:solidFill>
              </a:rPr>
              <a:t> letter</a:t>
            </a:r>
            <a:endParaRPr lang="ru-RU" sz="5400" dirty="0">
              <a:solidFill>
                <a:srgbClr val="E60000"/>
              </a:solidFill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1619</TotalTime>
  <Words>157</Words>
  <Application>Microsoft Office PowerPoint</Application>
  <PresentationFormat>Экран (4:3)</PresentationFormat>
  <Paragraphs>54</Paragraphs>
  <Slides>17</Slides>
  <Notes>0</Notes>
  <HiddenSlides>0</HiddenSlides>
  <MMClips>5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8" baseType="lpstr">
      <vt:lpstr>Arial</vt:lpstr>
      <vt:lpstr>Times New Roman</vt:lpstr>
      <vt:lpstr>Wingdings 2</vt:lpstr>
      <vt:lpstr>Wingdings</vt:lpstr>
      <vt:lpstr>Wingdings 3</vt:lpstr>
      <vt:lpstr>Calibri</vt:lpstr>
      <vt:lpstr>Comic Sans MS</vt:lpstr>
      <vt:lpstr>Book Antiqua</vt:lpstr>
      <vt:lpstr>Lucida Sans</vt:lpstr>
      <vt:lpstr>Lucida Sans Typewriter</vt:lpstr>
      <vt:lpstr>Апекс</vt:lpstr>
      <vt:lpstr> «The country  and  the city»  </vt:lpstr>
      <vt:lpstr>Слайд 2</vt:lpstr>
      <vt:lpstr>New words</vt:lpstr>
      <vt:lpstr>Слайд 4</vt:lpstr>
      <vt:lpstr>Plural nouns</vt:lpstr>
      <vt:lpstr>Fill in the gaps</vt:lpstr>
      <vt:lpstr>Listen and read</vt:lpstr>
      <vt:lpstr>Let’s have a rest </vt:lpstr>
      <vt:lpstr> Sveta’s letter</vt:lpstr>
      <vt:lpstr>«город»</vt:lpstr>
      <vt:lpstr>What can you see  in the city?</vt:lpstr>
      <vt:lpstr>What can you see  in the country?</vt:lpstr>
      <vt:lpstr>the city</vt:lpstr>
      <vt:lpstr> the country</vt:lpstr>
      <vt:lpstr>Слайд 15</vt:lpstr>
      <vt:lpstr> Homework</vt:lpstr>
      <vt:lpstr>Расставь буквы  в правильном порядке</vt:lpstr>
    </vt:vector>
  </TitlesOfParts>
  <Company>Shcool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Презентация.ppt</dc:title>
  <dc:creator>Жарова Людмила Владимировна</dc:creator>
  <dc:description>г.Егорьевск МОУ СОШ №15</dc:description>
  <cp:lastModifiedBy>revaz</cp:lastModifiedBy>
  <cp:revision>115</cp:revision>
  <dcterms:created xsi:type="dcterms:W3CDTF">2011-01-29T11:27:42Z</dcterms:created>
  <dcterms:modified xsi:type="dcterms:W3CDTF">2013-01-05T12:56:53Z</dcterms:modified>
</cp:coreProperties>
</file>