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sldIdLst>
    <p:sldId id="256" r:id="rId2"/>
    <p:sldId id="274" r:id="rId3"/>
    <p:sldId id="258" r:id="rId4"/>
    <p:sldId id="264" r:id="rId5"/>
    <p:sldId id="266" r:id="rId6"/>
    <p:sldId id="259" r:id="rId7"/>
    <p:sldId id="267" r:id="rId8"/>
    <p:sldId id="260" r:id="rId9"/>
    <p:sldId id="261" r:id="rId10"/>
    <p:sldId id="262" r:id="rId11"/>
    <p:sldId id="257" r:id="rId12"/>
    <p:sldId id="275" r:id="rId13"/>
    <p:sldId id="270" r:id="rId14"/>
    <p:sldId id="271" r:id="rId15"/>
    <p:sldId id="272" r:id="rId16"/>
    <p:sldId id="268" r:id="rId17"/>
    <p:sldId id="27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13" autoAdjust="0"/>
  </p:normalViewPr>
  <p:slideViewPr>
    <p:cSldViewPr>
      <p:cViewPr varScale="1">
        <p:scale>
          <a:sx n="53" d="100"/>
          <a:sy n="53" d="100"/>
        </p:scale>
        <p:origin x="-117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06/relationships/legacyDocTextInfo" Target="legacyDocTextInfo.bin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11" Type="http://schemas.microsoft.com/office/2006/relationships/legacyDiagramText" Target="legacyDiagramText11.bin"/><Relationship Id="rId5" Type="http://schemas.microsoft.com/office/2006/relationships/legacyDiagramText" Target="legacyDiagramText5.bin"/><Relationship Id="rId10" Type="http://schemas.microsoft.com/office/2006/relationships/legacyDiagramText" Target="legacyDiagramText10.bin"/><Relationship Id="rId4" Type="http://schemas.microsoft.com/office/2006/relationships/legacyDiagramText" Target="legacyDiagramText4.bin"/><Relationship Id="rId9" Type="http://schemas.microsoft.com/office/2006/relationships/legacyDiagramText" Target="legacyDiagramText9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87F42-80A7-4B1C-9FE9-D8EB584B28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EFD74-0630-468D-ADE7-BB5BF804B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C8CF1-4B8E-45E4-9433-66E04A8491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4A05B5-D5F8-4217-A187-109B992FB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F37A2-3F17-4B52-9876-4F61AE6FFC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D5AB95-DD05-43D7-B680-7179D3650F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1D816-975B-4C13-A2B3-CCB62D63FF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9C5FB-E9D6-412F-A4BB-6369DD6D7A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11B9A-78CA-4BD2-ABB7-1EA291D4F6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6246C-5CF8-4B56-86D6-D8FBCDA68B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BD9FF-B8BA-4FB4-AD20-F62063DDC8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F97A98-899B-4A15-9F1C-B14644A8E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AE220-36E6-491A-9C89-F62BE68AB0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AB334B-6A4B-4811-877E-F1E4BD7DD9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email">
            <a:lum bright="-14000"/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5246EB2-1748-47A4-8DD8-C870F57C54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2.wav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slide" Target="slide9.xml"/><Relationship Id="rId5" Type="http://schemas.openxmlformats.org/officeDocument/2006/relationships/image" Target="../media/image4.png"/><Relationship Id="rId10" Type="http://schemas.openxmlformats.org/officeDocument/2006/relationships/slide" Target="slide8.xml"/><Relationship Id="rId4" Type="http://schemas.openxmlformats.org/officeDocument/2006/relationships/image" Target="../media/image3.png"/><Relationship Id="rId9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F:\&#1085;&#1072;&#1096;&#1080;%20&#1087;&#1086;&#1084;\&#1083;&#1077;&#1089;.mp3" TargetMode="Externa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chemeClr val="folHlink"/>
                </a:solidFill>
              </a:rPr>
              <a:t>Урок</a:t>
            </a:r>
            <a:r>
              <a:rPr lang="ru-RU" sz="4000" b="1" smtClean="0">
                <a:solidFill>
                  <a:schemeClr val="accent2"/>
                </a:solidFill>
              </a:rPr>
              <a:t> </a:t>
            </a:r>
            <a:r>
              <a:rPr lang="ru-RU" sz="4000" b="1" smtClean="0">
                <a:solidFill>
                  <a:schemeClr val="folHlink"/>
                </a:solidFill>
              </a:rPr>
              <a:t>окружающего мира </a:t>
            </a:r>
            <a:r>
              <a:rPr lang="ru-RU" sz="4000" b="1" smtClean="0">
                <a:solidFill>
                  <a:schemeClr val="tx1"/>
                </a:solidFill>
              </a:rPr>
              <a:t>«Наши верные помощники: органы чувств».</a:t>
            </a:r>
            <a:r>
              <a:rPr lang="ru-RU" sz="4000" b="1" smtClean="0">
                <a:solidFill>
                  <a:schemeClr val="folHlink"/>
                </a:solidFill>
              </a:rPr>
              <a:t> </a:t>
            </a:r>
            <a:br>
              <a:rPr lang="ru-RU" sz="4000" b="1" smtClean="0">
                <a:solidFill>
                  <a:schemeClr val="folHlink"/>
                </a:solidFill>
              </a:rPr>
            </a:br>
            <a:r>
              <a:rPr lang="ru-RU" sz="4000" b="1" smtClean="0">
                <a:solidFill>
                  <a:schemeClr val="folHlink"/>
                </a:solidFill>
              </a:rPr>
              <a:t>1 класс</a:t>
            </a:r>
            <a:r>
              <a:rPr lang="ru-RU" sz="4000" b="1" smtClean="0">
                <a:solidFill>
                  <a:schemeClr val="accent2"/>
                </a:solidFill>
              </a:rPr>
              <a:t/>
            </a:r>
            <a:br>
              <a:rPr lang="ru-RU" sz="4000" b="1" smtClean="0">
                <a:solidFill>
                  <a:schemeClr val="accent2"/>
                </a:solidFill>
              </a:rPr>
            </a:br>
            <a:endParaRPr lang="ru-RU" sz="4000" b="1" smtClean="0">
              <a:solidFill>
                <a:schemeClr val="accent2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i="1" smtClean="0"/>
              <a:t>Выполнила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i="1" smtClean="0"/>
              <a:t>Кудинова Юлия Николаевна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i="1" smtClean="0"/>
              <a:t>Учитель начальных классов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i="1" smtClean="0"/>
              <a:t>МБОУ СОШ №10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i="1" smtClean="0"/>
              <a:t>г.Воронеж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/>
              <a:t>Орган осязания - кожа</a:t>
            </a:r>
          </a:p>
        </p:txBody>
      </p:sp>
      <p:pic>
        <p:nvPicPr>
          <p:cNvPr id="12291" name="Picture 3" descr="01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55650" y="1557338"/>
            <a:ext cx="7561263" cy="4535487"/>
          </a:xfrm>
          <a:ln w="12700">
            <a:solidFill>
              <a:schemeClr val="folHlink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3" name="Rectangle 2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8100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        </a:t>
            </a:r>
          </a:p>
        </p:txBody>
      </p:sp>
      <p:graphicFrame>
        <p:nvGraphicFramePr>
          <p:cNvPr id="1026" name="Organization Chart 34"/>
          <p:cNvGraphicFramePr>
            <a:graphicFrameLocks/>
          </p:cNvGraphicFramePr>
          <p:nvPr>
            <p:ph/>
          </p:nvPr>
        </p:nvGraphicFramePr>
        <p:xfrm>
          <a:off x="431800" y="333375"/>
          <a:ext cx="8208963" cy="5703888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3714750" y="428625"/>
            <a:ext cx="1571625" cy="428625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938" y="285750"/>
            <a:ext cx="1928812" cy="5715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органы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29375" y="357188"/>
            <a:ext cx="1928813" cy="5715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чувства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22188 -0.00324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" y="-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77556E-17 L -0.20608 -0.0032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8" grpId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1\Desktop\Untitled-Scanned-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338" y="214313"/>
            <a:ext cx="9077325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smtClean="0"/>
              <a:t>Правила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i="1" u="sng" smtClean="0"/>
              <a:t>Как сохранить обоняние?</a:t>
            </a:r>
            <a:endParaRPr lang="ru-RU" sz="1600" i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1600" i="1" smtClean="0"/>
              <a:t>1.     Надо закаляться, беречь организм от простуды.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600" i="1" smtClean="0"/>
              <a:t>2.     Не курить, так как обоняние ухудшается у курящих людей.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600" i="1" smtClean="0"/>
              <a:t>          3.     Не толкать в нос посторонние предметы.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600" i="1" smtClean="0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smtClean="0"/>
              <a:t>              </a:t>
            </a:r>
            <a:r>
              <a:rPr lang="ru-RU" sz="1600" b="1" i="1" u="sng" smtClean="0"/>
              <a:t>Береги уши</a:t>
            </a:r>
            <a:endParaRPr lang="ru-RU" sz="1600" i="1" u="sng" smtClean="0"/>
          </a:p>
          <a:p>
            <a:pPr eaLnBrk="1" hangingPunct="1">
              <a:lnSpc>
                <a:spcPct val="80000"/>
              </a:lnSpc>
            </a:pPr>
            <a:r>
              <a:rPr lang="ru-RU" sz="1600" i="1" smtClean="0"/>
              <a:t>1.Надо регулярно мыть уши с мылом и чистить туго скрученной ваткой.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i="1" smtClean="0"/>
              <a:t> 2.Никогда не ковыряй в ушах спичками, булавкой и другими острыми предметами. Так можно повредить барабанную перепонку и совсем потерять слух.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i="1" smtClean="0"/>
              <a:t>3.Сильный шум, резкие звуки, громкая музыка портят слух, плохо влияют на весь организм. Чаще отдыхай в лесу, на лугу, у реки, среди тишины.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i="1" smtClean="0"/>
              <a:t> Если почувствуешь боль в ухе или туда попадёт соринка (бусинка, насекомое), обратись к врачу!</a:t>
            </a:r>
            <a:r>
              <a:rPr lang="ru-RU" sz="16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i="1" u="sng" smtClean="0"/>
              <a:t>ЗАРЯДКА ДЛЯ ГЛАЗ</a:t>
            </a:r>
            <a:r>
              <a:rPr lang="ru-RU" sz="4000" i="1" smtClean="0"/>
              <a:t/>
            </a:r>
            <a:br>
              <a:rPr lang="ru-RU" sz="4000" i="1" smtClean="0"/>
            </a:br>
            <a:endParaRPr lang="ru-RU" sz="4000" i="1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i="1" smtClean="0"/>
              <a:t>Быстро-быстро поморгайте, считая про себя до 15.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i="1" smtClean="0"/>
              <a:t>Не двигая головой, посмотри вверх, вниз, вправо, влево.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i="1" smtClean="0"/>
              <a:t>Приложите кончик указательного пальца к кончику носа. Посмотрите на него. А теперь медленно вытягивайте руку перед собой, не отводя взгляда от кончика пальцев. Медленно верните руку в исходное положение.                                       </a:t>
            </a:r>
            <a:r>
              <a:rPr lang="ru-RU" sz="28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i="1" smtClean="0"/>
              <a:t>Домашнее задание</a:t>
            </a:r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Дома проведите подобные опыты, игры с родителями, братьями, сёстрами, друзьями. </a:t>
            </a:r>
          </a:p>
        </p:txBody>
      </p:sp>
      <p:pic>
        <p:nvPicPr>
          <p:cNvPr id="16388" name="Picture 10" descr="735916866_australia-waterfal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48200" y="1628775"/>
            <a:ext cx="4495800" cy="4176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u="sng" smtClean="0"/>
              <a:t>Итог урока</a:t>
            </a:r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i="1" u="sng" smtClean="0"/>
              <a:t>Кто же наши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i="1" u="sng" smtClean="0"/>
              <a:t>помощники?</a:t>
            </a:r>
          </a:p>
        </p:txBody>
      </p:sp>
      <p:pic>
        <p:nvPicPr>
          <p:cNvPr id="17412" name="Picture 7" descr="органы чувств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140200" y="1981200"/>
            <a:ext cx="4535488" cy="4400550"/>
          </a:xfrm>
        </p:spPr>
      </p:pic>
      <p:pic>
        <p:nvPicPr>
          <p:cNvPr id="39944" name="Picture 8">
            <a:hlinkClick r:id="" action="ppaction://media"/>
          </p:cNvPr>
          <p:cNvPicPr>
            <a:picLocks noGrp="1" noRot="1" noChangeAspect="1" noChangeArrowheads="1"/>
          </p:cNvPicPr>
          <p:nvPr>
            <p:ph sz="quarter" idx="3"/>
            <a:wavAudioFile r:embed="rId1" name="j0214098.wav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484438" y="4652963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9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399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8100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i="1" dirty="0" smtClean="0"/>
              <a:t>    Спасибо за внимание!!!</a:t>
            </a:r>
          </a:p>
        </p:txBody>
      </p:sp>
      <p:pic>
        <p:nvPicPr>
          <p:cNvPr id="18435" name="Picture 5" descr="288bb4b39a7a"/>
          <p:cNvPicPr>
            <a:picLocks noGrp="1" noChangeAspect="1" noChangeArrowheads="1"/>
          </p:cNvPicPr>
          <p:nvPr>
            <p:ph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971550" y="1457325"/>
            <a:ext cx="7416800" cy="54006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а 5 из 35482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00375" y="1214438"/>
            <a:ext cx="3048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00375" y="1214438"/>
            <a:ext cx="30099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71813" y="1214438"/>
            <a:ext cx="30480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71813" y="1285875"/>
            <a:ext cx="301942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071813" y="1285875"/>
            <a:ext cx="29718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8-конечная звезда 6">
            <a:hlinkClick r:id="rId8" action="ppaction://hlinksldjump"/>
          </p:cNvPr>
          <p:cNvSpPr/>
          <p:nvPr/>
        </p:nvSpPr>
        <p:spPr>
          <a:xfrm>
            <a:off x="571500" y="642938"/>
            <a:ext cx="914400" cy="914400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1</a:t>
            </a:r>
          </a:p>
        </p:txBody>
      </p:sp>
      <p:sp>
        <p:nvSpPr>
          <p:cNvPr id="8" name="8-конечная звезда 7">
            <a:hlinkClick r:id="rId9" action="ppaction://hlinksldjump"/>
          </p:cNvPr>
          <p:cNvSpPr/>
          <p:nvPr/>
        </p:nvSpPr>
        <p:spPr>
          <a:xfrm>
            <a:off x="428625" y="1643063"/>
            <a:ext cx="914400" cy="914400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2</a:t>
            </a:r>
          </a:p>
        </p:txBody>
      </p:sp>
      <p:sp>
        <p:nvSpPr>
          <p:cNvPr id="9" name="8-конечная звезда 8">
            <a:hlinkClick r:id="rId10" action="ppaction://hlinksldjump"/>
          </p:cNvPr>
          <p:cNvSpPr/>
          <p:nvPr/>
        </p:nvSpPr>
        <p:spPr>
          <a:xfrm>
            <a:off x="428625" y="2786063"/>
            <a:ext cx="914400" cy="914400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3</a:t>
            </a:r>
          </a:p>
        </p:txBody>
      </p:sp>
      <p:sp>
        <p:nvSpPr>
          <p:cNvPr id="10" name="8-конечная звезда 9">
            <a:hlinkClick r:id="rId11" action="ppaction://hlinksldjump"/>
          </p:cNvPr>
          <p:cNvSpPr/>
          <p:nvPr/>
        </p:nvSpPr>
        <p:spPr>
          <a:xfrm>
            <a:off x="428625" y="4000500"/>
            <a:ext cx="914400" cy="914400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/>
              <a:t>Орган зрения - глаза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/>
              <a:t>                            </a:t>
            </a:r>
          </a:p>
        </p:txBody>
      </p:sp>
      <p:pic>
        <p:nvPicPr>
          <p:cNvPr id="5124" name="Picture 4" descr="IMG_4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82625" y="1981200"/>
            <a:ext cx="7627938" cy="4114800"/>
          </a:xfrm>
          <a:ln w="15875">
            <a:solidFill>
              <a:schemeClr val="folHlink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3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85038" y="0"/>
            <a:ext cx="1858962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Блок-схема: альтернативный процесс 22"/>
          <p:cNvSpPr/>
          <p:nvPr/>
        </p:nvSpPr>
        <p:spPr>
          <a:xfrm>
            <a:off x="0" y="4500563"/>
            <a:ext cx="9144000" cy="2786062"/>
          </a:xfrm>
          <a:prstGeom prst="flowChartAlternateProcess">
            <a:avLst/>
          </a:prstGeom>
          <a:solidFill>
            <a:srgbClr val="00B050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1714500" y="214313"/>
            <a:ext cx="5572125" cy="4071937"/>
          </a:xfrm>
          <a:prstGeom prst="cloud">
            <a:avLst/>
          </a:prstGeom>
          <a:solidFill>
            <a:srgbClr val="FF9933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FF00"/>
              </a:solidFill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38" y="1857375"/>
            <a:ext cx="37528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9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71461">
            <a:off x="2071688" y="2149475"/>
            <a:ext cx="857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0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879316">
            <a:off x="6496051" y="1946275"/>
            <a:ext cx="914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9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12535">
            <a:off x="3360738" y="839788"/>
            <a:ext cx="857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127730">
            <a:off x="4422775" y="1941513"/>
            <a:ext cx="857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79662">
            <a:off x="2043113" y="1190625"/>
            <a:ext cx="914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0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288793">
            <a:off x="4391025" y="615950"/>
            <a:ext cx="914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0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20950" y="3316288"/>
            <a:ext cx="914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9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002094">
            <a:off x="5919788" y="2879725"/>
            <a:ext cx="857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9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02855">
            <a:off x="5770563" y="711200"/>
            <a:ext cx="857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1" name="Picture 10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50" y="2071688"/>
            <a:ext cx="914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10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165991">
            <a:off x="5403851" y="1355725"/>
            <a:ext cx="914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Облако 34"/>
          <p:cNvSpPr/>
          <p:nvPr/>
        </p:nvSpPr>
        <p:spPr>
          <a:xfrm>
            <a:off x="-7286625" y="0"/>
            <a:ext cx="3000375" cy="100012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Облако 36"/>
          <p:cNvSpPr/>
          <p:nvPr/>
        </p:nvSpPr>
        <p:spPr>
          <a:xfrm>
            <a:off x="-6786563" y="0"/>
            <a:ext cx="2500313" cy="150018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Облако 37"/>
          <p:cNvSpPr/>
          <p:nvPr/>
        </p:nvSpPr>
        <p:spPr>
          <a:xfrm>
            <a:off x="-71438" y="5643563"/>
            <a:ext cx="9215438" cy="642937"/>
          </a:xfrm>
          <a:prstGeom prst="cloud">
            <a:avLst/>
          </a:prstGeom>
          <a:solidFill>
            <a:srgbClr val="094275"/>
          </a:solidFill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Блок-схема: узел 40"/>
          <p:cNvSpPr/>
          <p:nvPr/>
        </p:nvSpPr>
        <p:spPr>
          <a:xfrm>
            <a:off x="2428875" y="-3786188"/>
            <a:ext cx="71438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Блок-схема: узел 41"/>
          <p:cNvSpPr/>
          <p:nvPr/>
        </p:nvSpPr>
        <p:spPr>
          <a:xfrm>
            <a:off x="3714750" y="-4786313"/>
            <a:ext cx="71438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Блок-схема: узел 42"/>
          <p:cNvSpPr/>
          <p:nvPr/>
        </p:nvSpPr>
        <p:spPr>
          <a:xfrm>
            <a:off x="4857750" y="-4643438"/>
            <a:ext cx="71438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Блок-схема: узел 43"/>
          <p:cNvSpPr/>
          <p:nvPr/>
        </p:nvSpPr>
        <p:spPr>
          <a:xfrm>
            <a:off x="4071938" y="-2428875"/>
            <a:ext cx="71437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Блок-схема: узел 44"/>
          <p:cNvSpPr/>
          <p:nvPr/>
        </p:nvSpPr>
        <p:spPr>
          <a:xfrm>
            <a:off x="3214688" y="-1357313"/>
            <a:ext cx="71437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" name="Блок-схема: узел 45"/>
          <p:cNvSpPr/>
          <p:nvPr/>
        </p:nvSpPr>
        <p:spPr>
          <a:xfrm>
            <a:off x="1285875" y="-4714875"/>
            <a:ext cx="71438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" name="Блок-схема: узел 46"/>
          <p:cNvSpPr/>
          <p:nvPr/>
        </p:nvSpPr>
        <p:spPr>
          <a:xfrm>
            <a:off x="2286000" y="-1428750"/>
            <a:ext cx="71438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8" name="Блок-схема: узел 47"/>
          <p:cNvSpPr/>
          <p:nvPr/>
        </p:nvSpPr>
        <p:spPr>
          <a:xfrm>
            <a:off x="5857875" y="-3429000"/>
            <a:ext cx="71438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9" name="Блок-схема: узел 48"/>
          <p:cNvSpPr/>
          <p:nvPr/>
        </p:nvSpPr>
        <p:spPr>
          <a:xfrm>
            <a:off x="2643188" y="-2571750"/>
            <a:ext cx="71437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Блок-схема: узел 49"/>
          <p:cNvSpPr/>
          <p:nvPr/>
        </p:nvSpPr>
        <p:spPr>
          <a:xfrm>
            <a:off x="6000750" y="-4643438"/>
            <a:ext cx="71438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Блок-схема: узел 50"/>
          <p:cNvSpPr/>
          <p:nvPr/>
        </p:nvSpPr>
        <p:spPr>
          <a:xfrm>
            <a:off x="7072313" y="-4500563"/>
            <a:ext cx="71437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Блок-схема: узел 51"/>
          <p:cNvSpPr/>
          <p:nvPr/>
        </p:nvSpPr>
        <p:spPr>
          <a:xfrm>
            <a:off x="5000625" y="-3571875"/>
            <a:ext cx="71438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Блок-схема: узел 52"/>
          <p:cNvSpPr/>
          <p:nvPr/>
        </p:nvSpPr>
        <p:spPr>
          <a:xfrm>
            <a:off x="5072063" y="-2428875"/>
            <a:ext cx="71437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4" name="Блок-схема: узел 53"/>
          <p:cNvSpPr/>
          <p:nvPr/>
        </p:nvSpPr>
        <p:spPr>
          <a:xfrm>
            <a:off x="6786563" y="-3500438"/>
            <a:ext cx="71437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5" name="Блок-схема: узел 54"/>
          <p:cNvSpPr/>
          <p:nvPr/>
        </p:nvSpPr>
        <p:spPr>
          <a:xfrm>
            <a:off x="6215063" y="-2357438"/>
            <a:ext cx="71437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Блок-схема: узел 55"/>
          <p:cNvSpPr/>
          <p:nvPr/>
        </p:nvSpPr>
        <p:spPr>
          <a:xfrm>
            <a:off x="1500188" y="-2643188"/>
            <a:ext cx="71437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7" name="Блок-схема: узел 56"/>
          <p:cNvSpPr/>
          <p:nvPr/>
        </p:nvSpPr>
        <p:spPr>
          <a:xfrm>
            <a:off x="4071938" y="-1428750"/>
            <a:ext cx="71437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8" name="Блок-схема: узел 57"/>
          <p:cNvSpPr/>
          <p:nvPr/>
        </p:nvSpPr>
        <p:spPr>
          <a:xfrm>
            <a:off x="1428750" y="-3857625"/>
            <a:ext cx="71438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9" name="Блок-схема: узел 58"/>
          <p:cNvSpPr/>
          <p:nvPr/>
        </p:nvSpPr>
        <p:spPr>
          <a:xfrm>
            <a:off x="6500813" y="-1357313"/>
            <a:ext cx="71437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0" name="Блок-схема: узел 59"/>
          <p:cNvSpPr/>
          <p:nvPr/>
        </p:nvSpPr>
        <p:spPr>
          <a:xfrm>
            <a:off x="2428875" y="-4786313"/>
            <a:ext cx="71438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" name="Блок-схема: узел 60"/>
          <p:cNvSpPr/>
          <p:nvPr/>
        </p:nvSpPr>
        <p:spPr>
          <a:xfrm>
            <a:off x="7929563" y="-4572000"/>
            <a:ext cx="71437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3" name="Блок-схема: узел 62"/>
          <p:cNvSpPr/>
          <p:nvPr/>
        </p:nvSpPr>
        <p:spPr>
          <a:xfrm>
            <a:off x="1428750" y="-1714500"/>
            <a:ext cx="71438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4" name="Блок-схема: узел 63"/>
          <p:cNvSpPr/>
          <p:nvPr/>
        </p:nvSpPr>
        <p:spPr>
          <a:xfrm>
            <a:off x="5143500" y="-1357313"/>
            <a:ext cx="71438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5" name="Блок-схема: узел 64"/>
          <p:cNvSpPr/>
          <p:nvPr/>
        </p:nvSpPr>
        <p:spPr>
          <a:xfrm>
            <a:off x="7072313" y="-2286000"/>
            <a:ext cx="71437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6" name="Блок-схема: узел 65"/>
          <p:cNvSpPr/>
          <p:nvPr/>
        </p:nvSpPr>
        <p:spPr>
          <a:xfrm>
            <a:off x="3786188" y="-3571875"/>
            <a:ext cx="71437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7" name="Блок-схема: узел 66"/>
          <p:cNvSpPr/>
          <p:nvPr/>
        </p:nvSpPr>
        <p:spPr>
          <a:xfrm>
            <a:off x="7358063" y="-3214688"/>
            <a:ext cx="71437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8" name="Облако 67"/>
          <p:cNvSpPr/>
          <p:nvPr/>
        </p:nvSpPr>
        <p:spPr>
          <a:xfrm>
            <a:off x="-3286125" y="0"/>
            <a:ext cx="2786062" cy="185737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9" name="Облако 68"/>
          <p:cNvSpPr/>
          <p:nvPr/>
        </p:nvSpPr>
        <p:spPr>
          <a:xfrm>
            <a:off x="-6072188" y="785813"/>
            <a:ext cx="2071688" cy="79533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4" name="Блок-схема: узел 73"/>
          <p:cNvSpPr/>
          <p:nvPr/>
        </p:nvSpPr>
        <p:spPr>
          <a:xfrm>
            <a:off x="7358063" y="-1214438"/>
            <a:ext cx="71437" cy="2857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2" name="Picture 3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ринц.wav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9" name="Picture 53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786938" y="1714500"/>
            <a:ext cx="11144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53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3430250" y="857250"/>
            <a:ext cx="11144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53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2072938" y="2786063"/>
            <a:ext cx="11144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53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6287750" y="0"/>
            <a:ext cx="11144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53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5501938" y="3143250"/>
            <a:ext cx="11144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53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8502313" y="3357563"/>
            <a:ext cx="11144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-0.03241 L 0.02778 0.80856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60402E-6 L -0.08281 0.37381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" y="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429E-6 L 0.14167 0.58393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84207E-6 L -0.10417 0.37912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73378E-6 C -0.05 -0.02055 -0.09948 -0.0411 -0.15191 -0.02956 C -0.20434 -0.01801 -0.28212 0.01708 -0.31476 0.0688 C -0.3474 0.12052 -0.34861 0.21427 -0.34809 0.28076 C -0.34757 0.34726 -0.32708 0.41191 -0.31111 0.46779 C -0.29514 0.52366 -0.28403 0.57862 -0.25191 0.61556 C -0.21979 0.6525 -0.18524 0.6682 -0.11858 0.68944 C -0.05191 0.71069 0.05486 0.74116 0.14809 0.7437 C 0.24132 0.74624 0.37969 0.72708 0.4408 0.70422 C 0.50191 0.68136 0.49809 0.67236 0.51476 0.60586 C 0.53142 0.53936 0.53576 0.3939 0.5408 0.30524 C 0.54583 0.21657 0.55122 0.13045 0.54444 0.07388 C 0.53767 0.01731 0.53455 0.00392 0.5 -0.03464 C 0.46545 -0.0732 0.41476 -0.13646 0.33698 -0.1577 C 0.2592 -0.17895 0.1092 -0.16509 0.03333 -0.16255 C -0.04253 -0.16001 -0.07726 -0.17248 -0.11858 -0.14293 C -0.1599 -0.11337 -0.19375 -0.04018 -0.21476 0.01477 C -0.23576 0.06973 -0.24253 0.11406 -0.24444 0.18702 C -0.24635 0.25998 -0.23819 0.37335 -0.22587 0.45301 C -0.21354 0.53267 -0.20122 0.61648 -0.17031 0.66497 C -0.13941 0.71346 -0.0901 0.72847 -0.0408 0.7437 " pathEditMode="relative" ptsTypes="aaaaaaaaaaaaaaaaaaaaA">
                                      <p:cBhvr>
                                        <p:cTn id="21" dur="5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07 -0.03449 C 0.45833 -0.02639 0.91059 -0.01829 1.09166 -0.01482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" y="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5 -0.00185 C 0.34045 -0.00463 0.6776 -0.00718 0.81302 -0.00833 " pathEditMode="relative" rAng="0" ptsTypes="aA">
                                      <p:cBhvr>
                                        <p:cTn id="27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41 -0.07292 C 0.58125 -0.04144 1.07639 -0.00996 1.275 0.00301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" y="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85185E-6 C 0.37882 -0.0081 0.75747 -0.01597 0.90903 -0.01898 " pathEditMode="relative" rAng="0" ptsTypes="aA">
                                      <p:cBhvr>
                                        <p:cTn id="33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" y="-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5.92593E-6 C -0.00382 0.46204 -0.00764 0.92431 -0.00921 1.10904 " pathEditMode="relative" ptsTypes="aA">
                                      <p:cBhvr>
                                        <p:cTn id="36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96296E-6 C 0.01319 0.4419 0.02656 0.88379 0.03177 1.06065 " pathEditMode="relative" ptsTypes="aA">
                                      <p:cBhvr>
                                        <p:cTn id="38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7 C 0.01129 0.43171 0.02275 0.86342 0.02726 1.03634 " pathEditMode="relative" ptsTypes="aA">
                                      <p:cBhvr>
                                        <p:cTn id="40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8 0.02384 C 0.01858 0.45556 0.03195 0.88727 0.03715 1.06019 " pathEditMode="relative" ptsTypes="aA">
                                      <p:cBhvr>
                                        <p:cTn id="42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57192E-6 C 0.04444 0.43361 0.08906 0.86793 0.10694 1.04202 " pathEditMode="relative" rAng="0" ptsTypes="aA">
                                      <p:cBhvr>
                                        <p:cTn id="44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52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0.03865 C 0.0276 0.45092 0.04687 0.86342 0.05451 1.02847 " pathEditMode="relative" ptsTypes="aA">
                                      <p:cBhvr>
                                        <p:cTn id="46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15 0.00764 C 0.02066 0.42639 0.05746 0.84514 0.07222 1.01273 " pathEditMode="relative" ptsTypes="aA">
                                      <p:cBhvr>
                                        <p:cTn id="48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092 C 0.01736 0.51852 0.03438 1.03634 0.04115 1.24328 " pathEditMode="relative" ptsTypes="aA">
                                      <p:cBhvr>
                                        <p:cTn id="54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15 0.02084 C 0.02743 0.5257 0.03889 1.03079 0.0434 1.23287 " pathEditMode="relative" ptsTypes="aA">
                                      <p:cBhvr>
                                        <p:cTn id="56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96296E-6 C -0.00764 0.51018 -0.01528 1.02037 -0.01823 1.22431 " pathEditMode="relative" ptsTypes="aA">
                                      <p:cBhvr>
                                        <p:cTn id="58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72 -0.01204 C -0.01111 0.49051 -0.03195 0.99305 -0.04028 1.19398 " pathEditMode="relative" ptsTypes="aA">
                                      <p:cBhvr>
                                        <p:cTn id="60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77 -0.00439 C -0.03733 0.49051 -0.06389 0.98565 -0.07448 1.18357 " pathEditMode="relative" ptsTypes="aA">
                                      <p:cBhvr>
                                        <p:cTn id="62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2 0.01551 C -0.01598 0.50787 -0.02726 1.00046 -0.03177 1.19745 " pathEditMode="relative" ptsTypes="aA">
                                      <p:cBhvr>
                                        <p:cTn id="64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9000"/>
                            </p:stCondLst>
                            <p:childTnLst>
                              <p:par>
                                <p:cTn id="6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07 0.02037 C 0.02778 0.60116 0.0658 1.18195 0.0809 1.41436 " pathEditMode="relative" ptsTypes="aA">
                                      <p:cBhvr>
                                        <p:cTn id="67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4.81481E-6 C -0.00954 0.58564 -0.01891 1.17152 -0.02273 1.40578 " pathEditMode="relative" ptsTypes="aA">
                                      <p:cBhvr>
                                        <p:cTn id="6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6 0.02731 C 0.01806 0.60046 0.03143 1.17361 0.03663 1.40301 " pathEditMode="relative" ptsTypes="aA">
                                      <p:cBhvr>
                                        <p:cTn id="71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C -0.01319 0.57315 -0.02639 1.14653 -0.03177 1.37569 " pathEditMode="relative" ptsTypes="aA">
                                      <p:cBhvr>
                                        <p:cTn id="73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1.48148E-6 C -0.00763 0.56042 -0.01527 1.12107 -0.01822 1.34537 " pathEditMode="relative" ptsTypes="aA">
                                      <p:cBhvr>
                                        <p:cTn id="75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4 0.02291 C -0.0165 0.58865 -0.02778 1.15439 -0.03229 1.38055 " pathEditMode="relative" ptsTypes="aA">
                                      <p:cBhvr>
                                        <p:cTn id="77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1 0.01158 C 0.00468 0.55162 0.01805 1.09236 0.02326 1.30834 " pathEditMode="relative" ptsTypes="aA">
                                      <p:cBhvr>
                                        <p:cTn id="79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4000"/>
                            </p:stCondLst>
                            <p:childTnLst>
                              <p:par>
                                <p:cTn id="8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9 -0.01527 C -0.02048 0.62778 -0.03489 1.27084 -0.04062 1.52801 " pathEditMode="relative" ptsTypes="aA">
                                      <p:cBhvr>
                                        <p:cTn id="82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22222E-6 C -0.04167 0.66227 -0.08333 1.32477 -0.1 1.58981 " pathEditMode="relative" ptsTypes="aA">
                                      <p:cBhvr>
                                        <p:cTn id="84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48148E-6 C -0.00972 0.64954 -0.01927 1.29907 -0.02309 1.55856 " pathEditMode="relative" ptsTypes="aA">
                                      <p:cBhvr>
                                        <p:cTn id="86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4 -0.00532 C 0.01319 0.64444 0.0309 1.29398 0.03802 1.5537 " pathEditMode="relative" ptsTypes="aA">
                                      <p:cBhvr>
                                        <p:cTn id="88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8 0.00486 C -0.0092 0.63935 -0.02361 1.27407 -0.02934 1.52801 " pathEditMode="relative" ptsTypes="aA">
                                      <p:cBhvr>
                                        <p:cTn id="90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00046 C 0.00573 0.62338 0.0158 1.24746 0.01892 1.49699 " pathEditMode="relative" ptsTypes="aA">
                                      <p:cBhvr>
                                        <p:cTn id="92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5 0.00995 C 0.01284 0.63588 0.03541 1.26203 0.04444 1.5125 " pathEditMode="relative" ptsTypes="aA">
                                      <p:cBhvr>
                                        <p:cTn id="94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9000"/>
                            </p:stCondLst>
                            <p:childTnLst>
                              <p:par>
                                <p:cTn id="9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C -1.10764 -0.01852 -2.21527 -0.03704 -2.65833 -0.04445 " pathEditMode="relative" ptsTypes="aA">
                                      <p:cBhvr>
                                        <p:cTn id="97" dur="10000" fill="hold"/>
                                        <p:tgtEl>
                                          <p:spTgt spid="14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73472E-18 C -1.17032 -0.02315 -2.34028 -0.0463 -2.80834 -0.05556 " pathEditMode="relative" ptsTypes="aA">
                                      <p:cBhvr>
                                        <p:cTn id="99" dur="1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93889E-18 C -1.10972 -0.01389 -2.21944 -0.02778 -2.66666 -0.03333 " pathEditMode="relative" ptsTypes="aA">
                                      <p:cBhvr>
                                        <p:cTn id="101" dur="1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1.11111E-6 C -1.23959 -0.02315 -2.479 -0.0463 -2.975 -0.05555 " pathEditMode="relative" ptsTypes="aA">
                                      <p:cBhvr>
                                        <p:cTn id="103" dur="1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59259E-6 C -1.11805 -0.00463 -2.23594 -0.00926 -2.68333 -0.01111 " pathEditMode="relative" rAng="0" ptsTypes="aA">
                                      <p:cBhvr>
                                        <p:cTn id="105" dur="1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2" y="-6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46 -0.00853 C -0.09341 -0.00945 -0.12535 -0.01037 -0.21511 -0.00853 C -0.30504 -0.00668 -0.43716 0.00852 -0.59983 0.00184 C -0.76268 -0.00484 -1.08959 -0.01198 -1.19202 -0.04929 C -1.29462 -0.0866 -1.19862 -0.17343 -1.21511 -0.22271 C -1.23195 -0.272 -1.25608 -0.30447 -1.29202 -0.34524 C -1.32796 -0.386 -1.38073 -0.44404 -1.43073 -0.46776 C -1.48073 -0.49148 -1.54098 -0.48803 -1.59202 -0.48803 C -1.64323 -0.48803 -1.70122 -0.48135 -1.7382 -0.46776 C -1.77553 -0.45417 -1.78577 -0.43552 -1.81528 -0.4065 C -1.84462 -0.37748 -1.89601 -0.35192 -1.91528 -0.29411 C -1.93438 -0.2363 -1.9382 -0.12736 -1.93056 -0.05942 C -1.9231 0.00852 -1.91007 0.05274 -1.86893 0.114 C -1.82796 0.17526 -1.75226 0.27568 -1.68438 0.30792 C -1.6165 0.34016 -1.52414 0.32657 -1.46146 0.30792 C -1.39844 0.28926 -1.35487 0.24643 -1.30747 0.19553 C -1.26025 0.14463 -1.19341 0.07669 -1.17674 0.00184 C -1.16025 -0.07301 -1.17952 -0.18195 -1.20747 -0.25334 C -1.2356 -0.32474 -1.29323 -0.39107 -1.34584 -0.42677 C -1.39844 -0.46246 -1.45625 -0.46269 -1.5231 -0.46776 C -1.58959 -0.47283 -1.68438 -0.50853 -1.74601 -0.4574 C -1.8073 -0.40627 -1.87917 -0.26509 -1.89219 -0.16145 C -1.90487 -0.05781 -1.85122 0.10225 -1.82292 0.16513 C -1.7948 0.228 -1.7974 0.20083 -1.72292 0.21603 C -1.64862 0.23123 -1.4691 0.28742 -1.37674 0.25679 C -1.28438 0.22616 -1.20122 0.09373 -1.1691 0.03247 C -1.13681 -0.02879 -1.16771 -0.06979 -1.18438 -0.11055 C -1.20122 -0.15132 -1.22657 -0.19554 -1.2691 -0.21258 C -1.31146 -0.22962 -1.38959 -0.21258 -1.4382 -0.21258 C -1.48698 -0.21258 -1.50869 -0.21419 -1.56146 -0.21258 C -1.61407 -0.21097 -1.68316 -0.20406 -1.75365 -0.20245 C -1.82414 -0.20083 -1.89219 -0.20429 -1.98438 -0.20245 C -2.07674 -0.2006 -2.17292 -0.19369 -2.30747 -0.19208 C -2.44202 -0.19047 -2.65747 -0.19047 -2.79202 -0.19208 C -2.92657 -0.19369 -3.02084 -0.19807 -3.11511 -0.20245 " pathEditMode="relative" ptsTypes="aaaaaaaaaaaaaaaaaaaaaaaaaaaaaaaaaaA">
                                      <p:cBhvr>
                                        <p:cTn id="107" dur="2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7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 descr="C:\Users\tanya\Pictures\445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лес.mp3">
            <a:hlinkClick r:id="" action="ppaction://media"/>
          </p:cNvPr>
          <p:cNvPicPr>
            <a:picLocks noGrp="1" noRot="1" noChangeAspect="1"/>
          </p:cNvPicPr>
          <p:nvPr>
            <p:ph/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042988" y="5373688"/>
            <a:ext cx="720725" cy="7207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3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/>
              <a:t>Орган слуха - ухо</a:t>
            </a:r>
          </a:p>
        </p:txBody>
      </p:sp>
      <p:pic>
        <p:nvPicPr>
          <p:cNvPr id="8195" name="Picture 3" descr="0_f81f_1778f9e8_X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82625" y="2008188"/>
            <a:ext cx="7702550" cy="4087812"/>
          </a:xfrm>
          <a:ln w="12700">
            <a:solidFill>
              <a:schemeClr val="folHlink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8100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«Ухо – орган слуха и равновесия». </a:t>
            </a:r>
          </a:p>
        </p:txBody>
      </p:sp>
      <p:pic>
        <p:nvPicPr>
          <p:cNvPr id="9219" name="Picture 5" descr="0002-002-Ukho-slozhnyj-vestibuljarno-slukhovoj-organ-kotoryj-vypolnjaet-dve">
            <a:hlinkClick r:id="rId2" action="ppaction://hlinksldjump"/>
          </p:cNvPr>
          <p:cNvPicPr>
            <a:picLocks noGrp="1" noChangeAspect="1" noChangeArrowheads="1"/>
          </p:cNvPicPr>
          <p:nvPr>
            <p:ph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116013" y="1700213"/>
            <a:ext cx="7194550" cy="44656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/>
              <a:t>Орган обоняния - нос</a:t>
            </a:r>
          </a:p>
        </p:txBody>
      </p:sp>
      <p:pic>
        <p:nvPicPr>
          <p:cNvPr id="10243" name="Picture 3" descr="044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268538" y="1484313"/>
            <a:ext cx="4103687" cy="4465637"/>
          </a:xfrm>
          <a:ln w="12700">
            <a:solidFill>
              <a:schemeClr val="folHlink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/>
              <a:t>Орган вкуса - язык</a:t>
            </a:r>
          </a:p>
        </p:txBody>
      </p:sp>
      <p:pic>
        <p:nvPicPr>
          <p:cNvPr id="11267" name="Picture 3" descr="im115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00113" y="1557338"/>
            <a:ext cx="7343775" cy="4535487"/>
          </a:xfrm>
          <a:ln w="12700">
            <a:solidFill>
              <a:schemeClr val="folHlink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140</TotalTime>
  <Words>286</Words>
  <Application>Microsoft Office PowerPoint</Application>
  <PresentationFormat>Экран (4:3)</PresentationFormat>
  <Paragraphs>51</Paragraphs>
  <Slides>17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Tahoma</vt:lpstr>
      <vt:lpstr>Arial</vt:lpstr>
      <vt:lpstr>Wingdings</vt:lpstr>
      <vt:lpstr>Calibri</vt:lpstr>
      <vt:lpstr>Текстура</vt:lpstr>
      <vt:lpstr>Урок окружающего мира «Наши верные помощники: органы чувств».  1 класс </vt:lpstr>
      <vt:lpstr>Слайд 2</vt:lpstr>
      <vt:lpstr>Орган зрения - глаза </vt:lpstr>
      <vt:lpstr>Слайд 4</vt:lpstr>
      <vt:lpstr>Слайд 5</vt:lpstr>
      <vt:lpstr>Орган слуха - ухо</vt:lpstr>
      <vt:lpstr>«Ухо – орган слуха и равновесия». </vt:lpstr>
      <vt:lpstr>Орган обоняния - нос</vt:lpstr>
      <vt:lpstr>Орган вкуса - язык</vt:lpstr>
      <vt:lpstr>Орган осязания - кожа</vt:lpstr>
      <vt:lpstr>        </vt:lpstr>
      <vt:lpstr>Слайд 12</vt:lpstr>
      <vt:lpstr>Правила</vt:lpstr>
      <vt:lpstr>ЗАРЯДКА ДЛЯ ГЛАЗ </vt:lpstr>
      <vt:lpstr>Домашнее задание</vt:lpstr>
      <vt:lpstr>Итог урока</vt:lpstr>
      <vt:lpstr>    Спасибо за внимание!!!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окружающего мира «Наши помощники:  Органы чувств» 1 класс</dc:title>
  <dc:creator>Admin</dc:creator>
  <cp:lastModifiedBy>revaz</cp:lastModifiedBy>
  <cp:revision>20</cp:revision>
  <dcterms:created xsi:type="dcterms:W3CDTF">2011-12-18T09:37:56Z</dcterms:created>
  <dcterms:modified xsi:type="dcterms:W3CDTF">2013-01-03T21:50:57Z</dcterms:modified>
</cp:coreProperties>
</file>