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92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C1EFCF2E-ACFA-45D3-8DF3-D81CAE80E179}" type="datetimeFigureOut">
              <a:rPr lang="ru-RU"/>
              <a:pPr>
                <a:defRPr/>
              </a:pPr>
              <a:t>09.12.2012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9B14EC4E-E98E-45E6-AEB3-0DD00A6C6F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969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BA39CBD-0A7F-422F-A51D-B461F06E1454}" type="slidenum">
              <a:rPr lang="ru-RU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78E63-7EFD-4000-9EE3-AB553B3735EB}" type="datetimeFigureOut">
              <a:rPr lang="ru-RU"/>
              <a:pPr>
                <a:defRPr/>
              </a:pPr>
              <a:t>09.12.2012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E8585-62C2-4180-A989-2381D0B8EB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B09BB-EF11-4C37-8FAB-D28135B6F315}" type="datetimeFigureOut">
              <a:rPr lang="ru-RU"/>
              <a:pPr>
                <a:defRPr/>
              </a:pPr>
              <a:t>09.12.2012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63596-86F1-4F1E-88F2-942BD7582B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CB47E-00D2-4A2E-8842-EC2CCC01BF27}" type="datetimeFigureOut">
              <a:rPr lang="ru-RU"/>
              <a:pPr>
                <a:defRPr/>
              </a:pPr>
              <a:t>09.12.2012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78B56-BF37-411D-B091-CEE642EF68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00AF4-A525-4706-A62D-12D9A8AE1CC4}" type="datetimeFigureOut">
              <a:rPr lang="ru-RU"/>
              <a:pPr>
                <a:defRPr/>
              </a:pPr>
              <a:t>09.12.2012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6F493-BBF9-4650-AA42-ADC8C01CB4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ED017-71DD-40C5-A27C-9DDDDA9EB1A4}" type="datetimeFigureOut">
              <a:rPr lang="ru-RU"/>
              <a:pPr>
                <a:defRPr/>
              </a:pPr>
              <a:t>09.12.2012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67651-619C-4C2F-98C5-F5AA12259E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25D1E4-2862-43EF-80FA-C3988693D343}" type="datetimeFigureOut">
              <a:rPr lang="ru-RU"/>
              <a:pPr>
                <a:defRPr/>
              </a:pPr>
              <a:t>09.12.2012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CAF78-42B0-49F5-B969-2737CBC0F1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FF11D-D31D-4FEF-820C-3506EC03B9D2}" type="datetimeFigureOut">
              <a:rPr lang="ru-RU"/>
              <a:pPr>
                <a:defRPr/>
              </a:pPr>
              <a:t>09.12.2012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EEA7D-06E6-4659-A7B8-EABF462454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325D1-B435-47CA-9A90-6B54E73A0E15}" type="datetimeFigureOut">
              <a:rPr lang="ru-RU"/>
              <a:pPr>
                <a:defRPr/>
              </a:pPr>
              <a:t>09.12.2012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4062E-552A-4361-B2AC-5A88258F98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B240F-2B8F-4BD1-8668-80F08EA997EA}" type="datetimeFigureOut">
              <a:rPr lang="ru-RU"/>
              <a:pPr>
                <a:defRPr/>
              </a:pPr>
              <a:t>09.12.2012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E2728-787B-4870-8A85-6940C98994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68833-D889-4CB5-9014-721FEE829D3C}" type="datetimeFigureOut">
              <a:rPr lang="ru-RU"/>
              <a:pPr>
                <a:defRPr/>
              </a:pPr>
              <a:t>09.12.2012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065698-18D3-4BBA-A519-EB3125E40D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325F9-96DA-4AE7-BF69-388AD33132DB}" type="datetimeFigureOut">
              <a:rPr lang="ru-RU"/>
              <a:pPr>
                <a:defRPr/>
              </a:pPr>
              <a:t>09.12.2012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63BF2-F330-4E35-A13D-96DFFFA5F7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FC4306E-8463-49A9-B897-02AD714F9258}" type="datetimeFigureOut">
              <a:rPr lang="ru-RU"/>
              <a:pPr>
                <a:defRPr/>
              </a:pPr>
              <a:t>09.12.2012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519D43F-D52B-4935-B11E-0960078042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>
    <p:dissolve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1000125" y="1000125"/>
            <a:ext cx="7500938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342900" algn="just"/>
            <a:r>
              <a:rPr lang="ru-RU" sz="4000" b="1" i="1">
                <a:solidFill>
                  <a:srgbClr val="FF0000"/>
                </a:solidFill>
                <a:cs typeface="Times New Roman" pitchFamily="18" charset="0"/>
              </a:rPr>
              <a:t>Тема:     Разряды частиц</a:t>
            </a:r>
            <a:endParaRPr lang="ru-RU" sz="4000" i="1">
              <a:solidFill>
                <a:srgbClr val="FF0000"/>
              </a:solidFill>
            </a:endParaRPr>
          </a:p>
          <a:p>
            <a:pPr indent="342900" algn="just" eaLnBrk="0" hangingPunct="0"/>
            <a:r>
              <a:rPr lang="ru-RU" sz="4000" b="1" i="1">
                <a:solidFill>
                  <a:srgbClr val="FF0000"/>
                </a:solidFill>
                <a:cs typeface="Times New Roman" pitchFamily="18" charset="0"/>
              </a:rPr>
              <a:t>Класс:     7</a:t>
            </a:r>
            <a:endParaRPr lang="en-US" sz="4000" b="1" i="1">
              <a:solidFill>
                <a:srgbClr val="FF0000"/>
              </a:solidFill>
              <a:cs typeface="Times New Roman" pitchFamily="18" charset="0"/>
            </a:endParaRPr>
          </a:p>
          <a:p>
            <a:pPr indent="342900" algn="just" eaLnBrk="0" hangingPunct="0"/>
            <a:endParaRPr lang="ru-RU" sz="4000" i="1">
              <a:solidFill>
                <a:srgbClr val="FF0000"/>
              </a:solidFill>
            </a:endParaRPr>
          </a:p>
          <a:p>
            <a:pPr indent="342900" algn="just" eaLnBrk="0" hangingPunct="0"/>
            <a:r>
              <a:rPr lang="ru-RU" sz="4000" b="1" i="1">
                <a:solidFill>
                  <a:srgbClr val="FF0000"/>
                </a:solidFill>
                <a:cs typeface="Times New Roman" pitchFamily="18" charset="0"/>
              </a:rPr>
              <a:t>Учитель:Гончаренко Ильсия Эседулловна</a:t>
            </a:r>
            <a:endParaRPr lang="ru-RU" sz="4000" i="1">
              <a:solidFill>
                <a:srgbClr val="FF0000"/>
              </a:solidFill>
            </a:endParaRPr>
          </a:p>
        </p:txBody>
      </p:sp>
      <p:pic>
        <p:nvPicPr>
          <p:cNvPr id="14338" name="Рисунок 2" descr="http://nur-xus.narod2.ru/b9625e1718ad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5" y="4500563"/>
            <a:ext cx="1285875" cy="153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Прямоугольник 1"/>
          <p:cNvSpPr>
            <a:spLocks noChangeArrowheads="1"/>
          </p:cNvSpPr>
          <p:nvPr/>
        </p:nvSpPr>
        <p:spPr bwMode="auto">
          <a:xfrm>
            <a:off x="1214438" y="1000125"/>
            <a:ext cx="6643687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i="1">
                <a:solidFill>
                  <a:srgbClr val="FF0000"/>
                </a:solidFill>
              </a:rPr>
              <a:t>Обилие частиц в разговорной речи объясняется тем, что в условиях устного и не подготовленного заранее общения собеседникам нужно не просто передать определенную информацию, но одновременно выразить свое отношение к ней и  к собеседнику, причем сжато, эмоционально, энергично. Это удается сделать с помощью частиц.                                                                  </a:t>
            </a:r>
          </a:p>
          <a:p>
            <a:r>
              <a:rPr lang="ru-RU" sz="2400" i="1">
                <a:solidFill>
                  <a:srgbClr val="FF0000"/>
                </a:solidFill>
              </a:rPr>
              <a:t>    В разговорном стиле используются частицы всех разрядов, причем и такие, которые не принято употреблять, в других стилях.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 rot="10800000" flipV="1">
            <a:off x="571500" y="825500"/>
            <a:ext cx="8215313" cy="452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 b="1">
                <a:solidFill>
                  <a:srgbClr val="FFFF00"/>
                </a:solidFill>
                <a:cs typeface="Times New Roman" pitchFamily="18" charset="0"/>
              </a:rPr>
              <a:t>Третий этап</a:t>
            </a:r>
            <a:r>
              <a:rPr lang="ru-RU" sz="2400">
                <a:solidFill>
                  <a:srgbClr val="FFFF00"/>
                </a:solidFill>
                <a:cs typeface="Times New Roman" pitchFamily="18" charset="0"/>
              </a:rPr>
              <a:t> урока — конструирование микротекстов по предложениям. </a:t>
            </a:r>
          </a:p>
          <a:p>
            <a:r>
              <a:rPr lang="ru-RU" sz="2400">
                <a:solidFill>
                  <a:srgbClr val="FFFF00"/>
                </a:solidFill>
                <a:cs typeface="Times New Roman" pitchFamily="18" charset="0"/>
              </a:rPr>
              <a:t> </a:t>
            </a:r>
          </a:p>
          <a:p>
            <a:r>
              <a:rPr lang="ru-RU" sz="2400" b="1" i="1">
                <a:solidFill>
                  <a:srgbClr val="002060"/>
                </a:solidFill>
                <a:cs typeface="Times New Roman" pitchFamily="18" charset="0"/>
              </a:rPr>
              <a:t>Вопросы и задания:</a:t>
            </a:r>
          </a:p>
          <a:p>
            <a:endParaRPr lang="ru-RU" sz="2400" b="1" i="1">
              <a:solidFill>
                <a:srgbClr val="002060"/>
              </a:solidFill>
            </a:endParaRPr>
          </a:p>
          <a:p>
            <a:pPr eaLnBrk="0" hangingPunct="0">
              <a:buFontTx/>
              <a:buAutoNum type="arabicPeriod"/>
            </a:pPr>
            <a:r>
              <a:rPr lang="ru-RU" sz="2400" b="1">
                <a:solidFill>
                  <a:srgbClr val="FF0000"/>
                </a:solidFill>
                <a:cs typeface="Times New Roman" pitchFamily="18" charset="0"/>
              </a:rPr>
              <a:t>Сравните четыре предложения. Одинаковую ли информацию они содержат? Как вы это установили?</a:t>
            </a:r>
            <a:endParaRPr lang="ru-RU" sz="2400" b="1">
              <a:solidFill>
                <a:srgbClr val="FF0000"/>
              </a:solidFill>
            </a:endParaRPr>
          </a:p>
          <a:p>
            <a:pPr eaLnBrk="0" hangingPunct="0"/>
            <a:r>
              <a:rPr lang="ru-RU" sz="2400" b="1">
                <a:solidFill>
                  <a:srgbClr val="FF0000"/>
                </a:solidFill>
                <a:cs typeface="Times New Roman" pitchFamily="18" charset="0"/>
              </a:rPr>
              <a:t>1) </a:t>
            </a:r>
            <a:r>
              <a:rPr lang="ru-RU" sz="2400" b="1" i="1">
                <a:solidFill>
                  <a:srgbClr val="FF0000"/>
                </a:solidFill>
                <a:cs typeface="Times New Roman" pitchFamily="18" charset="0"/>
              </a:rPr>
              <a:t>Я приглашаю вас сегодня в гости.</a:t>
            </a:r>
            <a:endParaRPr lang="ru-RU" sz="2400" b="1">
              <a:solidFill>
                <a:srgbClr val="FF0000"/>
              </a:solidFill>
            </a:endParaRPr>
          </a:p>
          <a:p>
            <a:pPr eaLnBrk="0" hangingPunct="0"/>
            <a:r>
              <a:rPr lang="ru-RU" sz="2400" b="1">
                <a:solidFill>
                  <a:srgbClr val="FF0000"/>
                </a:solidFill>
                <a:cs typeface="Times New Roman" pitchFamily="18" charset="0"/>
              </a:rPr>
              <a:t>2) </a:t>
            </a:r>
            <a:r>
              <a:rPr lang="ru-RU" sz="2400" b="1" i="1">
                <a:solidFill>
                  <a:srgbClr val="FF0000"/>
                </a:solidFill>
                <a:cs typeface="Times New Roman" pitchFamily="18" charset="0"/>
              </a:rPr>
              <a:t>И я приглашаю вас сегодня в гости.</a:t>
            </a:r>
            <a:endParaRPr lang="ru-RU" sz="2400" b="1">
              <a:solidFill>
                <a:srgbClr val="FF0000"/>
              </a:solidFill>
            </a:endParaRPr>
          </a:p>
          <a:p>
            <a:pPr eaLnBrk="0" hangingPunct="0"/>
            <a:r>
              <a:rPr lang="ru-RU" sz="2400" b="1">
                <a:solidFill>
                  <a:srgbClr val="FF0000"/>
                </a:solidFill>
                <a:cs typeface="Times New Roman" pitchFamily="18" charset="0"/>
              </a:rPr>
              <a:t>3) </a:t>
            </a:r>
            <a:r>
              <a:rPr lang="ru-RU" sz="2400" b="1" i="1">
                <a:solidFill>
                  <a:srgbClr val="FF0000"/>
                </a:solidFill>
                <a:cs typeface="Times New Roman" pitchFamily="18" charset="0"/>
              </a:rPr>
              <a:t>Я приглашаю И вас сегодня в гости.</a:t>
            </a:r>
            <a:endParaRPr lang="ru-RU" sz="2400" b="1">
              <a:solidFill>
                <a:srgbClr val="FF0000"/>
              </a:solidFill>
            </a:endParaRPr>
          </a:p>
          <a:p>
            <a:pPr eaLnBrk="0" hangingPunct="0"/>
            <a:r>
              <a:rPr lang="ru-RU" sz="2400" b="1">
                <a:solidFill>
                  <a:srgbClr val="FF0000"/>
                </a:solidFill>
                <a:cs typeface="Times New Roman" pitchFamily="18" charset="0"/>
              </a:rPr>
              <a:t>4) </a:t>
            </a:r>
            <a:r>
              <a:rPr lang="ru-RU" sz="2400" b="1" i="1">
                <a:solidFill>
                  <a:srgbClr val="FF0000"/>
                </a:solidFill>
                <a:cs typeface="Times New Roman" pitchFamily="18" charset="0"/>
              </a:rPr>
              <a:t>Я приглашаю вас И сегодня в гости.</a:t>
            </a:r>
            <a:endParaRPr lang="ru-RU" sz="2400" b="1">
              <a:solidFill>
                <a:srgbClr val="FF0000"/>
              </a:solidFill>
            </a:endParaRPr>
          </a:p>
        </p:txBody>
      </p:sp>
      <p:pic>
        <p:nvPicPr>
          <p:cNvPr id="24578" name="Рисунок 2" descr="http://lilihayrullina.ucoz.ru/_bl/0/8886993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63" y="1214438"/>
            <a:ext cx="1357312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Прямоугольник 1"/>
          <p:cNvSpPr>
            <a:spLocks noChangeArrowheads="1"/>
          </p:cNvSpPr>
          <p:nvPr/>
        </p:nvSpPr>
        <p:spPr bwMode="auto">
          <a:xfrm>
            <a:off x="1357313" y="1214438"/>
            <a:ext cx="6572250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rgbClr val="FF0000"/>
                </a:solidFill>
              </a:rPr>
              <a:t>2.Какой частью речи является </a:t>
            </a:r>
            <a:r>
              <a:rPr lang="ru-RU" sz="2400" i="1">
                <a:solidFill>
                  <a:srgbClr val="FF0000"/>
                </a:solidFill>
              </a:rPr>
              <a:t>и</a:t>
            </a:r>
            <a:r>
              <a:rPr lang="ru-RU" sz="2400">
                <a:solidFill>
                  <a:srgbClr val="FF0000"/>
                </a:solidFill>
              </a:rPr>
              <a:t> в этих предложениях? Аргументируйте свое мнение. (Частица, так как союз связывает однородные члены или части сложного предложения.)</a:t>
            </a:r>
          </a:p>
          <a:p>
            <a:endParaRPr lang="ru-RU" sz="2400">
              <a:solidFill>
                <a:srgbClr val="FF0000"/>
              </a:solidFill>
            </a:endParaRPr>
          </a:p>
          <a:p>
            <a:r>
              <a:rPr lang="ru-RU" sz="2400">
                <a:solidFill>
                  <a:srgbClr val="FF0000"/>
                </a:solidFill>
              </a:rPr>
              <a:t>3.Сконструируйте микротекст по каждому предложению. Какие получились микротексты: одинаковые или разные? Почему?</a:t>
            </a:r>
          </a:p>
        </p:txBody>
      </p:sp>
      <p:pic>
        <p:nvPicPr>
          <p:cNvPr id="25602" name="Рисунок 2" descr="http://lilihayrullina.ucoz.ru/_bl/0/48118979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3" y="4500563"/>
            <a:ext cx="1608137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88" y="1428750"/>
            <a:ext cx="6929437" cy="37861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FF0000"/>
                </a:solidFill>
              </a:rPr>
              <a:t>4.Сделайте выводы:</a:t>
            </a:r>
          </a:p>
          <a:p>
            <a:pPr>
              <a:defRPr/>
            </a:pPr>
            <a:endParaRPr lang="ru-RU" sz="2400" b="1" dirty="0">
              <a:solidFill>
                <a:srgbClr val="FF0000"/>
              </a:solidFill>
            </a:endParaRPr>
          </a:p>
          <a:p>
            <a:pPr marL="457200" indent="-457200">
              <a:buFontTx/>
              <a:buAutoNum type="arabicParenR"/>
              <a:defRPr/>
            </a:pPr>
            <a:r>
              <a:rPr lang="ru-RU" sz="2400" b="1" dirty="0">
                <a:solidFill>
                  <a:srgbClr val="FF0000"/>
                </a:solidFill>
              </a:rPr>
              <a:t>Могут ли частицы «путешествовать» по предложению? Произвольна ли позиция частицы в высказывании?</a:t>
            </a:r>
          </a:p>
          <a:p>
            <a:pPr marL="457200" indent="-457200">
              <a:defRPr/>
            </a:pPr>
            <a:endParaRPr lang="ru-RU" sz="2400" b="1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ru-RU" sz="2400" b="1" dirty="0">
                <a:solidFill>
                  <a:srgbClr val="FF0000"/>
                </a:solidFill>
              </a:rPr>
              <a:t>2) Помогают ли частицы восстановить контекст, подсказать, о чем говорилось прежде, и предсказать продолжение текста? Докажите своими примерами.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Прямоугольник 1"/>
          <p:cNvSpPr>
            <a:spLocks noChangeArrowheads="1"/>
          </p:cNvSpPr>
          <p:nvPr/>
        </p:nvSpPr>
        <p:spPr bwMode="auto">
          <a:xfrm>
            <a:off x="928688" y="1143000"/>
            <a:ext cx="714375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>
                <a:solidFill>
                  <a:srgbClr val="FF0000"/>
                </a:solidFill>
              </a:rPr>
              <a:t>Частицы могут «путешествовать» по предложению, но их место строго закреплено: каждая частица употребляется говорящим или пишущим перед тем словом, словосочетанием и даже целым высказыванием, которое важно, значительно для автора.</a:t>
            </a:r>
          </a:p>
        </p:txBody>
      </p:sp>
      <p:pic>
        <p:nvPicPr>
          <p:cNvPr id="27650" name="Рисунок 2" descr="http://lilihayrullina.ucoz.ru/_bl/0/8886993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938" y="3929063"/>
            <a:ext cx="1714500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 rot="10800000" flipV="1">
            <a:off x="571500" y="-212725"/>
            <a:ext cx="7929563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sz="2400"/>
          </a:p>
          <a:p>
            <a:pPr eaLnBrk="0" hangingPunct="0"/>
            <a:r>
              <a:rPr lang="ru-RU" sz="2400" b="1">
                <a:solidFill>
                  <a:srgbClr val="FFFF00"/>
                </a:solidFill>
                <a:cs typeface="Times New Roman" pitchFamily="18" charset="0"/>
              </a:rPr>
              <a:t>Прочитайте предложение. Произведите его синтаксический разбор</a:t>
            </a:r>
            <a:r>
              <a:rPr lang="ru-RU" sz="2400">
                <a:solidFill>
                  <a:srgbClr val="FFFF00"/>
                </a:solidFill>
                <a:cs typeface="Times New Roman" pitchFamily="18" charset="0"/>
              </a:rPr>
              <a:t>.</a:t>
            </a:r>
          </a:p>
          <a:p>
            <a:pPr eaLnBrk="0" hangingPunct="0"/>
            <a:endParaRPr lang="ru-RU" sz="2400">
              <a:solidFill>
                <a:srgbClr val="FFFF00"/>
              </a:solidFill>
            </a:endParaRPr>
          </a:p>
          <a:p>
            <a:pPr eaLnBrk="0" hangingPunct="0"/>
            <a:r>
              <a:rPr lang="ru-RU" sz="2400" b="1" i="1">
                <a:solidFill>
                  <a:srgbClr val="002060"/>
                </a:solidFill>
                <a:cs typeface="Times New Roman" pitchFamily="18" charset="0"/>
              </a:rPr>
              <a:t>В нашем классе девочки коллекционируют марки, а мальчики марок не коллекционируют.</a:t>
            </a:r>
          </a:p>
          <a:p>
            <a:pPr eaLnBrk="0" hangingPunct="0"/>
            <a:endParaRPr lang="ru-RU" sz="2400" b="1" i="1">
              <a:solidFill>
                <a:srgbClr val="002060"/>
              </a:solidFill>
              <a:cs typeface="Times New Roman" pitchFamily="18" charset="0"/>
            </a:endParaRPr>
          </a:p>
          <a:p>
            <a:pPr eaLnBrk="0" hangingPunct="0"/>
            <a:r>
              <a:rPr lang="ru-RU" sz="2400" b="1">
                <a:solidFill>
                  <a:srgbClr val="FFFF00"/>
                </a:solidFill>
                <a:cs typeface="Times New Roman" pitchFamily="18" charset="0"/>
              </a:rPr>
              <a:t>Замените сложное предложение простым, сохранив основную информацию. </a:t>
            </a:r>
            <a:endParaRPr lang="ru-RU" sz="2400" b="1">
              <a:solidFill>
                <a:srgbClr val="FFFF00"/>
              </a:solidFill>
            </a:endParaRPr>
          </a:p>
        </p:txBody>
      </p:sp>
      <p:pic>
        <p:nvPicPr>
          <p:cNvPr id="28674" name="Рисунок 2" descr="http://lilihayrullina.ucoz.ru/_bl/0/35288932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7625" y="3429000"/>
            <a:ext cx="18573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Прямоугольник 1"/>
          <p:cNvSpPr>
            <a:spLocks noChangeArrowheads="1"/>
          </p:cNvSpPr>
          <p:nvPr/>
        </p:nvSpPr>
        <p:spPr bwMode="auto">
          <a:xfrm>
            <a:off x="642938" y="500063"/>
            <a:ext cx="7572375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i="1">
                <a:solidFill>
                  <a:srgbClr val="002060"/>
                </a:solidFill>
              </a:rPr>
              <a:t>В нашем классе т о л ь к о девочки коллекционируют марки.</a:t>
            </a:r>
          </a:p>
          <a:p>
            <a:endParaRPr lang="ru-RU" sz="2800" b="1">
              <a:solidFill>
                <a:srgbClr val="002060"/>
              </a:solidFill>
            </a:endParaRPr>
          </a:p>
          <a:p>
            <a:r>
              <a:rPr lang="ru-RU" sz="2800" b="1">
                <a:solidFill>
                  <a:srgbClr val="FFFF00"/>
                </a:solidFill>
              </a:rPr>
              <a:t>Придумайте свой пример, доказывающий, что частицы помогают сжать информацию, превратить сложное предложение в простое.</a:t>
            </a:r>
          </a:p>
        </p:txBody>
      </p:sp>
      <p:pic>
        <p:nvPicPr>
          <p:cNvPr id="30722" name="Рисунок 2" descr="http://nur-xus.narod2.ru/649ea80a37e7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5" y="3786188"/>
            <a:ext cx="1928813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Прямоугольник 1"/>
          <p:cNvSpPr>
            <a:spLocks noChangeArrowheads="1"/>
          </p:cNvSpPr>
          <p:nvPr/>
        </p:nvSpPr>
        <p:spPr bwMode="auto">
          <a:xfrm>
            <a:off x="857250" y="196850"/>
            <a:ext cx="6929438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FFFF00"/>
                </a:solidFill>
              </a:rPr>
              <a:t>Четвертый этап урока — лингвистический эксперимент. Его цель — обучение коммуникативно целесообразному употреблению частиц в тексте.</a:t>
            </a:r>
          </a:p>
          <a:p>
            <a:endParaRPr lang="ru-RU" sz="2000" b="1">
              <a:solidFill>
                <a:srgbClr val="FFFF00"/>
              </a:solidFill>
            </a:endParaRPr>
          </a:p>
          <a:p>
            <a:r>
              <a:rPr lang="ru-RU" sz="2000">
                <a:solidFill>
                  <a:srgbClr val="FF0000"/>
                </a:solidFill>
              </a:rPr>
              <a:t>Прочитайте выразительно текст. Какие факты показались вам интересными? </a:t>
            </a:r>
          </a:p>
          <a:p>
            <a:endParaRPr lang="ru-RU" sz="2000"/>
          </a:p>
          <a:p>
            <a:r>
              <a:rPr lang="ru-RU" sz="2400" b="1" i="1">
                <a:solidFill>
                  <a:srgbClr val="002060"/>
                </a:solidFill>
              </a:rPr>
              <a:t>У птиц забавные встречаются имена. Поверишь, что водится птица поганка. Поганка рогатая. И птичка завирушка есть. Или юла.</a:t>
            </a:r>
          </a:p>
          <a:p>
            <a:r>
              <a:rPr lang="ru-RU" sz="2400" b="1" i="1">
                <a:solidFill>
                  <a:srgbClr val="002060"/>
                </a:solidFill>
              </a:rPr>
              <a:t>Совсем милые имена: овсянка, просянка, коноплянка и чечевица. А плохое название чиж или чечетка? Непонятными будут для вас имена: зеленушка, синехвостка, белолобик? Названия-прозвища лучше всего! (По Н. И. С л а д к о в у).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Прямоугольник 1"/>
          <p:cNvSpPr>
            <a:spLocks noChangeArrowheads="1"/>
          </p:cNvSpPr>
          <p:nvPr/>
        </p:nvSpPr>
        <p:spPr bwMode="auto">
          <a:xfrm>
            <a:off x="1214438" y="1357313"/>
            <a:ext cx="5643562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rgbClr val="FF0000"/>
                </a:solidFill>
              </a:rPr>
              <a:t>Дополните текст необходимыми, на ваш взгляд, частицами. </a:t>
            </a:r>
          </a:p>
          <a:p>
            <a:r>
              <a:rPr lang="ru-RU" sz="2400">
                <a:solidFill>
                  <a:srgbClr val="FF0000"/>
                </a:solidFill>
              </a:rPr>
              <a:t>Докажите целесообразность употребления каждой вставленной вами частицы</a:t>
            </a:r>
            <a:r>
              <a:rPr lang="ru-RU"/>
              <a:t>.</a:t>
            </a:r>
          </a:p>
        </p:txBody>
      </p:sp>
      <p:pic>
        <p:nvPicPr>
          <p:cNvPr id="32770" name="Рисунок 2" descr="http://lilihayrullina.ucoz.ru/_bl/0/59792987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0" y="3643313"/>
            <a:ext cx="1857375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Прямоугольник 1"/>
          <p:cNvSpPr>
            <a:spLocks noChangeArrowheads="1"/>
          </p:cNvSpPr>
          <p:nvPr/>
        </p:nvSpPr>
        <p:spPr bwMode="auto">
          <a:xfrm>
            <a:off x="857250" y="1000125"/>
            <a:ext cx="7000875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002060"/>
                </a:solidFill>
              </a:rPr>
              <a:t> </a:t>
            </a:r>
            <a:r>
              <a:rPr lang="ru-RU" sz="2400" b="1">
                <a:solidFill>
                  <a:srgbClr val="FF0000"/>
                </a:solidFill>
              </a:rPr>
              <a:t>(</a:t>
            </a:r>
            <a:r>
              <a:rPr lang="ru-RU" sz="2400" b="1" i="1">
                <a:solidFill>
                  <a:srgbClr val="FF0000"/>
                </a:solidFill>
              </a:rPr>
              <a:t>Именно</a:t>
            </a:r>
            <a:r>
              <a:rPr lang="ru-RU" sz="2400" b="1">
                <a:solidFill>
                  <a:srgbClr val="FF0000"/>
                </a:solidFill>
              </a:rPr>
              <a:t>) </a:t>
            </a:r>
            <a:r>
              <a:rPr lang="ru-RU" sz="2400" b="1">
                <a:solidFill>
                  <a:srgbClr val="002060"/>
                </a:solidFill>
              </a:rPr>
              <a:t>у птиц забавные встречаются имена. </a:t>
            </a:r>
            <a:r>
              <a:rPr lang="ru-RU" sz="2400" b="1">
                <a:solidFill>
                  <a:srgbClr val="FF0000"/>
                </a:solidFill>
              </a:rPr>
              <a:t>(</a:t>
            </a:r>
            <a:r>
              <a:rPr lang="ru-RU" sz="2400" b="1" i="1">
                <a:solidFill>
                  <a:srgbClr val="FF0000"/>
                </a:solidFill>
              </a:rPr>
              <a:t>Едва</a:t>
            </a:r>
            <a:r>
              <a:rPr lang="ru-RU" sz="2400" b="1">
                <a:solidFill>
                  <a:srgbClr val="FF0000"/>
                </a:solidFill>
              </a:rPr>
              <a:t> </a:t>
            </a:r>
            <a:r>
              <a:rPr lang="ru-RU" sz="2400" b="1" i="1">
                <a:solidFill>
                  <a:srgbClr val="FF0000"/>
                </a:solidFill>
              </a:rPr>
              <a:t>ли</a:t>
            </a:r>
            <a:r>
              <a:rPr lang="ru-RU" sz="2400" b="1">
                <a:solidFill>
                  <a:srgbClr val="FF0000"/>
                </a:solidFill>
              </a:rPr>
              <a:t>) </a:t>
            </a:r>
            <a:r>
              <a:rPr lang="ru-RU" sz="2400" b="1">
                <a:solidFill>
                  <a:srgbClr val="002060"/>
                </a:solidFill>
              </a:rPr>
              <a:t>поверишь, что водится птица поганка. Поганка </a:t>
            </a:r>
            <a:r>
              <a:rPr lang="ru-RU" sz="2400" b="1">
                <a:solidFill>
                  <a:srgbClr val="FF0000"/>
                </a:solidFill>
              </a:rPr>
              <a:t>(</a:t>
            </a:r>
            <a:r>
              <a:rPr lang="ru-RU" sz="2400" b="1" i="1">
                <a:solidFill>
                  <a:srgbClr val="FF0000"/>
                </a:solidFill>
              </a:rPr>
              <a:t>да</a:t>
            </a:r>
            <a:r>
              <a:rPr lang="ru-RU" sz="2400" b="1">
                <a:solidFill>
                  <a:srgbClr val="FF0000"/>
                </a:solidFill>
              </a:rPr>
              <a:t> </a:t>
            </a:r>
            <a:r>
              <a:rPr lang="ru-RU" sz="2400" b="1" i="1">
                <a:solidFill>
                  <a:srgbClr val="FF0000"/>
                </a:solidFill>
              </a:rPr>
              <a:t>еще</a:t>
            </a:r>
            <a:r>
              <a:rPr lang="ru-RU" sz="2400" b="1">
                <a:solidFill>
                  <a:srgbClr val="FF0000"/>
                </a:solidFill>
              </a:rPr>
              <a:t> </a:t>
            </a:r>
            <a:r>
              <a:rPr lang="ru-RU" sz="2400" b="1" i="1">
                <a:solidFill>
                  <a:srgbClr val="FF0000"/>
                </a:solidFill>
              </a:rPr>
              <a:t>и</a:t>
            </a:r>
            <a:r>
              <a:rPr lang="ru-RU" sz="2400" b="1">
                <a:solidFill>
                  <a:srgbClr val="FF0000"/>
                </a:solidFill>
              </a:rPr>
              <a:t>) </a:t>
            </a:r>
            <a:r>
              <a:rPr lang="ru-RU" sz="2400" b="1">
                <a:solidFill>
                  <a:srgbClr val="002060"/>
                </a:solidFill>
              </a:rPr>
              <a:t>рогатая. </a:t>
            </a:r>
            <a:r>
              <a:rPr lang="ru-RU" sz="2400" b="1">
                <a:solidFill>
                  <a:srgbClr val="FF0000"/>
                </a:solidFill>
              </a:rPr>
              <a:t>(</a:t>
            </a:r>
            <a:r>
              <a:rPr lang="ru-RU" sz="2400" b="1" i="1">
                <a:solidFill>
                  <a:srgbClr val="FF0000"/>
                </a:solidFill>
              </a:rPr>
              <a:t>Ведь</a:t>
            </a:r>
            <a:r>
              <a:rPr lang="ru-RU" sz="2400" b="1">
                <a:solidFill>
                  <a:srgbClr val="FF0000"/>
                </a:solidFill>
              </a:rPr>
              <a:t>) </a:t>
            </a:r>
            <a:r>
              <a:rPr lang="ru-RU" sz="2400" b="1">
                <a:solidFill>
                  <a:srgbClr val="002060"/>
                </a:solidFill>
              </a:rPr>
              <a:t>и птичка завирушка есть. Или </a:t>
            </a:r>
            <a:r>
              <a:rPr lang="ru-RU" sz="2400" b="1">
                <a:solidFill>
                  <a:srgbClr val="FF0000"/>
                </a:solidFill>
              </a:rPr>
              <a:t>(</a:t>
            </a:r>
            <a:r>
              <a:rPr lang="ru-RU" sz="2400" b="1" i="1">
                <a:solidFill>
                  <a:srgbClr val="FF0000"/>
                </a:solidFill>
              </a:rPr>
              <a:t>просто</a:t>
            </a:r>
            <a:r>
              <a:rPr lang="ru-RU" sz="2400" b="1">
                <a:solidFill>
                  <a:srgbClr val="FF0000"/>
                </a:solidFill>
              </a:rPr>
              <a:t>) </a:t>
            </a:r>
            <a:r>
              <a:rPr lang="ru-RU" sz="2400" b="1">
                <a:solidFill>
                  <a:srgbClr val="002060"/>
                </a:solidFill>
              </a:rPr>
              <a:t>юла.</a:t>
            </a:r>
          </a:p>
          <a:p>
            <a:r>
              <a:rPr lang="ru-RU" sz="2400" b="1">
                <a:solidFill>
                  <a:srgbClr val="002060"/>
                </a:solidFill>
              </a:rPr>
              <a:t>     </a:t>
            </a:r>
            <a:r>
              <a:rPr lang="ru-RU" sz="2400" b="1">
                <a:solidFill>
                  <a:srgbClr val="FF0000"/>
                </a:solidFill>
              </a:rPr>
              <a:t>(</a:t>
            </a:r>
            <a:r>
              <a:rPr lang="ru-RU" sz="2400" b="1" i="1">
                <a:solidFill>
                  <a:srgbClr val="FF0000"/>
                </a:solidFill>
              </a:rPr>
              <a:t>А</a:t>
            </a:r>
            <a:r>
              <a:rPr lang="ru-RU" sz="2400" b="1">
                <a:solidFill>
                  <a:srgbClr val="FF0000"/>
                </a:solidFill>
              </a:rPr>
              <a:t> </a:t>
            </a:r>
            <a:r>
              <a:rPr lang="ru-RU" sz="2400" b="1" i="1">
                <a:solidFill>
                  <a:srgbClr val="FF0000"/>
                </a:solidFill>
              </a:rPr>
              <a:t>вот</a:t>
            </a:r>
            <a:r>
              <a:rPr lang="ru-RU" sz="2400" b="1">
                <a:solidFill>
                  <a:srgbClr val="FF0000"/>
                </a:solidFill>
              </a:rPr>
              <a:t>) </a:t>
            </a:r>
            <a:r>
              <a:rPr lang="ru-RU" sz="2400" b="1">
                <a:solidFill>
                  <a:srgbClr val="002060"/>
                </a:solidFill>
              </a:rPr>
              <a:t>совсем милые имена: овсянка, просянка, коноплянка и </a:t>
            </a:r>
            <a:r>
              <a:rPr lang="ru-RU" sz="2400" b="1">
                <a:solidFill>
                  <a:srgbClr val="FF0000"/>
                </a:solidFill>
              </a:rPr>
              <a:t>(</a:t>
            </a:r>
            <a:r>
              <a:rPr lang="ru-RU" sz="2400" b="1" i="1">
                <a:solidFill>
                  <a:srgbClr val="FF0000"/>
                </a:solidFill>
              </a:rPr>
              <a:t>даже</a:t>
            </a:r>
            <a:r>
              <a:rPr lang="ru-RU" sz="2400" b="1">
                <a:solidFill>
                  <a:srgbClr val="FF0000"/>
                </a:solidFill>
              </a:rPr>
              <a:t>)</a:t>
            </a:r>
            <a:r>
              <a:rPr lang="ru-RU" sz="2400" b="1">
                <a:solidFill>
                  <a:srgbClr val="002060"/>
                </a:solidFill>
              </a:rPr>
              <a:t> чечевица. А (разве) плохое название чиж или чечетка? </a:t>
            </a:r>
            <a:r>
              <a:rPr lang="ru-RU" sz="2400" b="1">
                <a:solidFill>
                  <a:srgbClr val="FF0000"/>
                </a:solidFill>
              </a:rPr>
              <a:t>(</a:t>
            </a:r>
            <a:r>
              <a:rPr lang="ru-RU" sz="2400" b="1" i="1">
                <a:solidFill>
                  <a:srgbClr val="FF0000"/>
                </a:solidFill>
              </a:rPr>
              <a:t>Неужели</a:t>
            </a:r>
            <a:r>
              <a:rPr lang="ru-RU" sz="2400" b="1">
                <a:solidFill>
                  <a:srgbClr val="FF0000"/>
                </a:solidFill>
              </a:rPr>
              <a:t>) </a:t>
            </a:r>
            <a:r>
              <a:rPr lang="ru-RU" sz="2400" b="1">
                <a:solidFill>
                  <a:srgbClr val="002060"/>
                </a:solidFill>
              </a:rPr>
              <a:t>непонятными будут для вас имена: зеленушка, синехвостка, белолобик? </a:t>
            </a:r>
            <a:r>
              <a:rPr lang="ru-RU" sz="2400" b="1">
                <a:solidFill>
                  <a:srgbClr val="FF0000"/>
                </a:solidFill>
              </a:rPr>
              <a:t>(</a:t>
            </a:r>
            <a:r>
              <a:rPr lang="ru-RU" sz="2400" b="1" i="1">
                <a:solidFill>
                  <a:srgbClr val="FF0000"/>
                </a:solidFill>
              </a:rPr>
              <a:t>Все-таки</a:t>
            </a:r>
            <a:r>
              <a:rPr lang="ru-RU" sz="2400" b="1">
                <a:solidFill>
                  <a:srgbClr val="FF0000"/>
                </a:solidFill>
              </a:rPr>
              <a:t>) </a:t>
            </a:r>
            <a:r>
              <a:rPr lang="ru-RU" sz="2400" b="1">
                <a:solidFill>
                  <a:srgbClr val="002060"/>
                </a:solidFill>
              </a:rPr>
              <a:t>названия-прозвища лучше всего! (По Н. И. С л а д к о в у).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Прямоугольник 1"/>
          <p:cNvSpPr>
            <a:spLocks noChangeArrowheads="1"/>
          </p:cNvSpPr>
          <p:nvPr/>
        </p:nvSpPr>
        <p:spPr bwMode="auto">
          <a:xfrm>
            <a:off x="1071563" y="1444625"/>
            <a:ext cx="6572250" cy="323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42900"/>
            <a:r>
              <a:rPr lang="ru-RU" sz="2400" b="1" i="1">
                <a:solidFill>
                  <a:srgbClr val="FF0000"/>
                </a:solidFill>
                <a:cs typeface="Times New Roman" pitchFamily="18" charset="0"/>
              </a:rPr>
              <a:t>Цели урока:</a:t>
            </a:r>
            <a:endParaRPr lang="en-US" sz="2400" b="1" i="1">
              <a:solidFill>
                <a:srgbClr val="FF0000"/>
              </a:solidFill>
              <a:cs typeface="Times New Roman" pitchFamily="18" charset="0"/>
            </a:endParaRPr>
          </a:p>
          <a:p>
            <a:pPr indent="342900"/>
            <a:endParaRPr lang="ru-RU" sz="2000">
              <a:solidFill>
                <a:srgbClr val="FF0000"/>
              </a:solidFill>
            </a:endParaRPr>
          </a:p>
          <a:p>
            <a:pPr indent="342900" eaLnBrk="0" hangingPunct="0">
              <a:buFontTx/>
              <a:buAutoNum type="arabicPeriod"/>
            </a:pPr>
            <a:r>
              <a:rPr lang="ru-RU" sz="2000">
                <a:solidFill>
                  <a:srgbClr val="FF0000"/>
                </a:solidFill>
                <a:cs typeface="Times New Roman" pitchFamily="18" charset="0"/>
              </a:rPr>
              <a:t>знакомство учащихся с грамматическими характеристиками частиц и с их семантикой, особенностями функционирования в разных стилях речи, ролью в организации предложения и текста;</a:t>
            </a:r>
          </a:p>
          <a:p>
            <a:pPr indent="342900" eaLnBrk="0" hangingPunct="0">
              <a:buFontTx/>
              <a:buAutoNum type="arabicPeriod"/>
            </a:pPr>
            <a:r>
              <a:rPr lang="ru-RU" sz="2000">
                <a:solidFill>
                  <a:srgbClr val="FF0000"/>
                </a:solidFill>
                <a:cs typeface="Times New Roman" pitchFamily="18" charset="0"/>
              </a:rPr>
              <a:t>организация творческой  и исследовательской деятельности школьников через поиск, путем постановки серии проблемных задач, создания и разрешения проблемных ситуаций</a:t>
            </a:r>
            <a:endParaRPr lang="ru-RU" sz="2000"/>
          </a:p>
        </p:txBody>
      </p:sp>
      <p:pic>
        <p:nvPicPr>
          <p:cNvPr id="15362" name="Рисунок 2" descr="http://nur-xus.narod2.ru/experience/89beaf6b615c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0" y="428625"/>
            <a:ext cx="21431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Рисунок 3" descr="http://nur-xus.narod2.ru/experience/89beaf6b615c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95900" y="581025"/>
            <a:ext cx="21431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Прямоугольник 1"/>
          <p:cNvSpPr>
            <a:spLocks noChangeArrowheads="1"/>
          </p:cNvSpPr>
          <p:nvPr/>
        </p:nvSpPr>
        <p:spPr bwMode="auto">
          <a:xfrm>
            <a:off x="857250" y="1000125"/>
            <a:ext cx="74295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002060"/>
                </a:solidFill>
              </a:rPr>
              <a:t>Сравните ваш вариант с текстом Н.И.Сладкова. Какой интереснее, богаче, точнее? Почему?</a:t>
            </a:r>
          </a:p>
          <a:p>
            <a:endParaRPr lang="ru-RU" sz="2000" b="1">
              <a:solidFill>
                <a:srgbClr val="002060"/>
              </a:solidFill>
            </a:endParaRPr>
          </a:p>
          <a:p>
            <a:r>
              <a:rPr lang="ru-RU" sz="2000" b="1">
                <a:solidFill>
                  <a:srgbClr val="002060"/>
                </a:solidFill>
              </a:rPr>
              <a:t>Отредактируйте свой текст. Прочитайте его выразительно.</a:t>
            </a:r>
          </a:p>
          <a:p>
            <a:endParaRPr lang="ru-RU" sz="2000" b="1">
              <a:solidFill>
                <a:srgbClr val="002060"/>
              </a:solidFill>
            </a:endParaRPr>
          </a:p>
          <a:p>
            <a:r>
              <a:rPr lang="ru-RU" sz="2000" b="1">
                <a:solidFill>
                  <a:srgbClr val="002060"/>
                </a:solidFill>
              </a:rPr>
              <a:t>Определите значение каждой употребленной вами частицы. Укажите предложения, в которых частицы относятся к одному слову (какому?), к словосочетанию, ко всему предложению.</a:t>
            </a:r>
          </a:p>
          <a:p>
            <a:endParaRPr lang="ru-RU" sz="2000" b="1">
              <a:solidFill>
                <a:srgbClr val="002060"/>
              </a:solidFill>
            </a:endParaRPr>
          </a:p>
          <a:p>
            <a:r>
              <a:rPr lang="ru-RU" sz="2000" b="1">
                <a:solidFill>
                  <a:srgbClr val="002060"/>
                </a:solidFill>
              </a:rPr>
              <a:t>Сделайте вывод о роли частиц в данном тексте.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 rot="10800000" flipV="1">
            <a:off x="714375" y="-192088"/>
            <a:ext cx="8072438" cy="591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sz="2000">
              <a:solidFill>
                <a:srgbClr val="FFFF00"/>
              </a:solidFill>
              <a:cs typeface="Times New Roman" pitchFamily="18" charset="0"/>
            </a:endParaRPr>
          </a:p>
          <a:p>
            <a:r>
              <a:rPr lang="ru-RU" sz="2000">
                <a:solidFill>
                  <a:srgbClr val="FFFF00"/>
                </a:solidFill>
                <a:cs typeface="Times New Roman" pitchFamily="18" charset="0"/>
              </a:rPr>
              <a:t>Дифференцированное </a:t>
            </a:r>
            <a:r>
              <a:rPr lang="ru-RU" sz="2000" b="1">
                <a:solidFill>
                  <a:srgbClr val="FFFF00"/>
                </a:solidFill>
                <a:cs typeface="Times New Roman" pitchFamily="18" charset="0"/>
              </a:rPr>
              <a:t>домашнее задание </a:t>
            </a:r>
            <a:r>
              <a:rPr lang="ru-RU" sz="2000">
                <a:solidFill>
                  <a:srgbClr val="FFFF00"/>
                </a:solidFill>
                <a:cs typeface="Times New Roman" pitchFamily="18" charset="0"/>
              </a:rPr>
              <a:t>— по вариантам.</a:t>
            </a:r>
            <a:endParaRPr lang="ru-RU" sz="2000">
              <a:solidFill>
                <a:srgbClr val="FFFF00"/>
              </a:solidFill>
            </a:endParaRPr>
          </a:p>
          <a:p>
            <a:pPr eaLnBrk="0" hangingPunct="0"/>
            <a:r>
              <a:rPr lang="ru-RU" sz="2000">
                <a:cs typeface="Times New Roman" pitchFamily="18" charset="0"/>
              </a:rPr>
              <a:t>	</a:t>
            </a:r>
            <a:r>
              <a:rPr lang="ru-RU" sz="2000" b="1">
                <a:solidFill>
                  <a:srgbClr val="FF0000"/>
                </a:solidFill>
                <a:cs typeface="Times New Roman" pitchFamily="18" charset="0"/>
              </a:rPr>
              <a:t>1  в а р и а н т</a:t>
            </a:r>
            <a:r>
              <a:rPr lang="ru-RU" sz="2000">
                <a:solidFill>
                  <a:srgbClr val="FF0000"/>
                </a:solidFill>
                <a:cs typeface="Times New Roman" pitchFamily="18" charset="0"/>
              </a:rPr>
              <a:t> — проведение научного исследования трудной лингвистической проблемы.</a:t>
            </a:r>
            <a:endParaRPr lang="ru-RU" sz="2000">
              <a:solidFill>
                <a:srgbClr val="FF0000"/>
              </a:solidFill>
            </a:endParaRPr>
          </a:p>
          <a:p>
            <a:pPr eaLnBrk="0" hangingPunct="0"/>
            <a:r>
              <a:rPr lang="ru-RU" sz="2000">
                <a:cs typeface="Times New Roman" pitchFamily="18" charset="0"/>
              </a:rPr>
              <a:t>	</a:t>
            </a:r>
            <a:r>
              <a:rPr lang="ru-RU" sz="2000" b="1" i="1">
                <a:solidFill>
                  <a:srgbClr val="002060"/>
                </a:solidFill>
                <a:cs typeface="Times New Roman" pitchFamily="18" charset="0"/>
              </a:rPr>
              <a:t>Термин «частица» является буквальным переводом латинского слова </a:t>
            </a:r>
            <a:r>
              <a:rPr lang="en-US" sz="2000" b="1" i="1">
                <a:solidFill>
                  <a:srgbClr val="002060"/>
                </a:solidFill>
                <a:cs typeface="Times New Roman" pitchFamily="18" charset="0"/>
              </a:rPr>
              <a:t>particula</a:t>
            </a:r>
            <a:r>
              <a:rPr lang="ru-RU" sz="2000" b="1" i="1">
                <a:solidFill>
                  <a:srgbClr val="002060"/>
                </a:solidFill>
                <a:cs typeface="Times New Roman" pitchFamily="18" charset="0"/>
              </a:rPr>
              <a:t> и употребляется в языкознании в двух значениях: широком — когда к частицам речи уже 200 лет относят все служебные части речи, противопоставляя их знаменательным частям речи (А.А. Шахматов, Л.В. Щерба, В.В. Виноградов).</a:t>
            </a:r>
            <a:endParaRPr lang="ru-RU" sz="2000" b="1" i="1">
              <a:solidFill>
                <a:srgbClr val="002060"/>
              </a:solidFill>
            </a:endParaRPr>
          </a:p>
          <a:p>
            <a:pPr eaLnBrk="0" hangingPunct="0"/>
            <a:r>
              <a:rPr lang="ru-RU" sz="2000" b="1" i="1">
                <a:solidFill>
                  <a:srgbClr val="002060"/>
                </a:solidFill>
                <a:cs typeface="Times New Roman" pitchFamily="18" charset="0"/>
              </a:rPr>
              <a:t>	Около 100 лет назад (в 1897 г.) впервые в русской и зарубежной лингвистике ученый Добиаш назвал частицу самостоятельной частью речи и отграничил ее от других служебных слов. С тех пор термин «частица» стал употребляться и в узком значении, для именования конкретной части речи.</a:t>
            </a:r>
            <a:endParaRPr lang="ru-RU" sz="2000" b="1" i="1">
              <a:solidFill>
                <a:srgbClr val="002060"/>
              </a:solidFill>
            </a:endParaRPr>
          </a:p>
          <a:p>
            <a:pPr eaLnBrk="0" hangingPunct="0"/>
            <a:r>
              <a:rPr lang="ru-RU" sz="2000" b="1" i="1">
                <a:solidFill>
                  <a:srgbClr val="002060"/>
                </a:solidFill>
                <a:cs typeface="Times New Roman" pitchFamily="18" charset="0"/>
              </a:rPr>
              <a:t>	Какая точка зрения, по вашему мнению, более убедительная? Почему?</a:t>
            </a:r>
            <a:endParaRPr lang="ru-RU" sz="2000" b="1" i="1">
              <a:solidFill>
                <a:srgbClr val="002060"/>
              </a:solidFill>
            </a:endParaRPr>
          </a:p>
          <a:p>
            <a:pPr eaLnBrk="0" hangingPunct="0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 rot="10800000" flipV="1">
            <a:off x="1285875" y="-611188"/>
            <a:ext cx="7072313" cy="591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457200" indent="-457200">
              <a:buFontTx/>
              <a:buAutoNum type="arabicPlain" startAt="2"/>
            </a:pPr>
            <a:endParaRPr lang="ru-RU" sz="2000" b="1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>
              <a:buFontTx/>
              <a:buAutoNum type="arabicPlain" startAt="2"/>
            </a:pPr>
            <a:endParaRPr lang="ru-RU" sz="2000" b="1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>
              <a:buFontTx/>
              <a:buAutoNum type="arabicPlain" startAt="2"/>
            </a:pPr>
            <a:endParaRPr lang="ru-RU" sz="2000" b="1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>
              <a:buFontTx/>
              <a:buAutoNum type="arabicPlain" startAt="2"/>
            </a:pPr>
            <a:r>
              <a:rPr lang="ru-RU" sz="2000" b="1">
                <a:solidFill>
                  <a:srgbClr val="FF0000"/>
                </a:solidFill>
                <a:cs typeface="Times New Roman" pitchFamily="18" charset="0"/>
              </a:rPr>
              <a:t>в а р и а н т — работа над школьным учебником. </a:t>
            </a:r>
          </a:p>
          <a:p>
            <a:pPr marL="457200" indent="-457200"/>
            <a:endParaRPr lang="ru-RU" sz="2000" b="1">
              <a:solidFill>
                <a:srgbClr val="FF0000"/>
              </a:solidFill>
            </a:endParaRPr>
          </a:p>
          <a:p>
            <a:pPr marL="457200" indent="-457200"/>
            <a:endParaRPr lang="ru-RU" sz="2000" b="1">
              <a:solidFill>
                <a:srgbClr val="FF0000"/>
              </a:solidFill>
            </a:endParaRPr>
          </a:p>
          <a:p>
            <a:pPr marL="457200" indent="-457200" eaLnBrk="0" hangingPunct="0"/>
            <a:r>
              <a:rPr lang="ru-RU" sz="2000">
                <a:cs typeface="Times New Roman" pitchFamily="18" charset="0"/>
              </a:rPr>
              <a:t>	</a:t>
            </a:r>
            <a:r>
              <a:rPr lang="ru-RU" sz="2000" b="1" i="1">
                <a:solidFill>
                  <a:srgbClr val="002060"/>
                </a:solidFill>
                <a:cs typeface="Times New Roman" pitchFamily="18" charset="0"/>
              </a:rPr>
              <a:t>На уроке мы убедились, что в школьном учебнике скупо рассказано об интересных служебных словах — частицах. Вы знаете, что сейчас ученые, педагоги работают над новыми школьными учебниками. Представьте себе, что и вам предложили принять участие в конкурсе на лучший учебник. Что и как вы бы написали о частицах? Можно написать теоретический параграф, составить план, по которому школьникам легко будет изучать частицы, или сочинить лингвистическую миниатюру в стиле Ф.Кривина. Не забудьте об интересных примерах!</a:t>
            </a:r>
            <a:endParaRPr lang="ru-RU" sz="2000" b="1" i="1">
              <a:solidFill>
                <a:srgbClr val="002060"/>
              </a:solidFill>
            </a:endParaRPr>
          </a:p>
          <a:p>
            <a:pPr marL="457200" indent="-457200" eaLnBrk="0" hangingPunct="0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 rot="10800000" flipV="1">
            <a:off x="857250" y="-57150"/>
            <a:ext cx="7929563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457200" indent="-457200"/>
            <a:endParaRPr lang="ru-RU" sz="2400" b="1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/>
            <a:endParaRPr lang="ru-RU" sz="2400" b="1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/>
            <a:r>
              <a:rPr lang="ru-RU" sz="2400" b="1">
                <a:solidFill>
                  <a:srgbClr val="FF0000"/>
                </a:solidFill>
                <a:cs typeface="Times New Roman" pitchFamily="18" charset="0"/>
              </a:rPr>
              <a:t>3 в а р и а н т — лингвистический эксперимент (по аналогии с классной работой).</a:t>
            </a:r>
          </a:p>
          <a:p>
            <a:pPr marL="457200" indent="-457200"/>
            <a:endParaRPr lang="ru-RU" sz="2400" b="1">
              <a:solidFill>
                <a:srgbClr val="FF0000"/>
              </a:solidFill>
            </a:endParaRPr>
          </a:p>
          <a:p>
            <a:pPr marL="457200" indent="-457200" eaLnBrk="0" hangingPunct="0"/>
            <a:r>
              <a:rPr lang="ru-RU" sz="2400">
                <a:cs typeface="Times New Roman" pitchFamily="18" charset="0"/>
              </a:rPr>
              <a:t>	</a:t>
            </a:r>
            <a:r>
              <a:rPr lang="ru-RU" sz="2400" b="1" i="1">
                <a:solidFill>
                  <a:srgbClr val="17375E"/>
                </a:solidFill>
                <a:cs typeface="Times New Roman" pitchFamily="18" charset="0"/>
              </a:rPr>
              <a:t>Дополните текст нужными частицами, докажите их уместность. Сделайте вывод о роли частиц в тексте данного стиля (какого?).</a:t>
            </a:r>
            <a:endParaRPr lang="ru-RU" sz="2400" b="1" i="1">
              <a:solidFill>
                <a:srgbClr val="17375E"/>
              </a:solidFill>
            </a:endParaRPr>
          </a:p>
          <a:p>
            <a:pPr marL="457200" indent="-457200" eaLnBrk="0" hangingPunct="0"/>
            <a:r>
              <a:rPr lang="ru-RU" sz="2400" b="1" i="1">
                <a:solidFill>
                  <a:srgbClr val="17375E"/>
                </a:solidFill>
                <a:cs typeface="Times New Roman" pitchFamily="18" charset="0"/>
              </a:rPr>
              <a:t>	Зацвела ива — гости со всех сторон... Кусты и деревья голые, серые, ива среди них — букет. Золотой букет. Каждый ивовый цветок — пуховый желтый цыпленок: сидит и светится. Пальцем тронешь — пожелтеет палец, щелкнешь — золотой дымок запарит. Понюхаешь — мёд. (По Н. И. С л а д к о в у).</a:t>
            </a:r>
            <a:endParaRPr lang="ru-RU" sz="2400" b="1" i="1">
              <a:solidFill>
                <a:srgbClr val="17375E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 rot="10800000" flipV="1">
            <a:off x="1071563" y="66675"/>
            <a:ext cx="7429500" cy="667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457200" indent="-457200">
              <a:buFontTx/>
              <a:buAutoNum type="arabicPlain" startAt="4"/>
            </a:pPr>
            <a:endParaRPr lang="ru-RU" sz="2000" b="1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>
              <a:buFontTx/>
              <a:buAutoNum type="arabicPlain" startAt="4"/>
            </a:pPr>
            <a:r>
              <a:rPr lang="ru-RU" sz="2000" b="1">
                <a:solidFill>
                  <a:srgbClr val="FF0000"/>
                </a:solidFill>
                <a:cs typeface="Times New Roman" pitchFamily="18" charset="0"/>
              </a:rPr>
              <a:t>в а р и а н т — лингвистическая миниатюра.</a:t>
            </a:r>
          </a:p>
          <a:p>
            <a:pPr marL="457200" indent="-457200"/>
            <a:endParaRPr lang="ru-RU" sz="2000" b="1">
              <a:solidFill>
                <a:srgbClr val="FF0000"/>
              </a:solidFill>
            </a:endParaRPr>
          </a:p>
          <a:p>
            <a:pPr marL="457200" indent="-457200" eaLnBrk="0" hangingPunct="0"/>
            <a:r>
              <a:rPr lang="ru-RU" sz="1600">
                <a:cs typeface="Times New Roman" pitchFamily="18" charset="0"/>
              </a:rPr>
              <a:t>	</a:t>
            </a:r>
            <a:r>
              <a:rPr lang="ru-RU" sz="1600" b="1" i="1">
                <a:solidFill>
                  <a:srgbClr val="002060"/>
                </a:solidFill>
                <a:cs typeface="Times New Roman" pitchFamily="18" charset="0"/>
              </a:rPr>
              <a:t>Прочитайте внимательно и выразительно лингвистическую миниатюру «Мягкая частица». Какие характерные признаки частиц называются?</a:t>
            </a:r>
            <a:endParaRPr lang="ru-RU" sz="1600" b="1" i="1">
              <a:solidFill>
                <a:srgbClr val="002060"/>
              </a:solidFill>
            </a:endParaRPr>
          </a:p>
          <a:p>
            <a:pPr marL="457200" indent="-457200" eaLnBrk="0" hangingPunct="0"/>
            <a:r>
              <a:rPr lang="ru-RU" sz="1600" b="1" i="1">
                <a:solidFill>
                  <a:srgbClr val="002060"/>
                </a:solidFill>
                <a:cs typeface="Times New Roman" pitchFamily="18" charset="0"/>
              </a:rPr>
              <a:t>	Слово КА мягко обижено на целый свет. За то, что его постоянно путают с какими-то кое или нибудь, которые примазываются к словам, держатся за них своей черточкой, хотя вовсе и не являются словами, даже служебными.</a:t>
            </a:r>
            <a:endParaRPr lang="ru-RU" sz="1600" b="1" i="1">
              <a:solidFill>
                <a:srgbClr val="002060"/>
              </a:solidFill>
            </a:endParaRPr>
          </a:p>
          <a:p>
            <a:pPr marL="457200" indent="-457200" eaLnBrk="0" hangingPunct="0"/>
            <a:r>
              <a:rPr lang="ru-RU" sz="1600" b="1" i="1">
                <a:solidFill>
                  <a:srgbClr val="002060"/>
                </a:solidFill>
                <a:cs typeface="Times New Roman" pitchFamily="18" charset="0"/>
              </a:rPr>
              <a:t>	А частица КА — слово, служебное слово. Оно тоже пишется через черточку, но это совсем другая черточка: между словами, а не внутри слова.</a:t>
            </a:r>
            <a:endParaRPr lang="ru-RU" sz="1600" b="1" i="1">
              <a:solidFill>
                <a:srgbClr val="002060"/>
              </a:solidFill>
            </a:endParaRPr>
          </a:p>
          <a:p>
            <a:pPr marL="457200" indent="-457200" eaLnBrk="0" hangingPunct="0"/>
            <a:r>
              <a:rPr lang="ru-RU" sz="1600" b="1" i="1">
                <a:solidFill>
                  <a:srgbClr val="002060"/>
                </a:solidFill>
                <a:cs typeface="Times New Roman" pitchFamily="18" charset="0"/>
              </a:rPr>
              <a:t>	И сама частица КА особенная, не похожая на другие частицы. В школьном учебнике она одна-единственная уважительно помещена в собственную рамочку, а все другие частицы — группами, разрядами.</a:t>
            </a:r>
            <a:endParaRPr lang="ru-RU" sz="1600" b="1" i="1">
              <a:solidFill>
                <a:srgbClr val="002060"/>
              </a:solidFill>
            </a:endParaRPr>
          </a:p>
          <a:p>
            <a:pPr marL="457200" indent="-457200" eaLnBrk="0" hangingPunct="0"/>
            <a:r>
              <a:rPr lang="ru-RU" sz="1600" b="1" i="1">
                <a:solidFill>
                  <a:srgbClr val="002060"/>
                </a:solidFill>
                <a:cs typeface="Times New Roman" pitchFamily="18" charset="0"/>
              </a:rPr>
              <a:t>	И только одна частица КА занимается индивидуальным трудом: служит для смягчения требования, старается сгладить строгость слишком резких слов. Вспомните, когда мы употребляем формы прочитай-ка, спой-ка, сядь-ка, - тогда, когда просим что-нибудь сделать, а не приказываем.</a:t>
            </a:r>
            <a:endParaRPr lang="ru-RU" sz="1600" b="1" i="1">
              <a:solidFill>
                <a:srgbClr val="002060"/>
              </a:solidFill>
            </a:endParaRPr>
          </a:p>
          <a:p>
            <a:pPr marL="457200" indent="-457200" eaLnBrk="0" hangingPunct="0"/>
            <a:r>
              <a:rPr lang="ru-RU" sz="1600" b="1" i="1">
                <a:solidFill>
                  <a:srgbClr val="002060"/>
                </a:solidFill>
                <a:cs typeface="Times New Roman" pitchFamily="18" charset="0"/>
              </a:rPr>
              <a:t>	Поэтому КА вместе со своей черточкой имеют очень мягкий, застенчивый, просительный характер.</a:t>
            </a:r>
            <a:endParaRPr lang="ru-RU" sz="1600" b="1" i="1">
              <a:solidFill>
                <a:srgbClr val="002060"/>
              </a:solidFill>
            </a:endParaRPr>
          </a:p>
          <a:p>
            <a:pPr marL="457200" indent="-457200" eaLnBrk="0" hangingPunct="0"/>
            <a:r>
              <a:rPr lang="ru-RU" sz="1600" b="1" i="1">
                <a:solidFill>
                  <a:srgbClr val="002060"/>
                </a:solidFill>
                <a:cs typeface="Times New Roman" pitchFamily="18" charset="0"/>
              </a:rPr>
              <a:t>	</a:t>
            </a:r>
            <a:r>
              <a:rPr lang="ru-RU" sz="1600" b="1" i="1">
                <a:solidFill>
                  <a:srgbClr val="FFFF00"/>
                </a:solidFill>
                <a:cs typeface="Times New Roman" pitchFamily="18" charset="0"/>
              </a:rPr>
              <a:t>Составьте аналогичный рассказ о какой-нибудь другой частице.</a:t>
            </a:r>
            <a:endParaRPr lang="ru-RU" sz="1600" b="1" i="1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 rot="10800000" flipV="1">
            <a:off x="785813" y="173038"/>
            <a:ext cx="7572375" cy="5170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457200" indent="-457200">
              <a:buFontTx/>
              <a:buAutoNum type="arabicPlain" startAt="5"/>
            </a:pPr>
            <a:endParaRPr lang="ru-RU" sz="2400" b="1">
              <a:solidFill>
                <a:srgbClr val="FFFF00"/>
              </a:solidFill>
              <a:cs typeface="Times New Roman" pitchFamily="18" charset="0"/>
            </a:endParaRPr>
          </a:p>
          <a:p>
            <a:pPr marL="457200" indent="-457200">
              <a:buFontTx/>
              <a:buAutoNum type="arabicPlain" startAt="5"/>
            </a:pPr>
            <a:endParaRPr lang="ru-RU" sz="2400" b="1">
              <a:solidFill>
                <a:srgbClr val="FFFF00"/>
              </a:solidFill>
              <a:cs typeface="Times New Roman" pitchFamily="18" charset="0"/>
            </a:endParaRPr>
          </a:p>
          <a:p>
            <a:pPr marL="457200" indent="-457200">
              <a:buFontTx/>
              <a:buAutoNum type="arabicPlain" startAt="5"/>
            </a:pPr>
            <a:r>
              <a:rPr lang="ru-RU" sz="2400" b="1">
                <a:solidFill>
                  <a:srgbClr val="FFFF00"/>
                </a:solidFill>
                <a:cs typeface="Times New Roman" pitchFamily="18" charset="0"/>
              </a:rPr>
              <a:t>в а р и а н т — конструирование текстов</a:t>
            </a:r>
            <a:r>
              <a:rPr lang="ru-RU" sz="2400">
                <a:solidFill>
                  <a:srgbClr val="FFFF00"/>
                </a:solidFill>
                <a:cs typeface="Times New Roman" pitchFamily="18" charset="0"/>
              </a:rPr>
              <a:t>. </a:t>
            </a:r>
          </a:p>
          <a:p>
            <a:pPr marL="457200" indent="-457200">
              <a:buFontTx/>
              <a:buAutoNum type="arabicPlain" startAt="5"/>
            </a:pPr>
            <a:endParaRPr lang="ru-RU" sz="2400">
              <a:solidFill>
                <a:srgbClr val="FFFF00"/>
              </a:solidFill>
              <a:cs typeface="Times New Roman" pitchFamily="18" charset="0"/>
            </a:endParaRPr>
          </a:p>
          <a:p>
            <a:pPr marL="457200" indent="-457200">
              <a:buFontTx/>
              <a:buAutoNum type="arabicPlain" startAt="5"/>
            </a:pPr>
            <a:endParaRPr lang="ru-RU" sz="2400">
              <a:solidFill>
                <a:srgbClr val="FFFF00"/>
              </a:solidFill>
              <a:cs typeface="Times New Roman" pitchFamily="18" charset="0"/>
            </a:endParaRPr>
          </a:p>
          <a:p>
            <a:pPr marL="457200" indent="-457200"/>
            <a:r>
              <a:rPr lang="ru-RU" sz="2400" b="1">
                <a:solidFill>
                  <a:srgbClr val="FF0000"/>
                </a:solidFill>
                <a:cs typeface="Times New Roman" pitchFamily="18" charset="0"/>
              </a:rPr>
              <a:t>Составьте три текста (не более пяти предложений в каждом) на темы:</a:t>
            </a:r>
          </a:p>
          <a:p>
            <a:pPr marL="457200" indent="-457200"/>
            <a:endParaRPr lang="ru-RU" sz="2400" b="1">
              <a:solidFill>
                <a:srgbClr val="FF0000"/>
              </a:solidFill>
            </a:endParaRPr>
          </a:p>
          <a:p>
            <a:pPr marL="457200" indent="-457200" eaLnBrk="0" hangingPunct="0"/>
            <a:r>
              <a:rPr lang="ru-RU" sz="2400">
                <a:cs typeface="Times New Roman" pitchFamily="18" charset="0"/>
              </a:rPr>
              <a:t>	</a:t>
            </a:r>
            <a:r>
              <a:rPr lang="ru-RU" sz="2400" b="1" i="1">
                <a:solidFill>
                  <a:srgbClr val="002060"/>
                </a:solidFill>
                <a:cs typeface="Times New Roman" pitchFamily="18" charset="0"/>
              </a:rPr>
              <a:t>«Весна пришла» (без частиц), </a:t>
            </a:r>
            <a:endParaRPr lang="ru-RU" sz="2400" b="1" i="1">
              <a:solidFill>
                <a:srgbClr val="002060"/>
              </a:solidFill>
            </a:endParaRPr>
          </a:p>
          <a:p>
            <a:pPr marL="457200" indent="-457200" eaLnBrk="0" hangingPunct="0"/>
            <a:r>
              <a:rPr lang="ru-RU" sz="2400" b="1" i="1">
                <a:solidFill>
                  <a:srgbClr val="002060"/>
                </a:solidFill>
                <a:cs typeface="Times New Roman" pitchFamily="18" charset="0"/>
              </a:rPr>
              <a:t>	«Скорей бы весна пришла...» (с формообразующими и отрицательными частицами), 	«Вот и весна красна пожаловала» (с модальными частицами).</a:t>
            </a:r>
            <a:endParaRPr lang="ru-RU" sz="2400" b="1" i="1">
              <a:solidFill>
                <a:srgbClr val="002060"/>
              </a:solidFill>
            </a:endParaRPr>
          </a:p>
          <a:p>
            <a:pPr marL="457200" indent="-457200" eaLnBrk="0" hangingPunct="0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ChangeArrowheads="1"/>
          </p:cNvSpPr>
          <p:nvPr/>
        </p:nvSpPr>
        <p:spPr bwMode="auto">
          <a:xfrm rot="10800000" flipV="1">
            <a:off x="1071563" y="627063"/>
            <a:ext cx="7786687" cy="489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457200" indent="-457200">
              <a:buFontTx/>
              <a:buAutoNum type="arabicPlain" startAt="6"/>
              <a:tabLst>
                <a:tab pos="685800" algn="l"/>
              </a:tabLst>
            </a:pPr>
            <a:r>
              <a:rPr lang="ru-RU" sz="2400" b="1">
                <a:solidFill>
                  <a:srgbClr val="FFFF00"/>
                </a:solidFill>
                <a:cs typeface="Times New Roman" pitchFamily="18" charset="0"/>
              </a:rPr>
              <a:t>в а р и а н т — стилистический эксперимент.</a:t>
            </a:r>
          </a:p>
          <a:p>
            <a:pPr marL="457200" indent="-457200">
              <a:tabLst>
                <a:tab pos="685800" algn="l"/>
              </a:tabLst>
            </a:pPr>
            <a:endParaRPr lang="ru-RU" sz="2400" b="1">
              <a:solidFill>
                <a:srgbClr val="FFFF00"/>
              </a:solidFill>
            </a:endParaRPr>
          </a:p>
          <a:p>
            <a:pPr marL="457200" indent="-457200" eaLnBrk="0" hangingPunct="0">
              <a:tabLst>
                <a:tab pos="685800" algn="l"/>
              </a:tabLst>
            </a:pPr>
            <a:r>
              <a:rPr lang="ru-RU" sz="2400">
                <a:cs typeface="Times New Roman" pitchFamily="18" charset="0"/>
              </a:rPr>
              <a:t>	</a:t>
            </a:r>
            <a:r>
              <a:rPr lang="ru-RU" sz="2400" b="1">
                <a:solidFill>
                  <a:srgbClr val="FF0000"/>
                </a:solidFill>
                <a:cs typeface="Times New Roman" pitchFamily="18" charset="0"/>
              </a:rPr>
              <a:t>Составьте текст научного стиля, сохранив в нем основную информацию данного стиля (какого?). Укажите частицы в каждом тексте, определите их разряды.</a:t>
            </a:r>
          </a:p>
          <a:p>
            <a:pPr marL="457200" indent="-457200" eaLnBrk="0" hangingPunct="0">
              <a:tabLst>
                <a:tab pos="685800" algn="l"/>
              </a:tabLst>
            </a:pPr>
            <a:endParaRPr lang="ru-RU" sz="2400" b="1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 eaLnBrk="0" hangingPunct="0">
              <a:tabLst>
                <a:tab pos="685800" algn="l"/>
              </a:tabLst>
            </a:pPr>
            <a:endParaRPr lang="ru-RU" sz="2400" b="1">
              <a:solidFill>
                <a:srgbClr val="FF0000"/>
              </a:solidFill>
              <a:cs typeface="Times New Roman" pitchFamily="18" charset="0"/>
            </a:endParaRPr>
          </a:p>
          <a:p>
            <a:pPr lvl="1" eaLnBrk="0" hangingPunct="0">
              <a:tabLst>
                <a:tab pos="685800" algn="l"/>
              </a:tabLst>
            </a:pPr>
            <a:r>
              <a:rPr lang="ru-RU" sz="2400" b="1" i="1">
                <a:solidFill>
                  <a:srgbClr val="002060"/>
                </a:solidFill>
                <a:cs typeface="Times New Roman" pitchFamily="18" charset="0"/>
              </a:rPr>
              <a:t>-Разве вы не знаете, что такое табло?</a:t>
            </a:r>
            <a:endParaRPr lang="ru-RU" sz="2400" b="1" i="1">
              <a:solidFill>
                <a:srgbClr val="002060"/>
              </a:solidFill>
            </a:endParaRPr>
          </a:p>
          <a:p>
            <a:pPr lvl="1" eaLnBrk="0" hangingPunct="0">
              <a:tabLst>
                <a:tab pos="685800" algn="l"/>
              </a:tabLst>
            </a:pPr>
            <a:r>
              <a:rPr lang="ru-RU" sz="2400" b="1" i="1">
                <a:solidFill>
                  <a:srgbClr val="002060"/>
                </a:solidFill>
                <a:cs typeface="Times New Roman" pitchFamily="18" charset="0"/>
              </a:rPr>
              <a:t>-Так это же сигнальный щит, на котором показываются какие-нибудь результаты.</a:t>
            </a:r>
            <a:endParaRPr lang="ru-RU" sz="2400" b="1" i="1">
              <a:solidFill>
                <a:srgbClr val="002060"/>
              </a:solidFill>
            </a:endParaRPr>
          </a:p>
          <a:p>
            <a:pPr lvl="1" eaLnBrk="0" hangingPunct="0">
              <a:tabLst>
                <a:tab pos="685800" algn="l"/>
              </a:tabLst>
            </a:pPr>
            <a:r>
              <a:rPr lang="ru-RU" sz="2400" b="1" i="1">
                <a:solidFill>
                  <a:srgbClr val="002060"/>
                </a:solidFill>
                <a:cs typeface="Times New Roman" pitchFamily="18" charset="0"/>
              </a:rPr>
              <a:t>-А как именно они показываются?</a:t>
            </a:r>
            <a:endParaRPr lang="ru-RU" sz="2400" b="1" i="1">
              <a:solidFill>
                <a:srgbClr val="002060"/>
              </a:solidFill>
            </a:endParaRPr>
          </a:p>
          <a:p>
            <a:pPr lvl="1" eaLnBrk="0" hangingPunct="0">
              <a:tabLst>
                <a:tab pos="685800" algn="l"/>
              </a:tabLst>
            </a:pPr>
            <a:r>
              <a:rPr lang="ru-RU" sz="2400" b="1" i="1">
                <a:solidFill>
                  <a:srgbClr val="002060"/>
                </a:solidFill>
                <a:cs typeface="Times New Roman" pitchFamily="18" charset="0"/>
              </a:rPr>
              <a:t>-Да только автоматически.</a:t>
            </a:r>
            <a:endParaRPr lang="ru-RU" sz="2400" b="1" i="1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Box 1"/>
          <p:cNvSpPr txBox="1">
            <a:spLocks noChangeArrowheads="1"/>
          </p:cNvSpPr>
          <p:nvPr/>
        </p:nvSpPr>
        <p:spPr bwMode="auto">
          <a:xfrm>
            <a:off x="928688" y="714375"/>
            <a:ext cx="6500812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 i="1">
                <a:solidFill>
                  <a:srgbClr val="FF0000"/>
                </a:solidFill>
              </a:rPr>
              <a:t>Спасибо! </a:t>
            </a:r>
          </a:p>
          <a:p>
            <a:pPr algn="ctr"/>
            <a:endParaRPr lang="ru-RU" sz="4000" b="1" i="1">
              <a:solidFill>
                <a:srgbClr val="FF0000"/>
              </a:solidFill>
            </a:endParaRPr>
          </a:p>
          <a:p>
            <a:pPr algn="ctr"/>
            <a:r>
              <a:rPr lang="ru-RU" sz="4000" b="1" i="1">
                <a:solidFill>
                  <a:srgbClr val="FF0000"/>
                </a:solidFill>
              </a:rPr>
              <a:t> Молодцы!</a:t>
            </a:r>
          </a:p>
          <a:p>
            <a:pPr algn="ctr"/>
            <a:r>
              <a:rPr lang="ru-RU" sz="4000" b="1" i="1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ru-RU" sz="4000" b="1" i="1">
                <a:solidFill>
                  <a:srgbClr val="FF0000"/>
                </a:solidFill>
              </a:rPr>
              <a:t>Удачи!</a:t>
            </a:r>
          </a:p>
        </p:txBody>
      </p:sp>
      <p:pic>
        <p:nvPicPr>
          <p:cNvPr id="41986" name="Рисунок 2" descr="http://lilihayrullina.ucoz.ru/_bl/0/2876445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88" y="2357438"/>
            <a:ext cx="3330575" cy="427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7" name="Рисунок 3" descr="http://nur-xus.narod2.ru/649ea80a37e7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38" y="500063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8" name="Рисунок 4" descr="http://nur-xus.narod2.ru/experience/89beaf6b615c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85875" y="4429125"/>
            <a:ext cx="1362075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1"/>
          <p:cNvSpPr txBox="1">
            <a:spLocks noChangeArrowheads="1"/>
          </p:cNvSpPr>
          <p:nvPr/>
        </p:nvSpPr>
        <p:spPr bwMode="auto">
          <a:xfrm>
            <a:off x="285750" y="4572000"/>
            <a:ext cx="30003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solidFill>
                <a:schemeClr val="bg1"/>
              </a:solidFill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16386" name="TextBox 6"/>
          <p:cNvSpPr txBox="1">
            <a:spLocks noChangeArrowheads="1"/>
          </p:cNvSpPr>
          <p:nvPr/>
        </p:nvSpPr>
        <p:spPr bwMode="auto">
          <a:xfrm>
            <a:off x="1071563" y="357188"/>
            <a:ext cx="664368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b="1">
              <a:latin typeface="Calibri" pitchFamily="34" charset="0"/>
            </a:endParaRPr>
          </a:p>
          <a:p>
            <a:endParaRPr lang="ru-RU" b="1">
              <a:latin typeface="Calibri" pitchFamily="34" charset="0"/>
            </a:endParaRPr>
          </a:p>
        </p:txBody>
      </p:sp>
      <p:sp>
        <p:nvSpPr>
          <p:cNvPr id="16387" name="Прямоугольник 3"/>
          <p:cNvSpPr>
            <a:spLocks noChangeArrowheads="1"/>
          </p:cNvSpPr>
          <p:nvPr/>
        </p:nvSpPr>
        <p:spPr bwMode="auto">
          <a:xfrm>
            <a:off x="642938" y="357188"/>
            <a:ext cx="7072312" cy="415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400">
              <a:solidFill>
                <a:srgbClr val="FF0000"/>
              </a:solidFill>
            </a:endParaRPr>
          </a:p>
          <a:p>
            <a:endParaRPr lang="en-US" sz="2400">
              <a:solidFill>
                <a:srgbClr val="FF0000"/>
              </a:solidFill>
            </a:endParaRPr>
          </a:p>
          <a:p>
            <a:r>
              <a:rPr lang="ru-RU" sz="2400" b="1" i="1">
                <a:solidFill>
                  <a:srgbClr val="FF0000"/>
                </a:solidFill>
              </a:rPr>
              <a:t>Частица</a:t>
            </a:r>
            <a:r>
              <a:rPr lang="ru-RU" sz="2400">
                <a:solidFill>
                  <a:srgbClr val="FF0000"/>
                </a:solidFill>
              </a:rPr>
              <a:t> – служебная часть речи, которая придаёт различные дополнительные оттенки словам или предложениям или служит для образования форм слова. </a:t>
            </a:r>
            <a:endParaRPr lang="en-US" sz="2400">
              <a:solidFill>
                <a:srgbClr val="FF0000"/>
              </a:solidFill>
            </a:endParaRPr>
          </a:p>
          <a:p>
            <a:r>
              <a:rPr lang="ru-RU" sz="2400">
                <a:solidFill>
                  <a:srgbClr val="FF0000"/>
                </a:solidFill>
              </a:rPr>
              <a:t/>
            </a:r>
            <a:br>
              <a:rPr lang="ru-RU" sz="2400">
                <a:solidFill>
                  <a:srgbClr val="FF0000"/>
                </a:solidFill>
              </a:rPr>
            </a:br>
            <a:r>
              <a:rPr lang="ru-RU" sz="2400">
                <a:solidFill>
                  <a:srgbClr val="FF0000"/>
                </a:solidFill>
              </a:rPr>
              <a:t>По значению частицы делятся на </a:t>
            </a:r>
            <a:br>
              <a:rPr lang="ru-RU" sz="2400">
                <a:solidFill>
                  <a:srgbClr val="FF0000"/>
                </a:solidFill>
              </a:rPr>
            </a:br>
            <a:r>
              <a:rPr lang="ru-RU" sz="2400">
                <a:solidFill>
                  <a:srgbClr val="FF0000"/>
                </a:solidFill>
              </a:rPr>
              <a:t>-формообразующие,</a:t>
            </a:r>
            <a:br>
              <a:rPr lang="ru-RU" sz="2400">
                <a:solidFill>
                  <a:srgbClr val="FF0000"/>
                </a:solidFill>
              </a:rPr>
            </a:br>
            <a:r>
              <a:rPr lang="ru-RU" sz="2400">
                <a:solidFill>
                  <a:srgbClr val="FF0000"/>
                </a:solidFill>
              </a:rPr>
              <a:t>-отрицательные,</a:t>
            </a:r>
            <a:br>
              <a:rPr lang="ru-RU" sz="2400">
                <a:solidFill>
                  <a:srgbClr val="FF0000"/>
                </a:solidFill>
              </a:rPr>
            </a:br>
            <a:r>
              <a:rPr lang="ru-RU" sz="2400">
                <a:solidFill>
                  <a:srgbClr val="FF0000"/>
                </a:solidFill>
              </a:rPr>
              <a:t>-модальные.</a:t>
            </a:r>
            <a:endParaRPr lang="ru-RU" sz="2400"/>
          </a:p>
        </p:txBody>
      </p:sp>
      <p:pic>
        <p:nvPicPr>
          <p:cNvPr id="16388" name="Рисунок 4" descr="http://lilihayrullina.ucoz.ru/_bl/0/0119612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0" y="3571875"/>
            <a:ext cx="3116263" cy="258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Прямоугольник 1"/>
          <p:cNvSpPr>
            <a:spLocks noChangeArrowheads="1"/>
          </p:cNvSpPr>
          <p:nvPr/>
        </p:nvSpPr>
        <p:spPr bwMode="auto">
          <a:xfrm>
            <a:off x="357188" y="857250"/>
            <a:ext cx="7786687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b="1" u="sng">
              <a:solidFill>
                <a:schemeClr val="tx2"/>
              </a:solidFill>
            </a:endParaRPr>
          </a:p>
          <a:p>
            <a:endParaRPr lang="en-US" b="1" u="sng">
              <a:solidFill>
                <a:schemeClr val="tx2"/>
              </a:solidFill>
            </a:endParaRPr>
          </a:p>
          <a:p>
            <a:endParaRPr lang="en-US" b="1" u="sng">
              <a:solidFill>
                <a:schemeClr val="tx2"/>
              </a:solidFill>
            </a:endParaRPr>
          </a:p>
          <a:p>
            <a:r>
              <a:rPr lang="ru-RU" b="1" u="sng">
                <a:solidFill>
                  <a:schemeClr val="tx2"/>
                </a:solidFill>
              </a:rPr>
              <a:t>Формообразующие</a:t>
            </a:r>
            <a:r>
              <a:rPr lang="ru-RU">
                <a:solidFill>
                  <a:schemeClr val="tx2"/>
                </a:solidFill>
              </a:rPr>
              <a:t>  частицы служат для образования форм: а)условного и повелительного наклонения глагола : хотел </a:t>
            </a:r>
            <a:r>
              <a:rPr lang="ru-RU">
                <a:solidFill>
                  <a:srgbClr val="FF0000"/>
                </a:solidFill>
              </a:rPr>
              <a:t>бы</a:t>
            </a:r>
            <a:r>
              <a:rPr lang="ru-RU">
                <a:solidFill>
                  <a:schemeClr val="tx2"/>
                </a:solidFill>
              </a:rPr>
              <a:t> прочесть книгу, </a:t>
            </a:r>
            <a:r>
              <a:rPr lang="ru-RU">
                <a:solidFill>
                  <a:srgbClr val="FF0000"/>
                </a:solidFill>
              </a:rPr>
              <a:t>да</a:t>
            </a:r>
            <a:r>
              <a:rPr lang="ru-RU">
                <a:solidFill>
                  <a:schemeClr val="tx2"/>
                </a:solidFill>
              </a:rPr>
              <a:t> здравствует солнце, </a:t>
            </a:r>
            <a:r>
              <a:rPr lang="ru-RU">
                <a:solidFill>
                  <a:srgbClr val="FF0000"/>
                </a:solidFill>
              </a:rPr>
              <a:t>да </a:t>
            </a:r>
            <a:r>
              <a:rPr lang="ru-RU">
                <a:solidFill>
                  <a:schemeClr val="tx2"/>
                </a:solidFill>
              </a:rPr>
              <a:t>скроется тьма; б)степеней сравнения имён прилагательных и наречий: </a:t>
            </a:r>
            <a:r>
              <a:rPr lang="ru-RU">
                <a:solidFill>
                  <a:srgbClr val="FF0000"/>
                </a:solidFill>
              </a:rPr>
              <a:t>более</a:t>
            </a:r>
            <a:r>
              <a:rPr lang="ru-RU">
                <a:solidFill>
                  <a:schemeClr val="tx2"/>
                </a:solidFill>
              </a:rPr>
              <a:t> аккуратный человек .</a:t>
            </a:r>
          </a:p>
          <a:p>
            <a:r>
              <a:rPr lang="ru-RU">
                <a:solidFill>
                  <a:schemeClr val="tx2"/>
                </a:solidFill>
              </a:rPr>
              <a:t>Частицы служат так же для образования неопределённых местоимений -  -то, кое-, -нибудь, -либо: кто-то, какой-нибудь, кое-что и др. По своей роли такие частицы сближаются с морфемами.</a:t>
            </a:r>
            <a:endParaRPr lang="en-US">
              <a:solidFill>
                <a:schemeClr val="tx2"/>
              </a:solidFill>
            </a:endParaRPr>
          </a:p>
          <a:p>
            <a:endParaRPr lang="en-US">
              <a:solidFill>
                <a:schemeClr val="tx2"/>
              </a:solidFill>
            </a:endParaRPr>
          </a:p>
          <a:p>
            <a:endParaRPr lang="en-US">
              <a:solidFill>
                <a:schemeClr val="tx2"/>
              </a:solidFill>
            </a:endParaRPr>
          </a:p>
          <a:p>
            <a:endParaRPr lang="ru-RU">
              <a:solidFill>
                <a:schemeClr val="tx2"/>
              </a:solidFill>
            </a:endParaRPr>
          </a:p>
          <a:p>
            <a:r>
              <a:rPr lang="ru-RU" b="1" u="sng">
                <a:solidFill>
                  <a:schemeClr val="tx2"/>
                </a:solidFill>
              </a:rPr>
              <a:t>Отрицательные  </a:t>
            </a:r>
            <a:r>
              <a:rPr lang="ru-RU">
                <a:solidFill>
                  <a:schemeClr val="tx2"/>
                </a:solidFill>
              </a:rPr>
              <a:t>частицы: </a:t>
            </a:r>
            <a:r>
              <a:rPr lang="ru-RU">
                <a:solidFill>
                  <a:srgbClr val="FF0000"/>
                </a:solidFill>
              </a:rPr>
              <a:t>не, ни, нет</a:t>
            </a:r>
            <a:r>
              <a:rPr lang="ru-RU">
                <a:solidFill>
                  <a:schemeClr val="tx2"/>
                </a:solidFill>
              </a:rPr>
              <a:t>.  </a:t>
            </a:r>
            <a:r>
              <a:rPr lang="ru-RU">
                <a:solidFill>
                  <a:srgbClr val="FF0000"/>
                </a:solidFill>
              </a:rPr>
              <a:t>НЕ </a:t>
            </a:r>
            <a:r>
              <a:rPr lang="ru-RU">
                <a:solidFill>
                  <a:schemeClr val="tx2"/>
                </a:solidFill>
              </a:rPr>
              <a:t>презирай совета ничьего, но прежде рассмотри его! </a:t>
            </a:r>
            <a:r>
              <a:rPr lang="ru-RU">
                <a:solidFill>
                  <a:srgbClr val="FF0000"/>
                </a:solidFill>
              </a:rPr>
              <a:t>Нет</a:t>
            </a:r>
            <a:r>
              <a:rPr lang="ru-RU">
                <a:solidFill>
                  <a:schemeClr val="tx2"/>
                </a:solidFill>
              </a:rPr>
              <a:t>, я </a:t>
            </a:r>
            <a:r>
              <a:rPr lang="ru-RU">
                <a:solidFill>
                  <a:srgbClr val="FF0000"/>
                </a:solidFill>
              </a:rPr>
              <a:t>не </a:t>
            </a:r>
            <a:r>
              <a:rPr lang="ru-RU">
                <a:solidFill>
                  <a:schemeClr val="tx2"/>
                </a:solidFill>
              </a:rPr>
              <a:t>сдамся! Вокруг </a:t>
            </a:r>
            <a:r>
              <a:rPr lang="ru-RU">
                <a:solidFill>
                  <a:srgbClr val="FF0000"/>
                </a:solidFill>
              </a:rPr>
              <a:t>ни </a:t>
            </a:r>
            <a:r>
              <a:rPr lang="ru-RU">
                <a:solidFill>
                  <a:schemeClr val="tx2"/>
                </a:solidFill>
              </a:rPr>
              <a:t>души! </a:t>
            </a:r>
            <a:r>
              <a:rPr lang="ru-RU">
                <a:solidFill>
                  <a:srgbClr val="FF0000"/>
                </a:solidFill>
              </a:rPr>
              <a:t>Не </a:t>
            </a:r>
            <a:r>
              <a:rPr lang="ru-RU">
                <a:solidFill>
                  <a:schemeClr val="tx2"/>
                </a:solidFill>
              </a:rPr>
              <a:t>видно </a:t>
            </a:r>
            <a:r>
              <a:rPr lang="ru-RU">
                <a:solidFill>
                  <a:srgbClr val="FF0000"/>
                </a:solidFill>
              </a:rPr>
              <a:t>ни</a:t>
            </a:r>
            <a:r>
              <a:rPr lang="ru-RU">
                <a:solidFill>
                  <a:schemeClr val="tx2"/>
                </a:solidFill>
              </a:rPr>
              <a:t> кустика!</a:t>
            </a:r>
          </a:p>
        </p:txBody>
      </p:sp>
      <p:pic>
        <p:nvPicPr>
          <p:cNvPr id="17410" name="Рисунок 2" descr="http://lilihayrullina.ucoz.ru/_bl/0/48118979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25" y="0"/>
            <a:ext cx="125095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Прямоугольник 1"/>
          <p:cNvSpPr>
            <a:spLocks noChangeArrowheads="1"/>
          </p:cNvSpPr>
          <p:nvPr/>
        </p:nvSpPr>
        <p:spPr bwMode="auto">
          <a:xfrm>
            <a:off x="714375" y="642938"/>
            <a:ext cx="728662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u="sng">
                <a:solidFill>
                  <a:schemeClr val="tx2"/>
                </a:solidFill>
              </a:rPr>
              <a:t>Модальные</a:t>
            </a:r>
            <a:r>
              <a:rPr lang="ru-RU">
                <a:solidFill>
                  <a:schemeClr val="tx2"/>
                </a:solidFill>
              </a:rPr>
              <a:t> частицы придают всему предложению или отдельным словам различные оттенки. </a:t>
            </a:r>
            <a:endParaRPr lang="en-US">
              <a:solidFill>
                <a:schemeClr val="tx2"/>
              </a:solidFill>
            </a:endParaRPr>
          </a:p>
          <a:p>
            <a:r>
              <a:rPr lang="ru-RU" b="1">
                <a:solidFill>
                  <a:schemeClr val="tx2"/>
                </a:solidFill>
              </a:rPr>
              <a:t>Указательные</a:t>
            </a:r>
            <a:r>
              <a:rPr lang="ru-RU">
                <a:solidFill>
                  <a:schemeClr val="tx2"/>
                </a:solidFill>
              </a:rPr>
              <a:t>: </a:t>
            </a:r>
            <a:r>
              <a:rPr lang="ru-RU">
                <a:solidFill>
                  <a:srgbClr val="FF0000"/>
                </a:solidFill>
              </a:rPr>
              <a:t>вот (а вот), вон (а вон)</a:t>
            </a:r>
            <a:r>
              <a:rPr lang="ru-RU">
                <a:solidFill>
                  <a:schemeClr val="tx2"/>
                </a:solidFill>
              </a:rPr>
              <a:t>.Вот мой дом родной. Вон там стоит мой дом.    </a:t>
            </a:r>
            <a:endParaRPr lang="en-US">
              <a:solidFill>
                <a:schemeClr val="tx2"/>
              </a:solidFill>
            </a:endParaRPr>
          </a:p>
          <a:p>
            <a:r>
              <a:rPr lang="ru-RU">
                <a:solidFill>
                  <a:schemeClr val="tx2"/>
                </a:solidFill>
              </a:rPr>
              <a:t> </a:t>
            </a:r>
            <a:r>
              <a:rPr lang="ru-RU" b="1">
                <a:solidFill>
                  <a:schemeClr val="tx2"/>
                </a:solidFill>
              </a:rPr>
              <a:t>Уточняющие</a:t>
            </a:r>
            <a:r>
              <a:rPr lang="ru-RU">
                <a:solidFill>
                  <a:schemeClr val="tx2"/>
                </a:solidFill>
              </a:rPr>
              <a:t>: </a:t>
            </a:r>
            <a:r>
              <a:rPr lang="ru-RU">
                <a:solidFill>
                  <a:srgbClr val="FF0000"/>
                </a:solidFill>
              </a:rPr>
              <a:t>именно, как раз, точно, ровно</a:t>
            </a:r>
            <a:r>
              <a:rPr lang="ru-RU">
                <a:solidFill>
                  <a:schemeClr val="tx2"/>
                </a:solidFill>
              </a:rPr>
              <a:t>. Именно это я и хотел сказать.                           </a:t>
            </a:r>
            <a:endParaRPr lang="en-US">
              <a:solidFill>
                <a:schemeClr val="tx2"/>
              </a:solidFill>
            </a:endParaRPr>
          </a:p>
          <a:p>
            <a:r>
              <a:rPr lang="ru-RU" b="1">
                <a:solidFill>
                  <a:schemeClr val="tx2"/>
                </a:solidFill>
              </a:rPr>
              <a:t>Выделительно-ограничительные</a:t>
            </a:r>
            <a:r>
              <a:rPr lang="ru-RU">
                <a:solidFill>
                  <a:schemeClr val="tx2"/>
                </a:solidFill>
              </a:rPr>
              <a:t>: </a:t>
            </a:r>
            <a:r>
              <a:rPr lang="ru-RU">
                <a:solidFill>
                  <a:srgbClr val="FF0000"/>
                </a:solidFill>
              </a:rPr>
              <a:t>лишь, только,исключительно,единственно, только лишь,  почти, разве лишь. </a:t>
            </a:r>
            <a:r>
              <a:rPr lang="ru-RU">
                <a:solidFill>
                  <a:schemeClr val="tx2"/>
                </a:solidFill>
              </a:rPr>
              <a:t>Лишь это задание я не смог выполнить.                                              </a:t>
            </a:r>
            <a:r>
              <a:rPr lang="ru-RU" b="1">
                <a:solidFill>
                  <a:schemeClr val="tx2"/>
                </a:solidFill>
              </a:rPr>
              <a:t>Усилительные</a:t>
            </a:r>
            <a:r>
              <a:rPr lang="ru-RU">
                <a:solidFill>
                  <a:schemeClr val="tx2"/>
                </a:solidFill>
              </a:rPr>
              <a:t>: </a:t>
            </a:r>
            <a:r>
              <a:rPr lang="ru-RU">
                <a:solidFill>
                  <a:srgbClr val="FF0000"/>
                </a:solidFill>
              </a:rPr>
              <a:t>даже, же, ведь, всё-таки, ни, всё, всё же</a:t>
            </a:r>
            <a:r>
              <a:rPr lang="ru-RU">
                <a:solidFill>
                  <a:schemeClr val="tx2"/>
                </a:solidFill>
              </a:rPr>
              <a:t>. Вы даже представить себе не можете! </a:t>
            </a:r>
            <a:endParaRPr lang="en-US">
              <a:solidFill>
                <a:schemeClr val="tx2"/>
              </a:solidFill>
            </a:endParaRPr>
          </a:p>
          <a:p>
            <a:r>
              <a:rPr lang="ru-RU" b="1">
                <a:solidFill>
                  <a:schemeClr val="tx2"/>
                </a:solidFill>
              </a:rPr>
              <a:t>Утвердительные: </a:t>
            </a:r>
            <a:r>
              <a:rPr lang="ru-RU">
                <a:solidFill>
                  <a:srgbClr val="FF0000"/>
                </a:solidFill>
              </a:rPr>
              <a:t>да, так, ага</a:t>
            </a:r>
            <a:r>
              <a:rPr lang="ru-RU">
                <a:solidFill>
                  <a:schemeClr val="tx2"/>
                </a:solidFill>
              </a:rPr>
              <a:t>.  -Напишешь письмо? – Ага.                                                               </a:t>
            </a:r>
            <a:r>
              <a:rPr lang="ru-RU" b="1">
                <a:solidFill>
                  <a:schemeClr val="tx2"/>
                </a:solidFill>
              </a:rPr>
              <a:t>Вопросительные</a:t>
            </a:r>
            <a:r>
              <a:rPr lang="ru-RU">
                <a:solidFill>
                  <a:schemeClr val="tx2"/>
                </a:solidFill>
              </a:rPr>
              <a:t>: </a:t>
            </a:r>
            <a:r>
              <a:rPr lang="ru-RU">
                <a:solidFill>
                  <a:srgbClr val="FF0000"/>
                </a:solidFill>
              </a:rPr>
              <a:t>ли, разве, неужели, да, да ну</a:t>
            </a:r>
            <a:r>
              <a:rPr lang="ru-RU">
                <a:solidFill>
                  <a:schemeClr val="tx2"/>
                </a:solidFill>
              </a:rPr>
              <a:t>.   Прочитали ли вы эту повесть?                                 </a:t>
            </a:r>
            <a:endParaRPr lang="en-US">
              <a:solidFill>
                <a:schemeClr val="tx2"/>
              </a:solidFill>
            </a:endParaRPr>
          </a:p>
          <a:p>
            <a:r>
              <a:rPr lang="ru-RU">
                <a:solidFill>
                  <a:schemeClr val="tx2"/>
                </a:solidFill>
              </a:rPr>
              <a:t> </a:t>
            </a:r>
            <a:r>
              <a:rPr lang="ru-RU" b="1">
                <a:solidFill>
                  <a:schemeClr val="tx2"/>
                </a:solidFill>
              </a:rPr>
              <a:t>Сомнительные</a:t>
            </a:r>
            <a:r>
              <a:rPr lang="ru-RU">
                <a:solidFill>
                  <a:schemeClr val="tx2"/>
                </a:solidFill>
              </a:rPr>
              <a:t>: </a:t>
            </a:r>
            <a:r>
              <a:rPr lang="ru-RU">
                <a:solidFill>
                  <a:srgbClr val="FF0000"/>
                </a:solidFill>
              </a:rPr>
              <a:t>вряд ли, едва ли</a:t>
            </a:r>
            <a:r>
              <a:rPr lang="ru-RU">
                <a:solidFill>
                  <a:schemeClr val="tx2"/>
                </a:solidFill>
              </a:rPr>
              <a:t>. Вряд ли это возможно.                                                                     </a:t>
            </a:r>
            <a:r>
              <a:rPr lang="ru-RU" b="1">
                <a:solidFill>
                  <a:schemeClr val="tx2"/>
                </a:solidFill>
              </a:rPr>
              <a:t>Восклицательные</a:t>
            </a:r>
            <a:r>
              <a:rPr lang="ru-RU">
                <a:solidFill>
                  <a:schemeClr val="tx2"/>
                </a:solidFill>
              </a:rPr>
              <a:t>: </a:t>
            </a:r>
            <a:r>
              <a:rPr lang="ru-RU">
                <a:solidFill>
                  <a:srgbClr val="FF0000"/>
                </a:solidFill>
              </a:rPr>
              <a:t>что за, как</a:t>
            </a:r>
            <a:r>
              <a:rPr lang="ru-RU">
                <a:solidFill>
                  <a:schemeClr val="tx2"/>
                </a:solidFill>
              </a:rPr>
              <a:t>. Что за прелесть эти сказки!                                                          </a:t>
            </a:r>
            <a:r>
              <a:rPr lang="ru-RU" b="1">
                <a:solidFill>
                  <a:schemeClr val="tx2"/>
                </a:solidFill>
              </a:rPr>
              <a:t>Смягчение требования</a:t>
            </a:r>
            <a:r>
              <a:rPr lang="ru-RU">
                <a:solidFill>
                  <a:schemeClr val="tx2"/>
                </a:solidFill>
              </a:rPr>
              <a:t>: -</a:t>
            </a:r>
            <a:r>
              <a:rPr lang="ru-RU">
                <a:solidFill>
                  <a:srgbClr val="FF0000"/>
                </a:solidFill>
              </a:rPr>
              <a:t>ка</a:t>
            </a:r>
            <a:r>
              <a:rPr lang="ru-RU">
                <a:solidFill>
                  <a:schemeClr val="tx2"/>
                </a:solidFill>
              </a:rPr>
              <a:t>.  Скажи-ка , сколько времени.                  </a:t>
            </a:r>
          </a:p>
        </p:txBody>
      </p:sp>
      <p:pic>
        <p:nvPicPr>
          <p:cNvPr id="18434" name="Рисунок 2" descr="http://lilihayrullina.ucoz.ru/_bl/0/8886993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00938" y="428625"/>
            <a:ext cx="11430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 rot="10800000" flipV="1">
            <a:off x="285750" y="180975"/>
            <a:ext cx="8072438" cy="637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tabLst>
                <a:tab pos="457200" algn="l"/>
              </a:tabLst>
            </a:pPr>
            <a:r>
              <a:rPr lang="ru-RU" b="1">
                <a:solidFill>
                  <a:srgbClr val="FFFF00"/>
                </a:solidFill>
                <a:cs typeface="Times New Roman" pitchFamily="18" charset="0"/>
              </a:rPr>
              <a:t>Второй этап</a:t>
            </a:r>
            <a:r>
              <a:rPr lang="ru-RU">
                <a:solidFill>
                  <a:srgbClr val="FFFF00"/>
                </a:solidFill>
                <a:cs typeface="Times New Roman" pitchFamily="18" charset="0"/>
              </a:rPr>
              <a:t> — анализ текста с помощью вопросов и исследовательских заданий.</a:t>
            </a:r>
            <a:endParaRPr lang="ru-RU">
              <a:solidFill>
                <a:srgbClr val="FFFF00"/>
              </a:solidFill>
            </a:endParaRPr>
          </a:p>
          <a:p>
            <a:pPr algn="ctr" eaLnBrk="0" hangingPunct="0">
              <a:tabLst>
                <a:tab pos="457200" algn="l"/>
              </a:tabLst>
            </a:pPr>
            <a:r>
              <a:rPr lang="ru-RU">
                <a:solidFill>
                  <a:srgbClr val="FFFF00"/>
                </a:solidFill>
                <a:cs typeface="Times New Roman" pitchFamily="18" charset="0"/>
              </a:rPr>
              <a:t>	</a:t>
            </a:r>
            <a:r>
              <a:rPr lang="ru-RU" b="1">
                <a:solidFill>
                  <a:srgbClr val="FF0000"/>
                </a:solidFill>
                <a:cs typeface="Times New Roman" pitchFamily="18" charset="0"/>
              </a:rPr>
              <a:t>Скажи, что ты ешь, и я скажу, кто ты.</a:t>
            </a:r>
            <a:endParaRPr lang="ru-RU">
              <a:solidFill>
                <a:srgbClr val="FF0000"/>
              </a:solidFill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sz="1600">
                <a:solidFill>
                  <a:srgbClr val="17375E"/>
                </a:solidFill>
                <a:cs typeface="Times New Roman" pitchFamily="18" charset="0"/>
              </a:rPr>
              <a:t>Угадай, кто я? Ем жуков и муравьев и живу на елке.</a:t>
            </a:r>
            <a:endParaRPr lang="ru-RU" sz="1600">
              <a:solidFill>
                <a:srgbClr val="17375E"/>
              </a:solidFill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sz="1600">
                <a:solidFill>
                  <a:srgbClr val="17375E"/>
                </a:solidFill>
                <a:cs typeface="Times New Roman" pitchFamily="18" charset="0"/>
              </a:rPr>
              <a:t>Неужели, дятел?</a:t>
            </a:r>
            <a:endParaRPr lang="ru-RU" sz="1600">
              <a:solidFill>
                <a:srgbClr val="17375E"/>
              </a:solidFill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sz="1600">
                <a:solidFill>
                  <a:srgbClr val="17375E"/>
                </a:solidFill>
                <a:cs typeface="Times New Roman" pitchFamily="18" charset="0"/>
              </a:rPr>
              <a:t>Нет, вот и не угадал! Еще я ем ос и шмелей.</a:t>
            </a:r>
            <a:endParaRPr lang="ru-RU" sz="1600">
              <a:solidFill>
                <a:srgbClr val="17375E"/>
              </a:solidFill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sz="1600">
                <a:solidFill>
                  <a:srgbClr val="17375E"/>
                </a:solidFill>
                <a:cs typeface="Times New Roman" pitchFamily="18" charset="0"/>
              </a:rPr>
              <a:t>Так ты птица осоед.</a:t>
            </a:r>
            <a:endParaRPr lang="ru-RU" sz="1600">
              <a:solidFill>
                <a:srgbClr val="17375E"/>
              </a:solidFill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sz="1600">
                <a:solidFill>
                  <a:srgbClr val="17375E"/>
                </a:solidFill>
                <a:cs typeface="Times New Roman" pitchFamily="18" charset="0"/>
              </a:rPr>
              <a:t>Как же, осоед! Еще я ем гусениц и личинок.</a:t>
            </a:r>
            <a:endParaRPr lang="ru-RU" sz="1600">
              <a:solidFill>
                <a:srgbClr val="17375E"/>
              </a:solidFill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sz="1600">
                <a:solidFill>
                  <a:srgbClr val="17375E"/>
                </a:solidFill>
                <a:cs typeface="Times New Roman" pitchFamily="18" charset="0"/>
              </a:rPr>
              <a:t>Как раз гусениц и личинок любят дрозды.</a:t>
            </a:r>
            <a:endParaRPr lang="ru-RU" sz="1600">
              <a:solidFill>
                <a:srgbClr val="17375E"/>
              </a:solidFill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sz="1600">
                <a:solidFill>
                  <a:srgbClr val="17375E"/>
                </a:solidFill>
                <a:cs typeface="Times New Roman" pitchFamily="18" charset="0"/>
              </a:rPr>
              <a:t>Действительно, дрозды, а не я. Ведь я грызу сброшенные лосями рога.</a:t>
            </a:r>
            <a:endParaRPr lang="ru-RU" sz="1600">
              <a:solidFill>
                <a:srgbClr val="17375E"/>
              </a:solidFill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sz="1600">
                <a:solidFill>
                  <a:srgbClr val="17375E"/>
                </a:solidFill>
                <a:cs typeface="Times New Roman" pitchFamily="18" charset="0"/>
              </a:rPr>
              <a:t>Ну тогда ты, наверное, лесная мышь.</a:t>
            </a:r>
            <a:endParaRPr lang="ru-RU" sz="1600">
              <a:solidFill>
                <a:srgbClr val="17375E"/>
              </a:solidFill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sz="1600">
                <a:solidFill>
                  <a:srgbClr val="17375E"/>
                </a:solidFill>
                <a:cs typeface="Times New Roman" pitchFamily="18" charset="0"/>
              </a:rPr>
              <a:t>Вот еще — мышь! Бывает, я даже сама ем мышей.</a:t>
            </a:r>
            <a:endParaRPr lang="ru-RU" sz="1600">
              <a:solidFill>
                <a:srgbClr val="17375E"/>
              </a:solidFill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sz="1600">
                <a:solidFill>
                  <a:srgbClr val="17375E"/>
                </a:solidFill>
                <a:cs typeface="Times New Roman" pitchFamily="18" charset="0"/>
              </a:rPr>
              <a:t>Хорошо! Тогда ты, конечно, кошка.</a:t>
            </a:r>
            <a:endParaRPr lang="ru-RU" sz="1600">
              <a:solidFill>
                <a:srgbClr val="17375E"/>
              </a:solidFill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sz="1600">
                <a:solidFill>
                  <a:srgbClr val="17375E"/>
                </a:solidFill>
                <a:cs typeface="Times New Roman" pitchFamily="18" charset="0"/>
              </a:rPr>
              <a:t>Куда уж — кошка! Иногда я ем ящериц. И изредка рыбу.</a:t>
            </a:r>
            <a:endParaRPr lang="ru-RU" sz="1600">
              <a:solidFill>
                <a:srgbClr val="17375E"/>
              </a:solidFill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sz="1600">
                <a:solidFill>
                  <a:srgbClr val="17375E"/>
                </a:solidFill>
                <a:cs typeface="Times New Roman" pitchFamily="18" charset="0"/>
              </a:rPr>
              <a:t>Ладно, ты — цапля.</a:t>
            </a:r>
            <a:endParaRPr lang="ru-RU" sz="1600">
              <a:solidFill>
                <a:srgbClr val="17375E"/>
              </a:solidFill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sz="1600">
                <a:solidFill>
                  <a:srgbClr val="17375E"/>
                </a:solidFill>
                <a:cs typeface="Times New Roman" pitchFamily="18" charset="0"/>
              </a:rPr>
              <a:t>Где уж — цапля! Я ловлю птенцов и таскаю из птичьих гнезд яйца.</a:t>
            </a:r>
            <a:endParaRPr lang="ru-RU" sz="1600">
              <a:solidFill>
                <a:srgbClr val="17375E"/>
              </a:solidFill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sz="1600">
                <a:solidFill>
                  <a:srgbClr val="17375E"/>
                </a:solidFill>
                <a:cs typeface="Times New Roman" pitchFamily="18" charset="0"/>
              </a:rPr>
              <a:t>Точно, куница!</a:t>
            </a:r>
            <a:endParaRPr lang="ru-RU" sz="1600">
              <a:solidFill>
                <a:srgbClr val="17375E"/>
              </a:solidFill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sz="1600">
                <a:solidFill>
                  <a:srgbClr val="17375E"/>
                </a:solidFill>
                <a:cs typeface="Times New Roman" pitchFamily="18" charset="0"/>
              </a:rPr>
              <a:t>Вот именно не куница. Куница — мой старый враг. А ем я еще почки, орехи, семена елок и сосен, ягоды и грибы.</a:t>
            </a:r>
            <a:endParaRPr lang="ru-RU" sz="1600">
              <a:solidFill>
                <a:srgbClr val="17375E"/>
              </a:solidFill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sz="1600">
                <a:solidFill>
                  <a:srgbClr val="17375E"/>
                </a:solidFill>
                <a:cs typeface="Times New Roman" pitchFamily="18" charset="0"/>
              </a:rPr>
              <a:t>Скорее всего ты -свинья, раз лопаешь все подряд. Ты одичавшая свинья, которая сглупу забралась на елку!</a:t>
            </a:r>
            <a:endParaRPr lang="ru-RU" sz="1600">
              <a:solidFill>
                <a:srgbClr val="17375E"/>
              </a:solidFill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 sz="1600">
                <a:solidFill>
                  <a:srgbClr val="17375E"/>
                </a:solidFill>
                <a:cs typeface="Times New Roman" pitchFamily="18" charset="0"/>
              </a:rPr>
              <a:t>Нет, нет и нет! Я белка! Запомни: кошки едят не только мышей, чайки ловят не только рыбу, мухоловки глотают не одних мух, а белки грызут не только орешки. (по Н. И. С л а д к о в у).</a:t>
            </a:r>
            <a:endParaRPr lang="ru-RU" sz="1600">
              <a:solidFill>
                <a:srgbClr val="17375E"/>
              </a:solidFill>
            </a:endParaRPr>
          </a:p>
          <a:p>
            <a:pPr eaLnBrk="0" hangingPunct="0">
              <a:tabLst>
                <a:tab pos="457200" algn="l"/>
              </a:tabLst>
            </a:pPr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38" y="214313"/>
            <a:ext cx="8001000" cy="58166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solidFill>
                  <a:srgbClr val="FFFF00"/>
                </a:solidFill>
              </a:rPr>
              <a:t>Организовать исследовательскую деятельность школьников на основе этого текста позволяют следующие вопросы и </a:t>
            </a:r>
            <a:r>
              <a:rPr lang="ru-RU" dirty="0" err="1">
                <a:solidFill>
                  <a:srgbClr val="FFFF00"/>
                </a:solidFill>
              </a:rPr>
              <a:t>задания: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Прочитайте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выразительно текст. Понравился ли он вам?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Чем?Как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его можно озаглавить? Сравните свое название с авторским («Скажи, что ты ешь, и я скажу, кто ты»). Какое точнее, удачнее?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Почему?Определите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стиль текста. Обоснуйте свое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мнение.Сравните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два предложения: </a:t>
            </a:r>
            <a:r>
              <a:rPr lang="ru-RU" i="1" dirty="0">
                <a:solidFill>
                  <a:schemeClr val="tx2">
                    <a:lumMod val="75000"/>
                  </a:schemeClr>
                </a:solidFill>
              </a:rPr>
              <a:t>Ты ошибся, потому что я не лесная мышь. - Вот еще — лесная мышь!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Можно ли их употребить в диалоге? В каком предложении содержание передано сжато, энергично? Какими средствами? Где решительно и резко опровергается суждение, высказанное собеседником? В какой конструкции обнаруживается отношение говорящего к предмету разговора (к тому, о чем говорится) и к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собеседнику?Найдите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в тексте аналогичные конструкции, по которым можно определить отношения собеседников. Каковы эти отношения? Какая часть речи помогла нам узнать о них?</a:t>
            </a:r>
          </a:p>
          <a:p>
            <a:pPr>
              <a:defRPr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Укажите в тексте все частицы, их разряды по значению и функциям, обратившись за справками к обобщающей таблице и к следующему 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</a:rPr>
              <a:t>предписанию: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</a:rPr>
              <a:t>  Роль частиц в предложении и тексте:</a:t>
            </a:r>
          </a:p>
          <a:p>
            <a:pPr lvl="3">
              <a:defRPr/>
            </a:pPr>
            <a:r>
              <a:rPr lang="ru-RU" sz="1600" dirty="0">
                <a:solidFill>
                  <a:schemeClr val="tx2">
                    <a:lumMod val="75000"/>
                  </a:schemeClr>
                </a:solidFill>
              </a:rPr>
              <a:t>1.Укажите частицу (или сочетание частиц).</a:t>
            </a:r>
          </a:p>
          <a:p>
            <a:pPr lvl="3">
              <a:defRPr/>
            </a:pPr>
            <a:r>
              <a:rPr lang="ru-RU" sz="1600" dirty="0">
                <a:solidFill>
                  <a:schemeClr val="tx2">
                    <a:lumMod val="75000"/>
                  </a:schemeClr>
                </a:solidFill>
              </a:rPr>
              <a:t>2.С какой целью употреблена частица в предложении (в тексте)?</a:t>
            </a:r>
          </a:p>
          <a:p>
            <a:pPr lvl="2">
              <a:defRPr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Прямоугольник 1"/>
          <p:cNvSpPr>
            <a:spLocks noChangeArrowheads="1"/>
          </p:cNvSpPr>
          <p:nvPr/>
        </p:nvSpPr>
        <p:spPr bwMode="auto">
          <a:xfrm>
            <a:off x="714375" y="1000125"/>
            <a:ext cx="714375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rgbClr val="FF0000"/>
                </a:solidFill>
              </a:rPr>
              <a:t>1) Для образования наклонения глагола.</a:t>
            </a:r>
          </a:p>
          <a:p>
            <a:r>
              <a:rPr lang="ru-RU" sz="2400">
                <a:solidFill>
                  <a:srgbClr val="FF0000"/>
                </a:solidFill>
              </a:rPr>
              <a:t>2) Для выражения значений модальности (каких?).</a:t>
            </a:r>
          </a:p>
          <a:p>
            <a:r>
              <a:rPr lang="ru-RU" sz="2400">
                <a:solidFill>
                  <a:srgbClr val="FF0000"/>
                </a:solidFill>
              </a:rPr>
              <a:t>3) Для внесения в предложение значения утверждения или отрицания.</a:t>
            </a:r>
          </a:p>
          <a:p>
            <a:r>
              <a:rPr lang="ru-RU" sz="2400">
                <a:solidFill>
                  <a:srgbClr val="FF0000"/>
                </a:solidFill>
              </a:rPr>
              <a:t>4) Для оформления предложения по цели высказывания.</a:t>
            </a:r>
          </a:p>
          <a:p>
            <a:r>
              <a:rPr lang="ru-RU" sz="2400">
                <a:solidFill>
                  <a:srgbClr val="FF0000"/>
                </a:solidFill>
              </a:rPr>
              <a:t>5) Входит в структуру предложения как необходимый компонент («Пойдем?» - «Давай». - согласие; «Лентяй он». - «Ну уж» - сомнение).</a:t>
            </a:r>
          </a:p>
          <a:p>
            <a:r>
              <a:rPr lang="ru-RU" sz="2400">
                <a:solidFill>
                  <a:srgbClr val="FF0000"/>
                </a:solidFill>
              </a:rPr>
              <a:t>6) Связывает части предложения, его члены или целые предложения.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 rot="10800000" flipV="1">
            <a:off x="0" y="327025"/>
            <a:ext cx="9144000" cy="501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lvl="3">
              <a:tabLst>
                <a:tab pos="914400" algn="l"/>
              </a:tabLst>
            </a:pPr>
            <a:endParaRPr lang="ru-RU" sz="2000">
              <a:solidFill>
                <a:srgbClr val="FF0000"/>
              </a:solidFill>
              <a:cs typeface="Times New Roman" pitchFamily="18" charset="0"/>
            </a:endParaRPr>
          </a:p>
          <a:p>
            <a:pPr lvl="3">
              <a:tabLst>
                <a:tab pos="914400" algn="l"/>
              </a:tabLst>
            </a:pPr>
            <a:endParaRPr lang="ru-RU" sz="2000">
              <a:solidFill>
                <a:srgbClr val="FF0000"/>
              </a:solidFill>
              <a:cs typeface="Times New Roman" pitchFamily="18" charset="0"/>
            </a:endParaRPr>
          </a:p>
          <a:p>
            <a:pPr lvl="3">
              <a:tabLst>
                <a:tab pos="914400" algn="l"/>
              </a:tabLst>
            </a:pPr>
            <a:r>
              <a:rPr lang="ru-RU" sz="2000">
                <a:solidFill>
                  <a:srgbClr val="FF0000"/>
                </a:solidFill>
                <a:cs typeface="Times New Roman" pitchFamily="18" charset="0"/>
              </a:rPr>
              <a:t>Признаком какого стиля является употребление частицы в данном контексте?</a:t>
            </a:r>
          </a:p>
          <a:p>
            <a:pPr lvl="3">
              <a:tabLst>
                <a:tab pos="914400" algn="l"/>
              </a:tabLst>
            </a:pPr>
            <a:endParaRPr lang="ru-RU" sz="2000">
              <a:solidFill>
                <a:srgbClr val="FF0000"/>
              </a:solidFill>
            </a:endParaRPr>
          </a:p>
          <a:p>
            <a:pPr lvl="3">
              <a:tabLst>
                <a:tab pos="914400" algn="l"/>
              </a:tabLst>
            </a:pPr>
            <a:endParaRPr lang="ru-RU" sz="2000">
              <a:solidFill>
                <a:srgbClr val="FF0000"/>
              </a:solidFill>
            </a:endParaRPr>
          </a:p>
          <a:p>
            <a:pPr lvl="2" eaLnBrk="0" hangingPunct="0">
              <a:buFontTx/>
              <a:buAutoNum type="arabicPeriod"/>
              <a:tabLst>
                <a:tab pos="914400" algn="l"/>
              </a:tabLst>
            </a:pPr>
            <a:r>
              <a:rPr lang="ru-RU" sz="2000">
                <a:solidFill>
                  <a:srgbClr val="FF0000"/>
                </a:solidFill>
                <a:cs typeface="Times New Roman" pitchFamily="18" charset="0"/>
              </a:rPr>
              <a:t>В словаре некоторые частицы имеют особые стилистические пометы: </a:t>
            </a:r>
            <a:r>
              <a:rPr lang="ru-RU" sz="2000" i="1">
                <a:solidFill>
                  <a:srgbClr val="FF0000"/>
                </a:solidFill>
                <a:cs typeface="Times New Roman" pitchFamily="18" charset="0"/>
              </a:rPr>
              <a:t>Ну да, так-таки, идет</a:t>
            </a:r>
            <a:r>
              <a:rPr lang="ru-RU" sz="2000">
                <a:solidFill>
                  <a:srgbClr val="FF0000"/>
                </a:solidFill>
                <a:cs typeface="Times New Roman" pitchFamily="18" charset="0"/>
              </a:rPr>
              <a:t> — разговорные, </a:t>
            </a:r>
            <a:r>
              <a:rPr lang="ru-RU" sz="2000" i="1">
                <a:solidFill>
                  <a:srgbClr val="FF0000"/>
                </a:solidFill>
                <a:cs typeface="Times New Roman" pitchFamily="18" charset="0"/>
              </a:rPr>
              <a:t>аж эк, ага, ишь, вишь</a:t>
            </a:r>
            <a:r>
              <a:rPr lang="ru-RU" sz="2000">
                <a:solidFill>
                  <a:srgbClr val="FF0000"/>
                </a:solidFill>
                <a:cs typeface="Times New Roman" pitchFamily="18" charset="0"/>
              </a:rPr>
              <a:t> — просторечные.</a:t>
            </a:r>
            <a:r>
              <a:rPr lang="ru-RU" sz="2000">
                <a:solidFill>
                  <a:srgbClr val="002060"/>
                </a:solidFill>
                <a:cs typeface="Times New Roman" pitchFamily="18" charset="0"/>
              </a:rPr>
              <a:t>На что указывают эти пометы? Можно ли просторечные и разговорные 	частицы употреблять в диалоге? Почему? Какие из названных слов встречаются в вашей речи? Замените просторечные частицы синонимичными нейтральными.</a:t>
            </a:r>
          </a:p>
          <a:p>
            <a:pPr lvl="2" eaLnBrk="0" hangingPunct="0">
              <a:tabLst>
                <a:tab pos="914400" algn="l"/>
              </a:tabLst>
            </a:pPr>
            <a:endParaRPr lang="ru-RU" sz="2000">
              <a:solidFill>
                <a:srgbClr val="002060"/>
              </a:solidFill>
            </a:endParaRPr>
          </a:p>
          <a:p>
            <a:pPr lvl="2" eaLnBrk="0" hangingPunct="0">
              <a:tabLst>
                <a:tab pos="914400" algn="l"/>
              </a:tabLst>
            </a:pPr>
            <a:endParaRPr lang="ru-RU" sz="2000">
              <a:solidFill>
                <a:srgbClr val="002060"/>
              </a:solidFill>
            </a:endParaRPr>
          </a:p>
          <a:p>
            <a:pPr lvl="2" eaLnBrk="0" hangingPunct="0">
              <a:tabLst>
                <a:tab pos="914400" algn="l"/>
              </a:tabLst>
            </a:pPr>
            <a:r>
              <a:rPr lang="ru-RU" sz="2000">
                <a:solidFill>
                  <a:srgbClr val="FF0000"/>
                </a:solidFill>
                <a:cs typeface="Times New Roman" pitchFamily="18" charset="0"/>
              </a:rPr>
              <a:t>2.Сделайте вывод: почему в тексте разговорного стиля используется множество частиц?</a:t>
            </a:r>
            <a:endParaRPr lang="ru-RU" sz="20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на школьную тему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на школьную тему</Template>
  <TotalTime>134</TotalTime>
  <Words>1733</Words>
  <Application>Microsoft Office PowerPoint</Application>
  <PresentationFormat>Экран (4:3)</PresentationFormat>
  <Paragraphs>164</Paragraphs>
  <Slides>27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1" baseType="lpstr">
      <vt:lpstr>Arial</vt:lpstr>
      <vt:lpstr>Calibri</vt:lpstr>
      <vt:lpstr>Times New Roman</vt:lpstr>
      <vt:lpstr>шаблон на школьную тему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Эльвира;Ильсия</dc:creator>
  <cp:lastModifiedBy>User</cp:lastModifiedBy>
  <cp:revision>19</cp:revision>
  <dcterms:created xsi:type="dcterms:W3CDTF">2010-12-01T17:56:28Z</dcterms:created>
  <dcterms:modified xsi:type="dcterms:W3CDTF">2012-12-09T15:56:34Z</dcterms:modified>
</cp:coreProperties>
</file>