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2"/>
  </p:notesMasterIdLst>
  <p:sldIdLst>
    <p:sldId id="295" r:id="rId2"/>
    <p:sldId id="298" r:id="rId3"/>
    <p:sldId id="300" r:id="rId4"/>
    <p:sldId id="356" r:id="rId5"/>
    <p:sldId id="317" r:id="rId6"/>
    <p:sldId id="355" r:id="rId7"/>
    <p:sldId id="318" r:id="rId8"/>
    <p:sldId id="354" r:id="rId9"/>
    <p:sldId id="320" r:id="rId10"/>
    <p:sldId id="353" r:id="rId11"/>
    <p:sldId id="302" r:id="rId12"/>
    <p:sldId id="352" r:id="rId13"/>
    <p:sldId id="304" r:id="rId14"/>
    <p:sldId id="351" r:id="rId15"/>
    <p:sldId id="326" r:id="rId16"/>
    <p:sldId id="350" r:id="rId17"/>
    <p:sldId id="324" r:id="rId18"/>
    <p:sldId id="349" r:id="rId19"/>
    <p:sldId id="334" r:id="rId20"/>
    <p:sldId id="348" r:id="rId21"/>
    <p:sldId id="327" r:id="rId22"/>
    <p:sldId id="347" r:id="rId23"/>
    <p:sldId id="331" r:id="rId24"/>
    <p:sldId id="346" r:id="rId25"/>
    <p:sldId id="329" r:id="rId26"/>
    <p:sldId id="345" r:id="rId27"/>
    <p:sldId id="311" r:id="rId28"/>
    <p:sldId id="344" r:id="rId29"/>
    <p:sldId id="313" r:id="rId30"/>
    <p:sldId id="343" r:id="rId31"/>
    <p:sldId id="335" r:id="rId32"/>
    <p:sldId id="342" r:id="rId33"/>
    <p:sldId id="306" r:id="rId34"/>
    <p:sldId id="341" r:id="rId35"/>
    <p:sldId id="309" r:id="rId36"/>
    <p:sldId id="340" r:id="rId37"/>
    <p:sldId id="337" r:id="rId38"/>
    <p:sldId id="310" r:id="rId39"/>
    <p:sldId id="308" r:id="rId40"/>
    <p:sldId id="33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3A8"/>
    <a:srgbClr val="3D3D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13" autoAdjust="0"/>
    <p:restoredTop sz="94660"/>
  </p:normalViewPr>
  <p:slideViewPr>
    <p:cSldViewPr>
      <p:cViewPr varScale="1">
        <p:scale>
          <a:sx n="75" d="100"/>
          <a:sy n="75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20377A-C40E-4EE3-91E9-BF025173388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1F394B-7A46-472A-8176-24B90F71B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8AEB5-64ED-46B9-839F-DCFC5029ECBD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C606F4-250C-411F-9A68-8C977E95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B766-4EDF-484E-807D-5B061E6DA1AE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AFD-298A-4D76-A7B8-ADAE5E555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8056-CBF8-47D9-B7B9-8D55CB0E0F7D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59F1-322F-4C7F-9AC8-DD24F63FA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EAC4-881D-4F6F-80E2-8BDA18321A6D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A90F-8163-407B-85A1-2E2AFE8B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97E9E7-CCEC-473F-8F75-7335BCDAA20F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5C365-875C-48CE-BC20-58CD202D0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9B9A-54F6-4AFB-97B4-08AC4DDAB794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FB99-FD2E-498B-B7EE-05CD077E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8883-F9F1-4827-904C-AF693D19C052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04E4-AB70-4901-8B27-DB4261014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5961-18B0-4F13-B404-B8F5351AFDE0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C113-E47B-49CA-8673-C05ADF2A8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84F81-53A2-4AF2-92CA-7431E6E60169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1233D-5492-4D6D-863E-8F8A4F387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18C0-84B1-460C-A96A-FC44D9AE4BCE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7C2C-FC81-4743-84AE-F0D3D57E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220630-0B15-434A-BF46-9FB42A1BD4B0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E22039-A9D6-465E-BF0E-3EE248BC0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37891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385FF0-D59A-4455-AE76-F19603438697}" type="datetime1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26C0AF-0B45-4D45-B706-CB319F47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27" r:id="rId8"/>
    <p:sldLayoutId id="2147483735" r:id="rId9"/>
    <p:sldLayoutId id="2147483726" r:id="rId10"/>
    <p:sldLayoutId id="214748372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" Target="slide3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gif"/><Relationship Id="rId4" Type="http://schemas.openxmlformats.org/officeDocument/2006/relationships/slide" Target="slide24.xml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galina\&#1056;&#1072;&#1073;&#1086;&#1095;&#1080;&#1081;%20&#1089;&#1090;&#1086;&#1083;\binary\Case\Present\7%20class\Less08\&#1048;&#1079;&#1084;&#1077;&#1088;&#1077;&#1085;&#1080;&#1077;%20&#1089;&#1080;&#1083;&#1099;%20&#1090;&#1088;&#1077;&#1085;&#1080;&#1103;.mpg" TargetMode="External"/><Relationship Id="rId5" Type="http://schemas.openxmlformats.org/officeDocument/2006/relationships/image" Target="../media/image23.jpe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3714750"/>
            <a:ext cx="6708775" cy="2000250"/>
          </a:xfrm>
        </p:spPr>
        <p:txBody>
          <a:bodyPr/>
          <a:lstStyle/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ru-RU" b="1" smtClean="0">
                <a:solidFill>
                  <a:srgbClr val="3D3D3D"/>
                </a:solidFill>
              </a:rPr>
              <a:t>  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ru-RU" b="1" smtClean="0">
                <a:solidFill>
                  <a:srgbClr val="3D3D3D"/>
                </a:solidFill>
              </a:rPr>
              <a:t>Автор: учитель физики МБОУ СОШ № 4 пгт. Афипского Северского района Краснодарского края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endParaRPr lang="ru-RU" b="1" smtClean="0">
              <a:solidFill>
                <a:srgbClr val="3D3D3D"/>
              </a:solidFill>
            </a:endParaRP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ru-RU" b="1" smtClean="0">
                <a:solidFill>
                  <a:srgbClr val="3D3D3D"/>
                </a:solidFill>
              </a:rPr>
              <a:t>Аванесян Лариса Григорьевна</a:t>
            </a:r>
            <a:endParaRPr lang="ru-RU" b="1" smtClean="0">
              <a:solidFill>
                <a:srgbClr val="002060"/>
              </a:solidFill>
            </a:endParaRPr>
          </a:p>
          <a:p>
            <a:pPr marL="36513">
              <a:spcBef>
                <a:spcPct val="0"/>
              </a:spcBef>
            </a:pP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206500"/>
            <a:ext cx="840105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13D5A-2344-4C27-A9A3-33F3B2DAA6F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3556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1432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5.</a:t>
            </a:r>
          </a:p>
          <a:p>
            <a:r>
              <a:rPr lang="ru-RU" sz="2400">
                <a:latin typeface="Verdana" pitchFamily="34" charset="0"/>
              </a:rPr>
              <a:t>Как рассчитать силу трения при движении тела по горизонтальной поверхности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?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1) </a:t>
            </a:r>
            <a:r>
              <a:rPr lang="el-GR" sz="2400">
                <a:latin typeface="Verdana" pitchFamily="34" charset="0"/>
                <a:cs typeface="Times New Roman" pitchFamily="18" charset="0"/>
              </a:rPr>
              <a:t>μ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mg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;</a:t>
            </a: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2) 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mg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;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3) 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kx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;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4) 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mgh</a:t>
            </a:r>
            <a:r>
              <a:rPr lang="ru-RU" sz="2400">
                <a:latin typeface="Verdana" pitchFamily="34" charset="0"/>
                <a:cs typeface="Times New Roman" pitchFamily="18" charset="0"/>
              </a:rPr>
              <a:t>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FA095-33FA-491C-8627-5FA6B77CC64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4595" name="Рисунок 5" descr="smil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71625"/>
            <a:ext cx="23193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A0F8-D0C3-44AC-B50F-23B4182BD32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5604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14375" y="857250"/>
            <a:ext cx="3429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6.</a:t>
            </a:r>
          </a:p>
          <a:p>
            <a:r>
              <a:rPr lang="ru-RU" sz="2000">
                <a:latin typeface="Verdana" pitchFamily="34" charset="0"/>
              </a:rPr>
              <a:t>На рисунке изображены три опыта, проделав которые можно сделать вывод: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1)Наименьшее значение имеет вес груза;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2)Наименьшее значение имеет сила трения скольжения;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3)Все силы одинаковы;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Наименьшее значение имеет сила трения качения.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ADD6-33D2-4D61-8C5F-C6F74257EB8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26643" name="Picture 6" descr="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163" y="928688"/>
            <a:ext cx="46085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212C-3A24-4553-81C4-2978994740D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7652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714375" y="357188"/>
            <a:ext cx="3929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Verdana" pitchFamily="34" charset="0"/>
            </a:endParaRPr>
          </a:p>
          <a:p>
            <a:r>
              <a:rPr lang="ru-RU" sz="2400" b="1">
                <a:latin typeface="Verdana" pitchFamily="34" charset="0"/>
              </a:rPr>
              <a:t>Задание 7.</a:t>
            </a:r>
          </a:p>
          <a:p>
            <a:r>
              <a:rPr lang="ru-RU" sz="2400">
                <a:latin typeface="Verdana" pitchFamily="34" charset="0"/>
              </a:rPr>
              <a:t>Как рассчитать коэффициент трения при движении тела массой </a:t>
            </a:r>
            <a:r>
              <a:rPr lang="en-US" sz="2400">
                <a:latin typeface="Verdana" pitchFamily="34" charset="0"/>
              </a:rPr>
              <a:t>m</a:t>
            </a:r>
            <a:r>
              <a:rPr lang="ru-RU" sz="2400">
                <a:latin typeface="Verdana" pitchFamily="34" charset="0"/>
              </a:rPr>
              <a:t>, если сила трения </a:t>
            </a:r>
            <a:r>
              <a:rPr lang="en-US" sz="2400">
                <a:latin typeface="Verdana" pitchFamily="34" charset="0"/>
              </a:rPr>
              <a:t>F</a:t>
            </a:r>
            <a:r>
              <a:rPr lang="ru-RU" sz="2400" baseline="-25000">
                <a:latin typeface="Verdana" pitchFamily="34" charset="0"/>
              </a:rPr>
              <a:t>тр</a:t>
            </a:r>
            <a:r>
              <a:rPr lang="ru-RU" sz="2400">
                <a:latin typeface="Verdana" pitchFamily="34" charset="0"/>
              </a:rPr>
              <a:t>, а сила реакции опоры – </a:t>
            </a:r>
            <a:r>
              <a:rPr lang="en-US" sz="2400">
                <a:latin typeface="Verdana" pitchFamily="34" charset="0"/>
              </a:rPr>
              <a:t>N?</a:t>
            </a:r>
          </a:p>
          <a:p>
            <a:endParaRPr lang="ru-RU" sz="2400">
              <a:latin typeface="Verdana" pitchFamily="34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1) </a:t>
            </a:r>
            <a:r>
              <a:rPr lang="en-US" sz="2400">
                <a:latin typeface="Verdana" pitchFamily="34" charset="0"/>
              </a:rPr>
              <a:t>F</a:t>
            </a:r>
            <a:r>
              <a:rPr lang="ru-RU" sz="2400" baseline="-25000">
                <a:latin typeface="Verdana" pitchFamily="34" charset="0"/>
              </a:rPr>
              <a:t>тр</a:t>
            </a:r>
            <a:r>
              <a:rPr lang="ru-RU" sz="2400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/ mg</a:t>
            </a:r>
            <a:endParaRPr lang="ru-RU" sz="2400">
              <a:latin typeface="Verdana" pitchFamily="34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2) </a:t>
            </a:r>
            <a:r>
              <a:rPr lang="en-US" sz="2400">
                <a:latin typeface="Verdana" pitchFamily="34" charset="0"/>
              </a:rPr>
              <a:t>F</a:t>
            </a:r>
            <a:r>
              <a:rPr lang="ru-RU" sz="2400" baseline="-25000">
                <a:latin typeface="Verdana" pitchFamily="34" charset="0"/>
              </a:rPr>
              <a:t>тр</a:t>
            </a:r>
            <a:r>
              <a:rPr lang="ru-RU" sz="2400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/ N 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3) 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N / </a:t>
            </a:r>
            <a:r>
              <a:rPr lang="en-US" sz="2400">
                <a:latin typeface="Verdana" pitchFamily="34" charset="0"/>
              </a:rPr>
              <a:t>F</a:t>
            </a:r>
            <a:r>
              <a:rPr lang="ru-RU" sz="2400" baseline="-25000">
                <a:latin typeface="Verdana" pitchFamily="34" charset="0"/>
              </a:rPr>
              <a:t>тр</a:t>
            </a:r>
            <a:r>
              <a:rPr lang="ru-RU" sz="2400">
                <a:latin typeface="Verdana" pitchFamily="34" charset="0"/>
              </a:rPr>
              <a:t> </a:t>
            </a:r>
            <a:r>
              <a:rPr lang="en-US" sz="2400">
                <a:latin typeface="Verdana" pitchFamily="34" charset="0"/>
              </a:rPr>
              <a:t> 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Verdana" pitchFamily="34" charset="0"/>
                <a:cs typeface="Times New Roman" pitchFamily="18" charset="0"/>
              </a:rPr>
              <a:t>4) </a:t>
            </a:r>
            <a:r>
              <a:rPr lang="en-US" sz="2400">
                <a:latin typeface="Verdana" pitchFamily="34" charset="0"/>
              </a:rPr>
              <a:t>mg </a:t>
            </a:r>
            <a:r>
              <a:rPr lang="en-US" sz="2400">
                <a:latin typeface="Verdana" pitchFamily="34" charset="0"/>
                <a:cs typeface="Times New Roman" pitchFamily="18" charset="0"/>
              </a:rPr>
              <a:t>/ </a:t>
            </a:r>
            <a:r>
              <a:rPr lang="en-US" sz="2400">
                <a:latin typeface="Verdana" pitchFamily="34" charset="0"/>
              </a:rPr>
              <a:t>F</a:t>
            </a:r>
            <a:r>
              <a:rPr lang="ru-RU" sz="2400" baseline="-25000">
                <a:latin typeface="Verdana" pitchFamily="34" charset="0"/>
              </a:rPr>
              <a:t>тр</a:t>
            </a:r>
            <a:r>
              <a:rPr lang="ru-RU" sz="2400">
                <a:latin typeface="Verdana" pitchFamily="34" charset="0"/>
              </a:rPr>
              <a:t> 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A3C5C-22D8-4103-8305-E0F03961D13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8691" name="Рисунок 5" descr="smil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71625"/>
            <a:ext cx="23193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BCA16-577C-4007-A206-E640A8B1299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29700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214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8.</a:t>
            </a:r>
          </a:p>
          <a:p>
            <a:r>
              <a:rPr lang="ru-RU" sz="2000">
                <a:latin typeface="Verdana" pitchFamily="34" charset="0"/>
              </a:rPr>
              <a:t>Почему мел оставляет след на доске</a:t>
            </a:r>
            <a:r>
              <a:rPr lang="en-US" sz="2000">
                <a:latin typeface="Verdana" pitchFamily="34" charset="0"/>
              </a:rPr>
              <a:t>?</a:t>
            </a:r>
            <a:r>
              <a:rPr lang="ru-RU" sz="2000">
                <a:latin typeface="Verdana" pitchFamily="34" charset="0"/>
              </a:rPr>
              <a:t> Выбери наиболее точный ответ.</a:t>
            </a:r>
          </a:p>
          <a:p>
            <a:endParaRPr lang="ru-RU" sz="2000">
              <a:latin typeface="Verdana" pitchFamily="34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Мел приклеивается к доске;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Мел обладает магнитными свойствами;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На мелкие части мела действует сила трения покоя;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Части мела проникают в доску из-за диффузии.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4DB3-CFB1-4A43-B17A-EFDA6F6A8536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30739" name="Picture 4" descr="AG00052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57313"/>
            <a:ext cx="3743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5845-1862-4B17-99D7-D4421B0AB1A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1748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500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9.</a:t>
            </a:r>
          </a:p>
          <a:p>
            <a:r>
              <a:rPr lang="ru-RU" sz="2000">
                <a:latin typeface="Verdana" pitchFamily="34" charset="0"/>
              </a:rPr>
              <a:t>Какой вид силы трения удерживает груз при перемещении его на наклонном транспортере?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Трение качения;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Трение скольжения;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Трение покоя;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Сила сопротивления в воздухе.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A17A5-1D23-4A67-B56E-BF9E05519CA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2787" name="pictureRes" descr="res2395EE2B-4D4A-4074-958D-549CB77A87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000125"/>
            <a:ext cx="4394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661987"/>
          </a:xfrm>
        </p:spPr>
        <p:txBody>
          <a:bodyPr/>
          <a:lstStyle/>
          <a:p>
            <a:pPr marR="0" algn="ctr">
              <a:spcBef>
                <a:spcPct val="0"/>
              </a:spcBef>
              <a:spcAft>
                <a:spcPct val="0"/>
              </a:spcAft>
            </a:pPr>
            <a:r>
              <a:rPr lang="ru-RU" sz="3600" b="1" i="1" smtClean="0">
                <a:solidFill>
                  <a:srgbClr val="00B0F0"/>
                </a:solidFill>
              </a:rPr>
              <a:t>СИЛЫ  ТРЕНИЯ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3" y="4535488"/>
            <a:ext cx="2790825" cy="185896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02E06-1E59-40C1-9E2B-905BC786CC79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Picture 2" descr="C:\Documents and Settings\Admin\Рабочий стол\Картинки для проекта\Рисунок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573088"/>
            <a:ext cx="8066088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823E3-C50B-471B-8488-F86B190AAAD9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3796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5004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10.</a:t>
            </a:r>
          </a:p>
          <a:p>
            <a:r>
              <a:rPr lang="ru-RU" sz="2000">
                <a:latin typeface="Verdana" pitchFamily="34" charset="0"/>
              </a:rPr>
              <a:t>Равномерно движущийся по горизонтальной поверхности брусок  массой 100 г тянут с силой 0,5 Н. Какова сила трения скольжения</a:t>
            </a:r>
            <a:r>
              <a:rPr lang="en-US" sz="2000">
                <a:latin typeface="Verdana" pitchFamily="34" charset="0"/>
              </a:rPr>
              <a:t>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0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,5 Н;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0,05 Н;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0,005 Н;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50 Н.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45D6-E506-416C-BFEB-D54EF61F10C9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3929063" y="3714750"/>
            <a:ext cx="4857750" cy="285750"/>
          </a:xfrm>
          <a:prstGeom prst="cube">
            <a:avLst>
              <a:gd name="adj" fmla="val 16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5072063" y="3071813"/>
            <a:ext cx="2500312" cy="642937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4464844" y="3250407"/>
            <a:ext cx="357187" cy="85725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7750969" y="2964657"/>
            <a:ext cx="357187" cy="85725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6072188" y="2000250"/>
            <a:ext cx="357187" cy="115570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72188" y="3786188"/>
            <a:ext cx="357187" cy="1071562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626A6-06EA-4998-AFE4-EC3E2D0B6F2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pic>
        <p:nvPicPr>
          <p:cNvPr id="35844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286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11.</a:t>
            </a:r>
          </a:p>
          <a:p>
            <a:r>
              <a:rPr lang="ru-RU" sz="2000">
                <a:latin typeface="Verdana" pitchFamily="34" charset="0"/>
              </a:rPr>
              <a:t>Равномерно движущийся по горизонтальной дороге грузовик  массой 10 т развивает силу тяги 5 кН. Каков коэффициент силы трения скольжения</a:t>
            </a:r>
            <a:r>
              <a:rPr lang="en-US" sz="2000">
                <a:latin typeface="Verdana" pitchFamily="34" charset="0"/>
              </a:rPr>
              <a:t>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</a:t>
            </a:r>
            <a:r>
              <a:rPr lang="en-US" sz="2000">
                <a:latin typeface="Verdana" pitchFamily="34" charset="0"/>
                <a:cs typeface="Times New Roman" pitchFamily="18" charset="0"/>
              </a:rPr>
              <a:t>0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,5; 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0,05;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0,005;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50.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EFC0-D8BA-4FA3-8EFC-C9FAA35D1436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pSp>
        <p:nvGrpSpPr>
          <p:cNvPr id="1048" name="Группа 9"/>
          <p:cNvGrpSpPr>
            <a:grpSpLocks/>
          </p:cNvGrpSpPr>
          <p:nvPr/>
        </p:nvGrpSpPr>
        <p:grpSpPr bwMode="auto">
          <a:xfrm>
            <a:off x="4143375" y="1000125"/>
            <a:ext cx="4714875" cy="3500438"/>
            <a:chOff x="0" y="642918"/>
            <a:chExt cx="3713163" cy="2927363"/>
          </a:xfrm>
        </p:grpSpPr>
        <p:pic>
          <p:nvPicPr>
            <p:cNvPr id="1049" name="Рисунок 12" descr="dumptruck_constructio_ac_hc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14282" y="1285860"/>
              <a:ext cx="2928926" cy="165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Стрелка вверх 13"/>
            <p:cNvSpPr/>
            <p:nvPr/>
          </p:nvSpPr>
          <p:spPr>
            <a:xfrm>
              <a:off x="1571531" y="928353"/>
              <a:ext cx="142525" cy="1001012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 flipV="1">
              <a:off x="1571531" y="1999727"/>
              <a:ext cx="133773" cy="1080668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714056" y="1908123"/>
              <a:ext cx="1429005" cy="14338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>
              <a:off x="213789" y="1929365"/>
              <a:ext cx="1357742" cy="142053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530273" y="1872278"/>
              <a:ext cx="213789" cy="2137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071538" y="642918"/>
            <a:ext cx="517528" cy="877976"/>
          </p:xfrm>
          <a:graphic>
            <a:graphicData uri="http://schemas.openxmlformats.org/presentationml/2006/ole">
              <p:oleObj spid="_x0000_s1026" name="Формула" r:id="rId6" imgW="177480" imgH="27936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232150" y="1090613"/>
            <a:ext cx="481013" cy="838200"/>
          </p:xfrm>
          <a:graphic>
            <a:graphicData uri="http://schemas.openxmlformats.org/presentationml/2006/ole">
              <p:oleObj spid="_x0000_s1027" name="Формула" r:id="rId7" imgW="164880" imgH="26640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785918" y="2571744"/>
            <a:ext cx="998537" cy="998537"/>
          </p:xfrm>
          <a:graphic>
            <a:graphicData uri="http://schemas.openxmlformats.org/presentationml/2006/ole">
              <p:oleObj spid="_x0000_s1028" name="Формула" r:id="rId8" imgW="342720" imgH="317160" progId="Equation.3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0" y="2143116"/>
            <a:ext cx="776288" cy="1038225"/>
          </p:xfrm>
          <a:graphic>
            <a:graphicData uri="http://schemas.openxmlformats.org/presentationml/2006/ole">
              <p:oleObj spid="_x0000_s1029" name="Формула" r:id="rId9" imgW="266400" imgH="3301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D7F7A-9C8E-4B67-8736-9129F2E0414A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38916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7861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12. </a:t>
            </a:r>
          </a:p>
          <a:p>
            <a:r>
              <a:rPr lang="ru-RU" sz="2000">
                <a:latin typeface="Verdana" pitchFamily="34" charset="0"/>
              </a:rPr>
              <a:t>При помощи динамометра ученик равномерно перемещал деревянный брусок массой 200 г по горизонтально расположенной доске. Каков коэффициент трения, если динамометр показывал 0,6 Н?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0,12;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0,012;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0,03;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0,3.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2A1D-321F-415B-A3DA-89B2C265980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12" name="Измерение силы трения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428750"/>
            <a:ext cx="33051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A59B8-4CAF-4ECB-9849-2D1737B97084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40964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642938" y="785813"/>
            <a:ext cx="37861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13.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На соревнованиях лошадей тяжелоупряжных пород одна из них, двигаясь равномерно, перевезла груз массой 23 т. Найти коэффициент трения, если сила тяги лошади 2,3 кН?</a:t>
            </a:r>
          </a:p>
          <a:p>
            <a:endParaRPr lang="ru-RU" sz="2000">
              <a:latin typeface="Verdana" pitchFamily="34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1;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0,1;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0,01;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0,001.</a:t>
            </a:r>
          </a:p>
          <a:p>
            <a:endParaRPr lang="ru-RU" sz="2000"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7E9DB-2832-40D2-AD2A-BAC14F4F31D7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42003" name="Рисунок 6" descr="27032007(00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63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77E2-F01E-4AAF-B8C5-DFA1454F7982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43012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785813" y="571500"/>
            <a:ext cx="38576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14. 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Почему космический корабль, отправляемый на Луну с искусственного спутника Земли, может не иметь обтекаемой формы?</a:t>
            </a:r>
          </a:p>
          <a:p>
            <a:endParaRPr lang="ru-RU" sz="2000">
              <a:latin typeface="Verdana" pitchFamily="34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Космический корабль движется с большой скоростью;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На Луне нет атмосферы;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Атмосфера на Луне плотная;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Сила сопротивления не зависит от формы спутника.</a:t>
            </a:r>
          </a:p>
          <a:p>
            <a:endParaRPr lang="ru-RU" sz="2000"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D5A06-0D47-4FC4-BAE3-A0673FA1E749}" type="slidenum">
              <a:rPr lang="ru-RU"/>
              <a:pPr>
                <a:defRPr/>
              </a:pPr>
              <a:t>29</a:t>
            </a:fld>
            <a:endParaRPr lang="ru-RU"/>
          </a:p>
        </p:txBody>
      </p:sp>
      <p:pic>
        <p:nvPicPr>
          <p:cNvPr id="44051" name="Picture 2" descr="D:\ЛАРА\С Винта 160IDE\КАРТИНКИ\Космос Космос Космос\1161242295_66_kosmos_95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5715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3" descr="C:\Documents and Settings\Admin\Рабочий стол\Картинки для проекта\1024-64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000375"/>
            <a:ext cx="26431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143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Задание 1.</a:t>
            </a:r>
          </a:p>
          <a:p>
            <a:r>
              <a:rPr lang="ru-RU">
                <a:latin typeface="Verdana" pitchFamily="34" charset="0"/>
              </a:rPr>
              <a:t>При равных условиях сравните силу трения скольжения и силу трения качения?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1) Сила трения скольжения меньше</a:t>
            </a: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2) Сила трения качения меньше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3) Силы трения качения и скольжения одинаковы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4) При равных условиях сила трения качения и скольжения всегда равны нулю.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F2FD-AA85-4037-9E94-54092B811CCA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6403" name="Рисунок 11" descr="Untitl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857375"/>
            <a:ext cx="4762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989A3-132E-4CE7-93BD-2A69FF24903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pic>
        <p:nvPicPr>
          <p:cNvPr id="45060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50043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15.</a:t>
            </a:r>
          </a:p>
          <a:p>
            <a:r>
              <a:rPr lang="ru-RU">
                <a:latin typeface="Verdana" pitchFamily="34" charset="0"/>
              </a:rPr>
              <a:t>Автомашина движется со скоростью 72 км/ч по ветру, скорость которого относительно земли равна 15 м/с. Во сколько раз увеличится сила сопротивления воздуха при движении автомобиля с той же скоростью против ветра? Считать, что сила сопротивления воздуха прямо пропорциональна квадрату относительной скорости.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1) 49;</a:t>
            </a: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2) 1,5;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3) 7;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4) 2, 25.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7AE09-56EE-4A49-877C-157084D6D38B}" type="slidenum">
              <a:rPr lang="ru-RU"/>
              <a:pPr>
                <a:defRPr/>
              </a:pPr>
              <a:t>31</a:t>
            </a:fld>
            <a:endParaRPr lang="ru-RU"/>
          </a:p>
        </p:txBody>
      </p:sp>
      <p:pic>
        <p:nvPicPr>
          <p:cNvPr id="46099" name="Рисунок 6" descr="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357313"/>
            <a:ext cx="42148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1829B-BEF6-4EAE-B7F1-4CB5B1036EE2}" type="slidenum">
              <a:rPr lang="ru-RU"/>
              <a:pPr>
                <a:defRPr/>
              </a:pPr>
              <a:t>32</a:t>
            </a:fld>
            <a:endParaRPr lang="ru-RU"/>
          </a:p>
        </p:txBody>
      </p:sp>
      <p:pic>
        <p:nvPicPr>
          <p:cNvPr id="47108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00063"/>
            <a:ext cx="7929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Задание 16.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На каком из рисунков правильно отображены силы, сопровождающие движение деревянного бруска?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288ED-71FF-47CF-A419-CE0CB73C1602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481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71625"/>
            <a:ext cx="72834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FEE0-8F2A-4229-B192-044CD2681708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49156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500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17.</a:t>
            </a:r>
          </a:p>
          <a:p>
            <a:r>
              <a:rPr lang="ru-RU" sz="2000">
                <a:latin typeface="Verdana" pitchFamily="34" charset="0"/>
              </a:rPr>
              <a:t>С каким максимальным ускорением может двигаться достаточно мощный автобус, если коэффициент трения скольжения равен 0,3?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3 м/с</a:t>
            </a:r>
            <a:r>
              <a:rPr lang="ru-RU" sz="2000" baseline="30000">
                <a:latin typeface="Verdana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;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9,8 м/с</a:t>
            </a:r>
            <a:r>
              <a:rPr lang="ru-RU" sz="2000" baseline="30000">
                <a:latin typeface="Verdana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;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30 м/с</a:t>
            </a:r>
            <a:r>
              <a:rPr lang="ru-RU" sz="2000" baseline="30000">
                <a:latin typeface="Verdana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;</a:t>
            </a:r>
            <a:endParaRPr lang="ru-RU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0 м/с</a:t>
            </a:r>
            <a:r>
              <a:rPr lang="ru-RU" sz="2000" baseline="30000">
                <a:latin typeface="Verdana" pitchFamily="34" charset="0"/>
                <a:cs typeface="Times New Roman" pitchFamily="18" charset="0"/>
              </a:rPr>
              <a:t>2</a:t>
            </a:r>
            <a:r>
              <a:rPr lang="ru-RU" sz="2000">
                <a:latin typeface="Verdana" pitchFamily="34" charset="0"/>
                <a:cs typeface="Times New Roman" pitchFamily="18" charset="0"/>
              </a:rPr>
              <a:t>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52B7-BC52-4190-A7EB-469C066B2E05}" type="slidenum">
              <a:rPr lang="ru-RU"/>
              <a:pPr>
                <a:defRPr/>
              </a:pPr>
              <a:t>35</a:t>
            </a:fld>
            <a:endParaRPr lang="ru-RU"/>
          </a:p>
        </p:txBody>
      </p:sp>
      <p:pic>
        <p:nvPicPr>
          <p:cNvPr id="11" name="Рисунок 10" descr="img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1357313"/>
            <a:ext cx="4000500" cy="3000375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760EC-C799-4612-9ECB-E0056EA8DC25}" type="slidenum">
              <a:rPr lang="ru-RU"/>
              <a:pPr>
                <a:defRPr/>
              </a:pPr>
              <a:t>36</a:t>
            </a:fld>
            <a:endParaRPr lang="ru-RU"/>
          </a:p>
        </p:txBody>
      </p:sp>
      <p:pic>
        <p:nvPicPr>
          <p:cNvPr id="51204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35004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Задание 18. </a:t>
            </a:r>
          </a:p>
          <a:p>
            <a:r>
              <a:rPr lang="ru-RU">
                <a:latin typeface="Verdana" pitchFamily="34" charset="0"/>
              </a:rPr>
              <a:t>При выполнении трюков дельфины, ныряя в воду с вышки, стремятся войти в воду в вертикальном, а не горизонтальном положении?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1) В вертикальном положении сила сопротивления больше; </a:t>
            </a: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2) Сила сопротивления зависит от площади лобового сечения;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3) В горизонтальном положении сила сопротивления меньше;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4) И в вертикальном и горизонтальном положениях сила сопротивления одинакова.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A76CB-9BE4-48C9-B53F-02CA743754E4}" type="slidenum">
              <a:rPr lang="ru-RU"/>
              <a:pPr>
                <a:defRPr/>
              </a:pPr>
              <a:t>37</a:t>
            </a:fld>
            <a:endParaRPr lang="ru-RU"/>
          </a:p>
        </p:txBody>
      </p:sp>
      <p:pic>
        <p:nvPicPr>
          <p:cNvPr id="52243" name="Picture 3" descr="C:\Documents and Settings\Admin\Рабочий стол\Картинки для проекта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357313"/>
            <a:ext cx="41433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066800"/>
            <a:ext cx="4943475" cy="312737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0A33C-9695-4CD0-8F09-BD944D40662A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57250" y="5286375"/>
            <a:ext cx="928688" cy="9715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2" name="Рисунок 15" descr="smeh_2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357563"/>
            <a:ext cx="2357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715000" y="1714500"/>
            <a:ext cx="968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C000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2000250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2A63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Ошибка!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2A63A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Повторите попытку.</a:t>
            </a:r>
            <a:endParaRPr lang="ru-RU" sz="4400" b="1" spc="50" dirty="0">
              <a:ln w="11430"/>
              <a:solidFill>
                <a:srgbClr val="2A63A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Управляющая кнопка: в начало 6">
            <a:hlinkClick r:id="" action="ppaction://hlinkshowjump?jump=lastslideviewed" highlightClick="1"/>
          </p:cNvPr>
          <p:cNvSpPr/>
          <p:nvPr/>
        </p:nvSpPr>
        <p:spPr>
          <a:xfrm>
            <a:off x="928688" y="5143500"/>
            <a:ext cx="828675" cy="90011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6" name="Рисунок 8" descr="36_20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4071938"/>
            <a:ext cx="2593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FD9BD-E7B9-4BA9-ADBD-EB8F9593260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7412" name="Рисунок 5" descr="36_2_2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B78BE-7FA8-4625-8D99-116D55D3BA75}" type="slidenum">
              <a:rPr lang="ru-RU"/>
              <a:pPr>
                <a:defRPr/>
              </a:pPr>
              <a:t>40</a:t>
            </a:fld>
            <a:endParaRPr lang="ru-RU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347663"/>
            <a:ext cx="6083300" cy="443706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928688" y="5000625"/>
            <a:ext cx="1042987" cy="1042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300" name="Рисунок 5" descr="36_2_6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286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3" descr="profs-2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143375"/>
            <a:ext cx="406241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714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2.</a:t>
            </a:r>
          </a:p>
          <a:p>
            <a:r>
              <a:rPr lang="ru-RU" sz="2000">
                <a:latin typeface="Verdana" pitchFamily="34" charset="0"/>
              </a:rPr>
              <a:t>Каковы причины возникновения силы трения ?</a:t>
            </a:r>
          </a:p>
          <a:p>
            <a:r>
              <a:rPr lang="ru-RU" sz="2000">
                <a:latin typeface="Verdana" pitchFamily="34" charset="0"/>
              </a:rPr>
              <a:t>А). Шероховатость соприкасающихся поверхностей;</a:t>
            </a:r>
          </a:p>
          <a:p>
            <a:r>
              <a:rPr lang="ru-RU" sz="2000">
                <a:latin typeface="Verdana" pitchFamily="34" charset="0"/>
              </a:rPr>
              <a:t>В). Взаимодействие молекул соприкасающихся поверхностей;</a:t>
            </a:r>
          </a:p>
          <a:p>
            <a:r>
              <a:rPr lang="ru-RU" sz="2000">
                <a:latin typeface="Verdana" pitchFamily="34" charset="0"/>
              </a:rPr>
              <a:t>С). Движение тела.</a:t>
            </a: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А, В, С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А, В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А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В.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1</a:t>
            </a:r>
            <a:endParaRPr lang="ru-RU" sz="40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</a:t>
            </a:r>
            <a:endParaRPr lang="ru-RU" sz="36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</a:t>
            </a:r>
            <a:endParaRPr lang="ru-RU" sz="36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ECBBB-F377-4B21-9C58-B8982FD8A3C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8451" name="Рисунок 5" descr="smil4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71625"/>
            <a:ext cx="23193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85C59-F4B6-46D4-ABAF-2AB1A90C00ED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9460" name="Рисунок 5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429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Задание 3. </a:t>
            </a:r>
          </a:p>
          <a:p>
            <a:r>
              <a:rPr lang="ru-RU">
                <a:latin typeface="Verdana" pitchFamily="34" charset="0"/>
              </a:rPr>
              <a:t>На рисунке показаны три опыта, выполнив которые можно сделать вывод:</a:t>
            </a: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1) Сила трения не зависит от площади соприкасающихся поверхностей;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2) Сила трения зависит от силы нормальной реакции опоры;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3) Сила трения скольжения зависит от рода соприкасающихся поверхностей;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Verdana" pitchFamily="34" charset="0"/>
                <a:cs typeface="Times New Roman" pitchFamily="18" charset="0"/>
              </a:rPr>
              <a:t>4) Сила трения скольжения не зависит от рода соприкасающихся поверхностей. 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85F2-AFCA-461B-A099-A8782B2940C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0499" name="Picture 6" descr="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928688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860" y="1785926"/>
            <a:ext cx="607223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Правильно,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следуйте дальше!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Управляющая кнопка: в начало 9">
            <a:hlinkClick r:id="" action="ppaction://hlinkshowjump?jump=nextslide" highlightClick="1"/>
          </p:cNvPr>
          <p:cNvSpPr/>
          <p:nvPr/>
        </p:nvSpPr>
        <p:spPr>
          <a:xfrm flipH="1">
            <a:off x="7143750" y="5000625"/>
            <a:ext cx="857250" cy="8286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0D1EB-68DF-4367-929C-F1E7FE7C24A4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1508" name="Рисунок 7" descr="36_2_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86188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785813" y="785813"/>
            <a:ext cx="3429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Задание 4.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Может ли велосипедист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двигаться равномерно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по горизонтальной </a:t>
            </a:r>
          </a:p>
          <a:p>
            <a:r>
              <a:rPr lang="ru-RU" sz="2000">
                <a:solidFill>
                  <a:srgbClr val="000000"/>
                </a:solidFill>
                <a:latin typeface="Verdana" pitchFamily="34" charset="0"/>
              </a:rPr>
              <a:t>дороге, не вращая педали?</a:t>
            </a:r>
          </a:p>
          <a:p>
            <a:endParaRPr lang="ru-RU" sz="2000">
              <a:latin typeface="Verdana" pitchFamily="34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1) Может из-за трения;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2) Не может из-за трения;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3) Может по инерции;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Verdana" pitchFamily="34" charset="0"/>
                <a:cs typeface="Times New Roman" pitchFamily="18" charset="0"/>
              </a:rPr>
              <a:t>4) Велосипедист не может двигаться равномерно.</a:t>
            </a:r>
            <a:endParaRPr lang="ru-RU" sz="32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6313" y="5072063"/>
          <a:ext cx="3429000" cy="8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857256"/>
                <a:gridCol w="857256"/>
                <a:gridCol w="857256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страиваемая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48577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1</a:t>
            </a:r>
            <a:endParaRPr lang="ru-RU" sz="2400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57150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2</a:t>
            </a:r>
            <a:endParaRPr lang="ru-RU" sz="2400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657225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7429500" y="5143500"/>
            <a:ext cx="714375" cy="714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4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FF6C1-D715-4230-9AEB-26B5A3ED966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2547" name="Picture 4" descr="bmp1d30_01_0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85875"/>
            <a:ext cx="3327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760</Words>
  <Application>Microsoft Office PowerPoint</Application>
  <PresentationFormat>Экран (4:3)</PresentationFormat>
  <Paragraphs>241</Paragraphs>
  <Slides>40</Slides>
  <Notes>0</Notes>
  <HiddenSlides>19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Verdana</vt:lpstr>
      <vt:lpstr>Arial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169</cp:revision>
  <dcterms:created xsi:type="dcterms:W3CDTF">2010-01-17T18:24:19Z</dcterms:created>
  <dcterms:modified xsi:type="dcterms:W3CDTF">2012-12-09T13:40:57Z</dcterms:modified>
</cp:coreProperties>
</file>