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15" r:id="rId3"/>
    <p:sldId id="316" r:id="rId4"/>
    <p:sldId id="317" r:id="rId5"/>
    <p:sldId id="324" r:id="rId6"/>
    <p:sldId id="267" r:id="rId7"/>
    <p:sldId id="323" r:id="rId8"/>
    <p:sldId id="268" r:id="rId9"/>
    <p:sldId id="270" r:id="rId10"/>
    <p:sldId id="283" r:id="rId11"/>
    <p:sldId id="269" r:id="rId12"/>
    <p:sldId id="31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319" r:id="rId23"/>
    <p:sldId id="293" r:id="rId24"/>
    <p:sldId id="295" r:id="rId25"/>
    <p:sldId id="299" r:id="rId26"/>
    <p:sldId id="305" r:id="rId27"/>
    <p:sldId id="301" r:id="rId28"/>
    <p:sldId id="306" r:id="rId29"/>
    <p:sldId id="322" r:id="rId30"/>
    <p:sldId id="307" r:id="rId31"/>
    <p:sldId id="303" r:id="rId32"/>
    <p:sldId id="318" r:id="rId33"/>
    <p:sldId id="281" r:id="rId34"/>
    <p:sldId id="32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996633"/>
    <a:srgbClr val="FF9900"/>
    <a:srgbClr val="0066CC"/>
    <a:srgbClr val="3C1C0A"/>
    <a:srgbClr val="EFE1D9"/>
    <a:srgbClr val="0033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76" autoAdjust="0"/>
    <p:restoredTop sz="94660"/>
  </p:normalViewPr>
  <p:slideViewPr>
    <p:cSldViewPr>
      <p:cViewPr varScale="1">
        <p:scale>
          <a:sx n="75" d="100"/>
          <a:sy n="75" d="100"/>
        </p:scale>
        <p:origin x="-1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F58090C-C917-4A0F-A121-CC46CBA7B13C}" type="datetimeFigureOut">
              <a:rPr lang="ru-RU"/>
              <a:pPr>
                <a:defRPr/>
              </a:pPr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C21E5F5-04DD-4E1D-8456-F40CEB8E5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59E94B-CD51-4156-A586-D8A3D6326EA1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66CC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3200" b="1" i="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Impact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C701603-1981-409F-9581-93CF9A870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&#1055;&#1088;&#1077;&#1079;&#1077;&#1085;&#1090;&#1072;&#1094;&#1080;&#1103;2.pptx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85725" y="1474788"/>
            <a:ext cx="8783638" cy="3182937"/>
          </a:xfr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0" y="5715000"/>
            <a:ext cx="4900613" cy="935038"/>
          </a:xfrm>
        </p:spPr>
        <p:txBody>
          <a:bodyPr/>
          <a:lstStyle/>
          <a:p>
            <a:r>
              <a:rPr lang="ru-RU" sz="2000" b="1" smtClean="0"/>
              <a:t>Аванесян Л.Г., МБОУ  СОШ № 4,</a:t>
            </a:r>
          </a:p>
          <a:p>
            <a:r>
              <a:rPr lang="ru-RU" sz="2000" b="1" smtClean="0"/>
              <a:t> пгт. Афипский Краснодарского края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0.00531 L -2.77778E-7 -4.2553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28625" y="5143500"/>
            <a:ext cx="814387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/>
              <a:t>      </a:t>
            </a:r>
            <a:r>
              <a:rPr lang="ru-RU" sz="2400" b="1" i="1" dirty="0">
                <a:solidFill>
                  <a:srgbClr val="0070C0"/>
                </a:solidFill>
              </a:rPr>
              <a:t>При намазывании увлажненным твердым мылом соприкасающиеся поверхности тел сила трения скольжения увеличивается.</a:t>
            </a:r>
            <a:endParaRPr lang="ru-RU" sz="2400" b="1" i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" name="Picture 3" descr="C:\Documents and Settings\Admin\Рабочий стол\физ фото\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65188" y="1365250"/>
            <a:ext cx="7961312" cy="4041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268288"/>
            <a:ext cx="8242300" cy="1450975"/>
          </a:xfrm>
        </p:spPr>
      </p:pic>
      <p:sp>
        <p:nvSpPr>
          <p:cNvPr id="27654" name="Содержимое 2"/>
          <p:cNvSpPr>
            <a:spLocks noGrp="1"/>
          </p:cNvSpPr>
          <p:nvPr>
            <p:ph idx="1"/>
          </p:nvPr>
        </p:nvSpPr>
        <p:spPr>
          <a:xfrm>
            <a:off x="3714750" y="1285875"/>
            <a:ext cx="4972050" cy="4572000"/>
          </a:xfrm>
        </p:spPr>
        <p:txBody>
          <a:bodyPr/>
          <a:lstStyle/>
          <a:p>
            <a:pPr>
              <a:buFontTx/>
              <a:buNone/>
            </a:pP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1714500"/>
          <a:ext cx="8215312" cy="13255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580469"/>
                <a:gridCol w="2705944"/>
                <a:gridCol w="2928959"/>
              </a:tblGrid>
              <a:tr h="47835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0752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Измерение силы трения покоя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Измерение</a:t>
                      </a:r>
                      <a:r>
                        <a:rPr lang="ru-RU" baseline="0" dirty="0" smtClean="0"/>
                        <a:t> силы трения скольжения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Измерение силы трения качения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7669" name="Группа 4"/>
          <p:cNvGrpSpPr>
            <a:grpSpLocks/>
          </p:cNvGrpSpPr>
          <p:nvPr/>
        </p:nvGrpSpPr>
        <p:grpSpPr bwMode="auto">
          <a:xfrm>
            <a:off x="2357438" y="3143250"/>
            <a:ext cx="4714875" cy="3500438"/>
            <a:chOff x="0" y="642918"/>
            <a:chExt cx="3713163" cy="2927363"/>
          </a:xfrm>
        </p:grpSpPr>
        <p:pic>
          <p:nvPicPr>
            <p:cNvPr id="27670" name="Рисунок 6" descr="dumptruck_constructio_ac_hc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214282" y="1285860"/>
              <a:ext cx="2928926" cy="1651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Стрелка вверх 7"/>
            <p:cNvSpPr/>
            <p:nvPr/>
          </p:nvSpPr>
          <p:spPr>
            <a:xfrm>
              <a:off x="1571530" y="928353"/>
              <a:ext cx="142525" cy="1001012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Стрелка вверх 8"/>
            <p:cNvSpPr/>
            <p:nvPr/>
          </p:nvSpPr>
          <p:spPr>
            <a:xfrm flipV="1">
              <a:off x="1571530" y="1999727"/>
              <a:ext cx="133774" cy="1080668"/>
            </a:xfrm>
            <a:prstGeom prst="up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1714056" y="1908123"/>
              <a:ext cx="1429006" cy="143381"/>
            </a:xfrm>
            <a:prstGeom prst="righ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Стрелка влево 10"/>
            <p:cNvSpPr/>
            <p:nvPr/>
          </p:nvSpPr>
          <p:spPr>
            <a:xfrm>
              <a:off x="213788" y="1929365"/>
              <a:ext cx="1357742" cy="142053"/>
            </a:xfrm>
            <a:prstGeom prst="leftArrow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1530273" y="1872278"/>
              <a:ext cx="213788" cy="213744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27649" name="Object 1"/>
            <p:cNvGraphicFramePr>
              <a:graphicFrameLocks noChangeAspect="1"/>
            </p:cNvGraphicFramePr>
            <p:nvPr/>
          </p:nvGraphicFramePr>
          <p:xfrm>
            <a:off x="1071538" y="642918"/>
            <a:ext cx="517528" cy="877976"/>
          </p:xfrm>
          <a:graphic>
            <a:graphicData uri="http://schemas.openxmlformats.org/presentationml/2006/ole">
              <p:oleObj spid="_x0000_s27649" name="Формула" r:id="rId5" imgW="177480" imgH="279360" progId="Equation.3">
                <p:embed/>
              </p:oleObj>
            </a:graphicData>
          </a:graphic>
        </p:graphicFrame>
        <p:graphicFrame>
          <p:nvGraphicFramePr>
            <p:cNvPr id="27650" name="Object 2"/>
            <p:cNvGraphicFramePr>
              <a:graphicFrameLocks noChangeAspect="1"/>
            </p:cNvGraphicFramePr>
            <p:nvPr/>
          </p:nvGraphicFramePr>
          <p:xfrm>
            <a:off x="3232150" y="1090613"/>
            <a:ext cx="481013" cy="838200"/>
          </p:xfrm>
          <a:graphic>
            <a:graphicData uri="http://schemas.openxmlformats.org/presentationml/2006/ole">
              <p:oleObj spid="_x0000_s27650" name="Формула" r:id="rId6" imgW="164880" imgH="266400" progId="Equation.3">
                <p:embed/>
              </p:oleObj>
            </a:graphicData>
          </a:graphic>
        </p:graphicFrame>
        <p:graphicFrame>
          <p:nvGraphicFramePr>
            <p:cNvPr id="27651" name="Object 3"/>
            <p:cNvGraphicFramePr>
              <a:graphicFrameLocks noChangeAspect="1"/>
            </p:cNvGraphicFramePr>
            <p:nvPr/>
          </p:nvGraphicFramePr>
          <p:xfrm>
            <a:off x="1785918" y="2571744"/>
            <a:ext cx="998537" cy="998537"/>
          </p:xfrm>
          <a:graphic>
            <a:graphicData uri="http://schemas.openxmlformats.org/presentationml/2006/ole">
              <p:oleObj spid="_x0000_s27651" name="Формула" r:id="rId7" imgW="342720" imgH="317160" progId="Equation.3">
                <p:embed/>
              </p:oleObj>
            </a:graphicData>
          </a:graphic>
        </p:graphicFrame>
        <p:graphicFrame>
          <p:nvGraphicFramePr>
            <p:cNvPr id="27652" name="Object 4"/>
            <p:cNvGraphicFramePr>
              <a:graphicFrameLocks noChangeAspect="1"/>
            </p:cNvGraphicFramePr>
            <p:nvPr/>
          </p:nvGraphicFramePr>
          <p:xfrm>
            <a:off x="0" y="2143116"/>
            <a:ext cx="776288" cy="1038225"/>
          </p:xfrm>
          <a:graphic>
            <a:graphicData uri="http://schemas.openxmlformats.org/presentationml/2006/ole">
              <p:oleObj spid="_x0000_s27652" name="Формула" r:id="rId8" imgW="266400" imgH="33012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500063" y="5572125"/>
            <a:ext cx="821531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2000" dirty="0"/>
              <a:t>      </a:t>
            </a:r>
            <a:r>
              <a:rPr lang="ru-RU" sz="2400" b="1" i="1" dirty="0">
                <a:solidFill>
                  <a:srgbClr val="0070C0"/>
                </a:solidFill>
              </a:rPr>
              <a:t>Каретка находится в покое, динамометр показывает силу </a:t>
            </a:r>
            <a:r>
              <a:rPr lang="ru-RU" sz="2400" b="1" i="1">
                <a:solidFill>
                  <a:srgbClr val="0070C0"/>
                </a:solidFill>
              </a:rPr>
              <a:t>трения покоя. </a:t>
            </a:r>
            <a:endParaRPr lang="ru-RU" sz="2400" b="1" i="1" kern="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Picture 1" descr="C:\Documents and Settings\Admin\Рабочий стол\1 СЕНТЯБРЯ конкурс\CIMG48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8" y="1152525"/>
            <a:ext cx="8931275" cy="458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pic>
        <p:nvPicPr>
          <p:cNvPr id="43010" name="Picture 2" descr="C:\Documents and Settings\Admin\Рабочий стол\физ фото\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133350" y="1438275"/>
            <a:ext cx="9423400" cy="4651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pic>
        <p:nvPicPr>
          <p:cNvPr id="43010" name="Picture 2" descr="C:\Documents and Settings\Admin\Рабочий стол\физ фото\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8" y="1395413"/>
            <a:ext cx="8931275" cy="4949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70656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</a:t>
                      </a:r>
                      <a:r>
                        <a:rPr lang="ru-RU" sz="2800" baseline="0" dirty="0" smtClean="0"/>
                        <a:t> 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Зависит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ли сила трения от силы нормальной реакции опоры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?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 ли сила трения от рода соприкасающихся</a:t>
                      </a:r>
                      <a:r>
                        <a:rPr lang="ru-RU" baseline="0" dirty="0" smtClean="0"/>
                        <a:t> поверхностей</a:t>
                      </a:r>
                      <a:r>
                        <a:rPr lang="en-US" baseline="0" dirty="0" smtClean="0"/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 ли сила трения от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площади соприкасающихся</a:t>
                      </a:r>
                      <a:r>
                        <a:rPr lang="ru-RU" baseline="0" dirty="0" smtClean="0"/>
                        <a:t> поверхностей</a:t>
                      </a:r>
                      <a:r>
                        <a:rPr lang="en-US" baseline="0" dirty="0" smtClean="0"/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{855A69FD-20A3-4C06-B70B-E3CDF23F6E00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75" y="3352800"/>
            <a:ext cx="4621213" cy="675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pic>
        <p:nvPicPr>
          <p:cNvPr id="22529" name="Picture 1" descr="C:\Documents and Settings\Admin\Рабочий стол\1 СЕНТЯБРЯ конкурс\CIMG487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700" y="1725613"/>
            <a:ext cx="9204325" cy="456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pic>
        <p:nvPicPr>
          <p:cNvPr id="45058" name="Picture 2" descr="C:\Documents and Settings\Admin\Рабочий стол\физ фото\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9538" y="1401763"/>
            <a:ext cx="8931275" cy="4932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pic>
        <p:nvPicPr>
          <p:cNvPr id="43010" name="Picture 2" descr="C:\Documents and Settings\Admin\Рабочий стол\физ фото\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11150" y="1547813"/>
            <a:ext cx="8521700" cy="4633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396875" y="207963"/>
            <a:ext cx="8485188" cy="1219200"/>
          </a:xfrm>
        </p:spPr>
      </p:pic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z="2400" smtClean="0"/>
              <a:t>При появлении скольжения с малой скоростью после покоя сила трения уменьшается. При не слишком больших относительных скоростях движения сила трения равна максимальной силе трения покоя.</a:t>
            </a:r>
          </a:p>
        </p:txBody>
      </p:sp>
      <p:pic>
        <p:nvPicPr>
          <p:cNvPr id="4" name="Picture 2" descr="C:\Documents and Settings\Admin\Рабочий стол\1 СЕНТЯБРЯ конкурс\сканирование0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357438"/>
            <a:ext cx="30130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2471738"/>
          </a:xfrm>
        </p:spPr>
        <p:txBody>
          <a:bodyPr/>
          <a:lstStyle/>
          <a:p>
            <a:pPr marL="0" indent="0" algn="just">
              <a:buFontTx/>
              <a:buNone/>
              <a:defRPr/>
            </a:pPr>
            <a:r>
              <a:rPr lang="ru-RU" sz="1800" dirty="0" smtClean="0"/>
              <a:t> «Дорога поднималась все выше. Вдруг в лицо нам потянуло свежестью.</a:t>
            </a:r>
          </a:p>
          <a:p>
            <a:pPr marL="0" indent="0" algn="just">
              <a:buFontTx/>
              <a:buChar char="-"/>
              <a:defRPr/>
            </a:pPr>
            <a:r>
              <a:rPr lang="ru-RU" sz="1800" dirty="0" smtClean="0"/>
              <a:t> Самый перевал! – сказал перевозчик, остановил лошадей, слез и положил под колеса железные тормоза».</a:t>
            </a:r>
          </a:p>
          <a:p>
            <a:pPr marL="0" indent="0">
              <a:buFontTx/>
              <a:buNone/>
              <a:defRPr/>
            </a:pPr>
            <a:r>
              <a:rPr lang="ru-RU" sz="1800" i="1" dirty="0" smtClean="0"/>
              <a:t>   Для чего извозчик положил под колеса железные тормоза?</a:t>
            </a:r>
          </a:p>
          <a:p>
            <a:pPr algn="ctr">
              <a:buFontTx/>
              <a:buNone/>
              <a:defRPr/>
            </a:pPr>
            <a:r>
              <a:rPr lang="ru-RU" sz="1800" b="1" dirty="0" smtClean="0"/>
              <a:t>К.Г. Паустовский «Далекие годы»</a:t>
            </a:r>
          </a:p>
          <a:p>
            <a:pPr marL="0" indent="0">
              <a:buFontTx/>
              <a:buNone/>
              <a:defRPr/>
            </a:pPr>
            <a:endParaRPr lang="ru-RU" sz="2000" dirty="0"/>
          </a:p>
        </p:txBody>
      </p:sp>
      <p:pic>
        <p:nvPicPr>
          <p:cNvPr id="4" name="Picture 2" descr="C:\Documents and Settings\Admin\Мои документы\Мои результаты сканирования\сканирование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2863" y="3286125"/>
            <a:ext cx="65293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63" y="1428750"/>
          <a:ext cx="8229600" cy="215265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743200"/>
                <a:gridCol w="2871798"/>
                <a:gridCol w="2614602"/>
              </a:tblGrid>
              <a:tr h="56300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</a:t>
                      </a:r>
                      <a:r>
                        <a:rPr lang="ru-RU" sz="2800" baseline="0" dirty="0" smtClean="0"/>
                        <a:t> 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589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</a:t>
                      </a:r>
                      <a:r>
                        <a:rPr lang="ru-RU" baseline="0" dirty="0" smtClean="0"/>
                        <a:t> ли сила сопротивления от формы, размеров, состояния поверхности твердого тела</a:t>
                      </a:r>
                      <a:r>
                        <a:rPr lang="en-US" baseline="0" dirty="0" smtClean="0"/>
                        <a:t>?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 ли сила сопротивления от скорости относительного движения</a:t>
                      </a:r>
                      <a:r>
                        <a:rPr lang="en-US" baseline="0" dirty="0" smtClean="0"/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Зависит ли сила  сопротивления от вязкости среды</a:t>
                      </a:r>
                      <a:r>
                        <a:rPr lang="en-US" baseline="0" dirty="0" smtClean="0"/>
                        <a:t>?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986" name="Picture 2" descr="D:\ЛАРА\С Винта 160IDE\КАРТИНКИ\Разное\Screen\W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4286250"/>
            <a:ext cx="2322513" cy="4071938"/>
          </a:xfrm>
          <a:prstGeom prst="rect">
            <a:avLst/>
          </a:prstGeom>
          <a:noFill/>
        </p:spPr>
      </p:pic>
      <p:pic>
        <p:nvPicPr>
          <p:cNvPr id="41987" name="Picture 3" descr="D:\ЛАРА\С Винта 160IDE\КАРТИНКИ\Самолеты\0000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1025" y="3852863"/>
            <a:ext cx="2974975" cy="2090737"/>
          </a:xfrm>
          <a:prstGeom prst="rect">
            <a:avLst/>
          </a:prstGeom>
          <a:noFill/>
        </p:spPr>
      </p:pic>
      <p:pic>
        <p:nvPicPr>
          <p:cNvPr id="41988" name="Picture 4" descr="D:\ЛАРА\С Винта 160IDE\КАРТИНКИ\Animals\В мире животных\1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2050" y="4138613"/>
            <a:ext cx="2365375" cy="2427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44500" y="268288"/>
            <a:ext cx="8351838" cy="1158875"/>
          </a:xfrm>
        </p:spPr>
      </p:pic>
      <p:sp>
        <p:nvSpPr>
          <p:cNvPr id="37890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142875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4" name="Picture 3" descr="C:\Documents and Settings\Admin\Мои документы\Мои результаты сканирования\сканирование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2047875"/>
            <a:ext cx="3157538" cy="2085975"/>
          </a:xfrm>
          <a:prstGeom prst="rect">
            <a:avLst/>
          </a:prstGeom>
          <a:noFill/>
        </p:spPr>
      </p:pic>
      <p:pic>
        <p:nvPicPr>
          <p:cNvPr id="5" name="Picture 2" descr="C:\Documents and Settings\Admin\Мои документы\Мои результаты сканирования\сканирование0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1785938"/>
            <a:ext cx="19304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6" name="Picture 2" descr="C:\Documents and Settings\Admin\Рабочий стол\Картинки для проекта\Рисунок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5875" y="1974850"/>
            <a:ext cx="3840163" cy="2054225"/>
          </a:xfrm>
          <a:prstGeom prst="rect">
            <a:avLst/>
          </a:prstGeom>
          <a:noFill/>
        </p:spPr>
      </p:pic>
      <p:pic>
        <p:nvPicPr>
          <p:cNvPr id="8" name="Рисунок 7" descr="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97275" y="3975100"/>
            <a:ext cx="1766888" cy="2730500"/>
          </a:xfrm>
          <a:prstGeom prst="rect">
            <a:avLst/>
          </a:prstGeom>
          <a:noFill/>
        </p:spPr>
      </p:pic>
      <p:pic>
        <p:nvPicPr>
          <p:cNvPr id="41986" name="Picture 2" descr="D:\ЛАРА\С Винта 160IDE\КАРТИНКИ\Animals\В мире животных\пингвины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83213" y="3833813"/>
            <a:ext cx="3541712" cy="2713037"/>
          </a:xfrm>
          <a:prstGeom prst="rect">
            <a:avLst/>
          </a:prstGeom>
          <a:noFill/>
        </p:spPr>
      </p:pic>
      <p:pic>
        <p:nvPicPr>
          <p:cNvPr id="9" name="Picture 2" descr="D:\ЛАРА\С Винта 160IDE\КАРТИНКИ\Animals\В мире животных\5b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1150" y="3975100"/>
            <a:ext cx="3303588" cy="2535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sp>
        <p:nvSpPr>
          <p:cNvPr id="38914" name="Содержимое 2"/>
          <p:cNvSpPr>
            <a:spLocks noGrp="1"/>
          </p:cNvSpPr>
          <p:nvPr>
            <p:ph idx="1"/>
          </p:nvPr>
        </p:nvSpPr>
        <p:spPr>
          <a:xfrm>
            <a:off x="357188" y="1643063"/>
            <a:ext cx="4714875" cy="4786312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 </a:t>
            </a:r>
            <a:r>
              <a:rPr lang="ru-RU" sz="2400" smtClean="0"/>
              <a:t>С увеличением относительной скорости сила сопротивления сначала растет медленно, а затем все быстрее и быстрее.</a:t>
            </a:r>
          </a:p>
          <a:p>
            <a:pPr>
              <a:buFontTx/>
              <a:buNone/>
            </a:pPr>
            <a:r>
              <a:rPr lang="ru-RU" sz="2400" smtClean="0"/>
              <a:t>      При малых скоростях:</a:t>
            </a:r>
          </a:p>
          <a:p>
            <a:pPr>
              <a:buFontTx/>
              <a:buNone/>
            </a:pPr>
            <a:r>
              <a:rPr lang="ru-RU" sz="2400" smtClean="0"/>
              <a:t>                    </a:t>
            </a:r>
            <a:r>
              <a:rPr lang="en-US" sz="2400" b="1" smtClean="0"/>
              <a:t>F = k</a:t>
            </a:r>
            <a:r>
              <a:rPr lang="en-US" sz="2400" b="1" baseline="-25000" smtClean="0"/>
              <a:t>1</a:t>
            </a:r>
            <a:r>
              <a:rPr lang="en-US" sz="2400" b="1" smtClean="0"/>
              <a:t>v</a:t>
            </a:r>
            <a:r>
              <a:rPr lang="ru-RU" sz="2400" b="1" smtClean="0"/>
              <a:t>;</a:t>
            </a:r>
          </a:p>
          <a:p>
            <a:pPr>
              <a:buFontTx/>
              <a:buNone/>
            </a:pPr>
            <a:r>
              <a:rPr lang="ru-RU" sz="2400" smtClean="0"/>
              <a:t>      При больших скоростях:</a:t>
            </a:r>
          </a:p>
          <a:p>
            <a:pPr>
              <a:buFontTx/>
              <a:buNone/>
            </a:pPr>
            <a:r>
              <a:rPr lang="ru-RU" sz="2400" b="1" smtClean="0"/>
              <a:t>                    </a:t>
            </a:r>
            <a:r>
              <a:rPr lang="en-US" sz="2400" b="1" smtClean="0"/>
              <a:t>F = k</a:t>
            </a:r>
            <a:r>
              <a:rPr lang="ru-RU" sz="2400" b="1" baseline="-25000" smtClean="0"/>
              <a:t>2</a:t>
            </a:r>
            <a:r>
              <a:rPr lang="en-US" sz="2400" b="1" smtClean="0"/>
              <a:t>v</a:t>
            </a:r>
            <a:r>
              <a:rPr lang="ru-RU" sz="2400" b="1" baseline="30000" smtClean="0"/>
              <a:t>2</a:t>
            </a:r>
            <a:r>
              <a:rPr lang="ru-RU" sz="2400" b="1" smtClean="0"/>
              <a:t>.</a:t>
            </a:r>
          </a:p>
          <a:p>
            <a:pPr>
              <a:buFontTx/>
              <a:buNone/>
            </a:pPr>
            <a:r>
              <a:rPr lang="ru-RU" sz="2400" smtClean="0"/>
              <a:t>     </a:t>
            </a:r>
            <a:r>
              <a:rPr lang="en-US" sz="2400" smtClean="0"/>
              <a:t>k – </a:t>
            </a:r>
            <a:r>
              <a:rPr lang="ru-RU" sz="2400" smtClean="0"/>
              <a:t>коэффициент сопротивления среды.</a:t>
            </a:r>
          </a:p>
          <a:p>
            <a:pPr>
              <a:buFontTx/>
              <a:buNone/>
            </a:pPr>
            <a:endParaRPr lang="ru-RU" sz="2400" smtClean="0"/>
          </a:p>
          <a:p>
            <a:pPr>
              <a:buFontTx/>
              <a:buNone/>
            </a:pPr>
            <a:r>
              <a:rPr lang="ru-RU" sz="2400" smtClean="0"/>
              <a:t> </a:t>
            </a:r>
          </a:p>
        </p:txBody>
      </p:sp>
      <p:pic>
        <p:nvPicPr>
          <p:cNvPr id="53249" name="Picture 1" descr="C:\Documents and Settings\Admin\Рабочий стол\1 СЕНТЯБРЯ конкурс\сканирование0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214563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133350"/>
            <a:ext cx="8242300" cy="1293813"/>
          </a:xfr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625" y="1571625"/>
          <a:ext cx="8229600" cy="444976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114800"/>
                <a:gridCol w="41148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ВЯЗКОСТЬ  НЕКОТОРЫХ  ЖИДКОСТЕЙ  при 18</a:t>
                      </a:r>
                      <a:r>
                        <a:rPr lang="ru-RU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С) </a:t>
                      </a:r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ηˑ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baseline="30000" dirty="0" smtClean="0">
                          <a:solidFill>
                            <a:srgbClr val="FF0000"/>
                          </a:solidFill>
                        </a:rPr>
                        <a:t>2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кг/(м ˑ с)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ГЛИЦЕРИН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139,3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КАСТОРОВОЕ  МАСЛО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УКСУСНАЯ  КИСЛОТА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0,127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0,105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СПИРТ МЕТИЛОВЫЙ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0,0632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ВЯЗКОСТЬ  НЕКОТОРЫХ  ГАЗОВ  (при 0</a:t>
                      </a:r>
                      <a:r>
                        <a:rPr lang="ru-RU" b="1" baseline="30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С)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ηˑ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ru-RU" b="1" baseline="30000" dirty="0" smtClean="0">
                          <a:solidFill>
                            <a:srgbClr val="FF0000"/>
                          </a:solidFill>
                        </a:rPr>
                        <a:t>5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кг/(м ˑ с)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КИСЛОРОД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1,92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АЗОТ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УГЛЕКИСЛЫЙ  ГАЗ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ХЛОР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1,29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ВОДОРОД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0,84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0962" name="Содержимое 2"/>
          <p:cNvSpPr>
            <a:spLocks noGrp="1"/>
          </p:cNvSpPr>
          <p:nvPr>
            <p:ph idx="1"/>
          </p:nvPr>
        </p:nvSpPr>
        <p:spPr>
          <a:xfrm>
            <a:off x="457200" y="1785938"/>
            <a:ext cx="3614738" cy="43402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smtClean="0"/>
              <a:t>Какая минимальная сила сопротивления воздуха действует на парашютиста и парашют общей массы 75 кг при полностью раскрытом парашюте?</a:t>
            </a:r>
          </a:p>
        </p:txBody>
      </p:sp>
      <p:pic>
        <p:nvPicPr>
          <p:cNvPr id="40963" name="Picture 2" descr="C:\Documents and Settings\Admin\Рабочий стол\Задачи\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1785938"/>
            <a:ext cx="2986087" cy="433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95263" y="268288"/>
            <a:ext cx="8747125" cy="1158875"/>
          </a:xfrm>
        </p:spPr>
      </p:pic>
      <p:pic>
        <p:nvPicPr>
          <p:cNvPr id="41986" name="Picture 2" descr="C:\Documents and Settings\Admin\Рабочий стол\Задачи\111Сила соп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2571750"/>
            <a:ext cx="7215188" cy="3937000"/>
          </a:xfrm>
        </p:spPr>
      </p:pic>
      <p:sp>
        <p:nvSpPr>
          <p:cNvPr id="41987" name="Прямоугольник 5"/>
          <p:cNvSpPr>
            <a:spLocks noChangeArrowheads="1"/>
          </p:cNvSpPr>
          <p:nvPr/>
        </p:nvSpPr>
        <p:spPr bwMode="auto">
          <a:xfrm>
            <a:off x="3214688" y="1428750"/>
            <a:ext cx="2500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Щелкни по шторке!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301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238" cy="468630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 smtClean="0"/>
              <a:t>Тело массой 40 г,  брошенное вертикально вверх с начальной скоростью 30 м/с, достигло высшей точки подъема спустя 2,5 с. Найти среднюю силу сопротивления воздуха, действующую на тело во время движения.</a:t>
            </a:r>
          </a:p>
        </p:txBody>
      </p:sp>
      <p:pic>
        <p:nvPicPr>
          <p:cNvPr id="43011" name="Picture 2" descr="C:\Documents and Settings\Admin\Рабочий стол\Задачи\1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785938"/>
            <a:ext cx="3846512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7963" y="268288"/>
            <a:ext cx="8716962" cy="1158875"/>
          </a:xfrm>
        </p:spPr>
      </p:pic>
      <p:sp>
        <p:nvSpPr>
          <p:cNvPr id="44034" name="Прямоугольник 5"/>
          <p:cNvSpPr>
            <a:spLocks noChangeArrowheads="1"/>
          </p:cNvSpPr>
          <p:nvPr/>
        </p:nvSpPr>
        <p:spPr bwMode="auto">
          <a:xfrm>
            <a:off x="3214688" y="1428750"/>
            <a:ext cx="2714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Щелкни по шторке!</a:t>
            </a:r>
          </a:p>
        </p:txBody>
      </p:sp>
      <p:pic>
        <p:nvPicPr>
          <p:cNvPr id="44035" name="Picture 3" descr="C:\Documents and Settings\Admin\Рабочий стол\Задачи\109 Сила сопр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813" y="2214563"/>
            <a:ext cx="7596187" cy="4429125"/>
          </a:xfrm>
        </p:spPr>
      </p:pic>
      <p:sp>
        <p:nvSpPr>
          <p:cNvPr id="10" name="Прямоугольник 9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5058" name="Содержимое 2"/>
          <p:cNvSpPr>
            <a:spLocks noGrp="1"/>
          </p:cNvSpPr>
          <p:nvPr>
            <p:ph idx="1"/>
          </p:nvPr>
        </p:nvSpPr>
        <p:spPr>
          <a:xfrm>
            <a:off x="714375" y="1600200"/>
            <a:ext cx="3786188" cy="4757738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2400" smtClean="0"/>
              <a:t>Каким должен быть минимальный коэффициент  трения между шинами автомобиля и асфальтом, чтобы автомобиль мог пройти без проскальзывания закругление радиусом 100 м со скоростью 14 м/с?</a:t>
            </a:r>
          </a:p>
        </p:txBody>
      </p:sp>
      <p:pic>
        <p:nvPicPr>
          <p:cNvPr id="45059" name="Picture 2" descr="C:\Documents and Settings\Admin\Рабочий стол\Задачи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725613"/>
            <a:ext cx="4357687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201613" y="268288"/>
            <a:ext cx="8729662" cy="1158875"/>
          </a:xfrm>
        </p:spPr>
      </p:pic>
      <p:sp>
        <p:nvSpPr>
          <p:cNvPr id="46082" name="Содержимое 2"/>
          <p:cNvSpPr>
            <a:spLocks noGrp="1"/>
          </p:cNvSpPr>
          <p:nvPr>
            <p:ph idx="1"/>
          </p:nvPr>
        </p:nvSpPr>
        <p:spPr>
          <a:xfrm>
            <a:off x="3214688" y="1600200"/>
            <a:ext cx="2928937" cy="4000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800" b="1" smtClean="0"/>
              <a:t>Щелкни по шторке!</a:t>
            </a:r>
          </a:p>
        </p:txBody>
      </p:sp>
      <p:pic>
        <p:nvPicPr>
          <p:cNvPr id="46083" name="Picture 2" descr="C:\Documents and Settings\Admin\Рабочий стол\Задачи\Автомобиль на повороте2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714625"/>
            <a:ext cx="8235950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214563"/>
            <a:ext cx="9144000" cy="464343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/>
              <a:t>     «Ихтиандр опускался все глубже и глубже в сумеречные глубины океана. Ему хотелось быть одному, прийти в себя от новых впечатлений… Он погружался все медленнее. Вода становилась плотнее, она уже давила не него, дышать становилось все труднее. Здесь стояли густые зелено-серые сумерки».</a:t>
            </a:r>
          </a:p>
          <a:p>
            <a:pPr>
              <a:buFontTx/>
              <a:buNone/>
            </a:pPr>
            <a:r>
              <a:rPr lang="ru-RU" sz="1600" b="1" smtClean="0"/>
              <a:t>А.Р. Беляев «Человек-амфибия»</a:t>
            </a:r>
          </a:p>
          <a:p>
            <a:pPr>
              <a:buFontTx/>
              <a:buNone/>
            </a:pPr>
            <a:endParaRPr lang="ru-RU" sz="2000" smtClean="0"/>
          </a:p>
        </p:txBody>
      </p:sp>
      <p:pic>
        <p:nvPicPr>
          <p:cNvPr id="4" name="Picture 2" descr="C:\Documents and Settings\Admin\Мои документы\Мои результаты сканирования\сканирование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643063"/>
            <a:ext cx="47148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4710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   </a:t>
            </a:r>
            <a:r>
              <a:rPr lang="ru-RU" sz="2400" smtClean="0"/>
              <a:t>На горизонтально вращающей платформе на расстоянии половины метра от оси вращения лежит груз. При какой частоте вращения груз начнет скользить? Коэффициент трения между грузом и платформой равен 0,05.</a:t>
            </a:r>
          </a:p>
          <a:p>
            <a:endParaRPr lang="ru-RU" sz="2400" smtClean="0"/>
          </a:p>
        </p:txBody>
      </p:sp>
      <p:pic>
        <p:nvPicPr>
          <p:cNvPr id="47107" name="Picture 2" descr="C:\Documents and Settings\Admin\Рабочий стол\Задачи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8188" y="2071688"/>
            <a:ext cx="4141787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07988" y="268288"/>
            <a:ext cx="8321675" cy="1158875"/>
          </a:xfrm>
        </p:spPr>
      </p:pic>
      <p:sp>
        <p:nvSpPr>
          <p:cNvPr id="48130" name="Прямоугольник 5"/>
          <p:cNvSpPr>
            <a:spLocks noChangeArrowheads="1"/>
          </p:cNvSpPr>
          <p:nvPr/>
        </p:nvSpPr>
        <p:spPr bwMode="auto">
          <a:xfrm>
            <a:off x="3214688" y="14287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Щелкни по шторке!</a:t>
            </a:r>
          </a:p>
        </p:txBody>
      </p:sp>
      <p:pic>
        <p:nvPicPr>
          <p:cNvPr id="48131" name="Picture 2" descr="C:\Documents and Settings\Admin\Рабочий стол\Задачи\254ТрениеВращ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14375" y="2500313"/>
            <a:ext cx="7848600" cy="4143375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2071688"/>
            <a:ext cx="9144000" cy="4786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143250" y="4000500"/>
            <a:ext cx="2286000" cy="1143000"/>
          </a:xfrm>
          <a:prstGeom prst="rect">
            <a:avLst/>
          </a:prstGeom>
          <a:solidFill>
            <a:schemeClr val="bg1">
              <a:lumMod val="40000"/>
              <a:lumOff val="60000"/>
              <a:alpha val="50000"/>
            </a:schemeClr>
          </a:solidFill>
          <a:ln w="12700" cap="sq" algn="ctr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r">
              <a:defRPr/>
            </a:pPr>
            <a:r>
              <a:rPr lang="ru-R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«Тише едешь, дальше будешь».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9155" name="Прямоугольник 5"/>
          <p:cNvSpPr>
            <a:spLocks noChangeArrowheads="1"/>
          </p:cNvSpPr>
          <p:nvPr/>
        </p:nvSpPr>
        <p:spPr bwMode="auto">
          <a:xfrm>
            <a:off x="785813" y="1428750"/>
            <a:ext cx="4643437" cy="1214438"/>
          </a:xfrm>
          <a:prstGeom prst="rect">
            <a:avLst/>
          </a:prstGeom>
          <a:solidFill>
            <a:srgbClr val="FCB99E">
              <a:alpha val="49803"/>
            </a:srgbClr>
          </a:solidFill>
          <a:ln w="12700" cap="sq" algn="ctr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ru-RU">
                <a:latin typeface="Arial Unicode MS"/>
                <a:ea typeface="Arial Unicode MS"/>
                <a:cs typeface="Arial Unicode MS"/>
              </a:rPr>
              <a:t>«Колобок полежал, полежал, взял да покатился – с окна на лавку, с лавки на пол, по полу к двери, прыг через порог – да в сени и покатился…»</a:t>
            </a:r>
          </a:p>
        </p:txBody>
      </p:sp>
      <p:sp>
        <p:nvSpPr>
          <p:cNvPr id="49156" name="Прямоугольник 4"/>
          <p:cNvSpPr>
            <a:spLocks noChangeArrowheads="1"/>
          </p:cNvSpPr>
          <p:nvPr/>
        </p:nvSpPr>
        <p:spPr bwMode="auto">
          <a:xfrm>
            <a:off x="785813" y="5214938"/>
            <a:ext cx="4643437" cy="928687"/>
          </a:xfrm>
          <a:prstGeom prst="rect">
            <a:avLst/>
          </a:prstGeom>
          <a:solidFill>
            <a:srgbClr val="FF99FF">
              <a:alpha val="50195"/>
            </a:srgbClr>
          </a:solidFill>
          <a:ln w="12700" cap="sq" algn="ctr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ctr"/>
            <a:r>
              <a:rPr lang="ru-RU" sz="2800">
                <a:latin typeface="Arial Unicode MS"/>
                <a:ea typeface="Arial Unicode MS"/>
                <a:cs typeface="Arial Unicode MS"/>
              </a:rPr>
              <a:t>«Тяжело против воды плыть».</a:t>
            </a:r>
          </a:p>
        </p:txBody>
      </p:sp>
      <p:sp>
        <p:nvSpPr>
          <p:cNvPr id="49157" name="Прямоугольник 4"/>
          <p:cNvSpPr>
            <a:spLocks noChangeArrowheads="1"/>
          </p:cNvSpPr>
          <p:nvPr/>
        </p:nvSpPr>
        <p:spPr bwMode="auto">
          <a:xfrm>
            <a:off x="785813" y="2714625"/>
            <a:ext cx="4643437" cy="1214438"/>
          </a:xfrm>
          <a:prstGeom prst="rect">
            <a:avLst/>
          </a:prstGeom>
          <a:solidFill>
            <a:srgbClr val="FFFF71">
              <a:alpha val="49803"/>
            </a:srgbClr>
          </a:solidFill>
          <a:ln w="12700" cap="sq" algn="ctr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algn="r"/>
            <a:r>
              <a:rPr lang="ru-RU" sz="2400">
                <a:latin typeface="Arial Unicode MS"/>
                <a:ea typeface="Arial Unicode MS"/>
                <a:cs typeface="Arial Unicode MS"/>
              </a:rPr>
              <a:t>«Посадил дед репку, выросла репка большая, пребольшая…»</a:t>
            </a:r>
            <a:r>
              <a:rPr lang="ru-RU">
                <a:latin typeface="Arial Unicode MS"/>
                <a:ea typeface="Arial Unicode MS"/>
                <a:cs typeface="Arial Unicode MS"/>
              </a:rPr>
              <a:t>   </a:t>
            </a:r>
          </a:p>
        </p:txBody>
      </p:sp>
      <p:sp>
        <p:nvSpPr>
          <p:cNvPr id="49158" name="Прямоугольник 5"/>
          <p:cNvSpPr>
            <a:spLocks noChangeArrowheads="1"/>
          </p:cNvSpPr>
          <p:nvPr/>
        </p:nvSpPr>
        <p:spPr bwMode="auto">
          <a:xfrm>
            <a:off x="785813" y="4000500"/>
            <a:ext cx="2286000" cy="1143000"/>
          </a:xfrm>
          <a:prstGeom prst="rect">
            <a:avLst/>
          </a:prstGeom>
          <a:solidFill>
            <a:srgbClr val="99FF99">
              <a:alpha val="50195"/>
            </a:srgbClr>
          </a:solidFill>
          <a:ln w="12700" cap="sq" algn="ctr">
            <a:solidFill>
              <a:srgbClr val="996633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r>
              <a:rPr lang="ru-RU" sz="1600">
                <a:latin typeface="Arial Unicode MS"/>
                <a:ea typeface="Arial Unicode MS"/>
                <a:cs typeface="Arial Unicode MS"/>
              </a:rPr>
              <a:t>«Мышка бежала, хвостиком вильнула, яичко покатилось, упало и разбилось».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29313" y="1357313"/>
            <a:ext cx="2428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663300"/>
              </a:solidFill>
              <a:latin typeface="Arial Unicode MS"/>
              <a:ea typeface="Arial Unicode MS"/>
              <a:cs typeface="Arial Unicode MS"/>
            </a:endParaRPr>
          </a:p>
          <a:p>
            <a:endParaRPr lang="en-US">
              <a:solidFill>
                <a:srgbClr val="663300"/>
              </a:solidFill>
              <a:latin typeface="Arial Unicode MS"/>
              <a:ea typeface="Arial Unicode MS"/>
              <a:cs typeface="Arial Unicode MS"/>
            </a:endParaRPr>
          </a:p>
          <a:p>
            <a:endParaRPr lang="en-US">
              <a:solidFill>
                <a:srgbClr val="663300"/>
              </a:solidFill>
              <a:latin typeface="Arial Unicode MS"/>
              <a:ea typeface="Arial Unicode MS"/>
              <a:cs typeface="Arial Unicode MS"/>
            </a:endParaRPr>
          </a:p>
          <a:p>
            <a:r>
              <a:rPr lang="ru-RU" b="1">
                <a:solidFill>
                  <a:srgbClr val="FF0000"/>
                </a:solidFill>
                <a:latin typeface="Arial Unicode MS"/>
                <a:ea typeface="Arial Unicode MS"/>
                <a:cs typeface="Arial Unicode MS"/>
              </a:rPr>
              <a:t>ТРЕНИЕ КАЧЕНИЯ</a:t>
            </a: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r>
              <a:rPr lang="ru-RU" b="1">
                <a:solidFill>
                  <a:srgbClr val="FF9933"/>
                </a:solidFill>
                <a:latin typeface="Arial Unicode MS"/>
                <a:ea typeface="Arial Unicode MS"/>
                <a:cs typeface="Arial Unicode MS"/>
              </a:rPr>
              <a:t>ТРЕНИЕ ПОКОЯ</a:t>
            </a: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solidFill>
                <a:srgbClr val="00B050"/>
              </a:solidFill>
              <a:latin typeface="Arial Unicode MS"/>
              <a:ea typeface="Arial Unicode MS"/>
              <a:cs typeface="Arial Unicode MS"/>
            </a:endParaRPr>
          </a:p>
          <a:p>
            <a:r>
              <a:rPr lang="ru-RU" b="1">
                <a:solidFill>
                  <a:srgbClr val="00B050"/>
                </a:solidFill>
                <a:latin typeface="Arial Unicode MS"/>
                <a:ea typeface="Arial Unicode MS"/>
                <a:cs typeface="Arial Unicode MS"/>
              </a:rPr>
              <a:t>ТРЕНИЕ  КАЧЕНИЯ и СКОЛЬЖЕНИЯ</a:t>
            </a:r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endParaRPr lang="ru-RU" b="1">
              <a:latin typeface="Arial Unicode MS"/>
              <a:ea typeface="Arial Unicode MS"/>
              <a:cs typeface="Arial Unicode MS"/>
            </a:endParaRPr>
          </a:p>
          <a:p>
            <a:r>
              <a:rPr lang="ru-RU" b="1">
                <a:solidFill>
                  <a:srgbClr val="C00000"/>
                </a:solidFill>
                <a:latin typeface="Arial Unicode MS"/>
                <a:ea typeface="Arial Unicode MS"/>
                <a:cs typeface="Arial Unicode MS"/>
              </a:rPr>
              <a:t>СОПРОТИВЛЕНИЕ СРЕДЫ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tangle 2"/>
          <p:cNvPicPr>
            <a:picLocks noGrp="1" noChangeArrowheads="1"/>
          </p:cNvPicPr>
          <p:nvPr>
            <p:ph type="ctr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603250" y="1590675"/>
            <a:ext cx="7785100" cy="3140075"/>
          </a:xfrm>
        </p:spPr>
      </p:pic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28688" y="4786313"/>
            <a:ext cx="7286625" cy="1077912"/>
          </a:xfrm>
        </p:spPr>
        <p:txBody>
          <a:bodyPr/>
          <a:lstStyle/>
          <a:p>
            <a:r>
              <a:rPr lang="ru-RU" sz="5400" b="1" smtClean="0">
                <a:solidFill>
                  <a:srgbClr val="FF0000"/>
                </a:solidFill>
                <a:hlinkClick r:id="rId4" action="ppaction://hlinkpres?slideindex=1&amp;slidetitle="/>
              </a:rPr>
              <a:t>Презентация2.</a:t>
            </a:r>
            <a:r>
              <a:rPr lang="en-US" sz="5400" b="1" smtClean="0">
                <a:solidFill>
                  <a:srgbClr val="FF0000"/>
                </a:solidFill>
                <a:hlinkClick r:id="rId4" action="ppaction://hlinkpres?slideindex=1&amp;slidetitle="/>
              </a:rPr>
              <a:t>pptx</a:t>
            </a:r>
            <a:endParaRPr lang="ru-RU" sz="54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51202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4863"/>
          </a:xfrm>
        </p:spPr>
        <p:txBody>
          <a:bodyPr/>
          <a:lstStyle/>
          <a:p>
            <a:r>
              <a:rPr lang="ru-RU" sz="1800" smtClean="0"/>
              <a:t>Мякишев Г.Я., Буховцев Б.Б., Н.Н. Сотский «Учебник для 10 класса общеобразовательных учреждений», М: Просвещение, 2008</a:t>
            </a:r>
          </a:p>
          <a:p>
            <a:r>
              <a:rPr lang="ru-RU" sz="1800" smtClean="0"/>
              <a:t>Кошкин Н.И., Ширкевич М.Г. «Справочник по элементарной физике»,М: Наук», 1964</a:t>
            </a:r>
          </a:p>
          <a:p>
            <a:r>
              <a:rPr lang="ru-RU" sz="1800" smtClean="0"/>
              <a:t>Кабардин О.Ф., Кабардина С.И., Орлов В.А. «Контрольные и проверочные работы по физике», М: Дрофа, 2002</a:t>
            </a:r>
          </a:p>
          <a:p>
            <a:r>
              <a:rPr lang="ru-RU" sz="1800" smtClean="0"/>
              <a:t>Лымарева Н.А. «Проектная деятельность учащихся», Волгоград: Учитель, 2008</a:t>
            </a:r>
          </a:p>
          <a:p>
            <a:r>
              <a:rPr lang="ru-RU" sz="1800" smtClean="0"/>
              <a:t>Александрова З.В. И др. «Уроки физики», М: Глобус, 2009</a:t>
            </a:r>
          </a:p>
          <a:p>
            <a:r>
              <a:rPr lang="ru-RU" sz="1800" smtClean="0"/>
              <a:t>Тихомирова С.А. «Дидактический материал по физике», М: Просвещение, 1996</a:t>
            </a:r>
          </a:p>
          <a:p>
            <a:r>
              <a:rPr lang="ru-RU" sz="1800" smtClean="0"/>
              <a:t>Островский С.Л., Усенков Д.Ю. «Как сделать презентацию к уроку?», Первое сентября, 2012</a:t>
            </a:r>
          </a:p>
          <a:p>
            <a:r>
              <a:rPr lang="ru-RU" sz="1800" smtClean="0"/>
              <a:t>Т</a:t>
            </a:r>
            <a:r>
              <a:rPr lang="en-US" sz="1800" smtClean="0"/>
              <a:t>each Pro</a:t>
            </a:r>
          </a:p>
          <a:p>
            <a:r>
              <a:rPr lang="ru-RU" sz="1800" smtClean="0"/>
              <a:t>Интернет-ресурсы</a:t>
            </a:r>
          </a:p>
          <a:p>
            <a:endParaRPr lang="ru-RU" sz="1800" smtClean="0"/>
          </a:p>
          <a:p>
            <a:endParaRPr lang="ru-RU" sz="1800" smtClean="0"/>
          </a:p>
          <a:p>
            <a:endParaRPr lang="ru-RU" sz="1800" smtClean="0"/>
          </a:p>
          <a:p>
            <a:endParaRPr lang="ru-RU" smtClean="0"/>
          </a:p>
          <a:p>
            <a:endParaRPr lang="ru-RU" smtClean="0"/>
          </a:p>
          <a:p>
            <a:pPr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88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smtClean="0"/>
              <a:t>     Предприимчивый</a:t>
            </a:r>
            <a:r>
              <a:rPr lang="ru-RU" sz="2400" smtClean="0"/>
              <a:t> хозяин собаки, вычесывая репья из ее хвоста после прогулки, понял, что эффект взаимодействия колючек с шерстью можно использовать с выгодой. Он запатентовал идею застежки-липучки, которая сегодня широко применяется в текстильной промышленности.</a:t>
            </a:r>
          </a:p>
          <a:p>
            <a:endParaRPr lang="ru-RU" sz="2400" smtClean="0"/>
          </a:p>
        </p:txBody>
      </p:sp>
      <p:pic>
        <p:nvPicPr>
          <p:cNvPr id="4" name="Picture 2" descr="C:\Documents and Settings\Admin\Рабочий стол\Картинки для проекта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1571625"/>
            <a:ext cx="3286125" cy="4789488"/>
          </a:xfrm>
          <a:prstGeom prst="rect">
            <a:avLst/>
          </a:prstGeom>
          <a:noFill/>
          <a:ln w="127000" cap="sq">
            <a:solidFill>
              <a:srgbClr val="000000"/>
            </a:solidFill>
            <a:miter lim="800000"/>
            <a:headEnd/>
            <a:tailEnd/>
          </a:ln>
          <a:effectLst>
            <a:outerShdw dist="50800" dir="2700000" algn="tl" rotWithShape="0">
              <a:srgbClr val="000000">
                <a:alpha val="39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9218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043863" cy="1928812"/>
          </a:xfrm>
        </p:spPr>
        <p:txBody>
          <a:bodyPr/>
          <a:lstStyle/>
          <a:p>
            <a:r>
              <a:rPr lang="ru-RU" sz="3600" smtClean="0"/>
              <a:t>Какие еще силы действуют на брусок</a:t>
            </a:r>
            <a:r>
              <a:rPr lang="en-US" sz="3600" smtClean="0"/>
              <a:t>?</a:t>
            </a:r>
          </a:p>
          <a:p>
            <a:r>
              <a:rPr lang="ru-RU" sz="3600" smtClean="0"/>
              <a:t>Как движется тело</a:t>
            </a:r>
            <a:r>
              <a:rPr lang="en-US" sz="3600" smtClean="0"/>
              <a:t>?</a:t>
            </a:r>
            <a:endParaRPr lang="ru-RU" sz="3600" smtClean="0"/>
          </a:p>
          <a:p>
            <a:endParaRPr lang="ru-RU" smtClean="0"/>
          </a:p>
        </p:txBody>
      </p:sp>
      <p:sp>
        <p:nvSpPr>
          <p:cNvPr id="4" name="Куб 3"/>
          <p:cNvSpPr/>
          <p:nvPr/>
        </p:nvSpPr>
        <p:spPr>
          <a:xfrm>
            <a:off x="714375" y="5286375"/>
            <a:ext cx="7286625" cy="28575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2857500" y="4714875"/>
            <a:ext cx="2500313" cy="642938"/>
          </a:xfrm>
          <a:prstGeom prst="cub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" name="Группа 9"/>
          <p:cNvGrpSpPr>
            <a:grpSpLocks/>
          </p:cNvGrpSpPr>
          <p:nvPr/>
        </p:nvGrpSpPr>
        <p:grpSpPr bwMode="auto">
          <a:xfrm>
            <a:off x="3857625" y="3857625"/>
            <a:ext cx="3529013" cy="2390775"/>
            <a:chOff x="3857620" y="2500306"/>
            <a:chExt cx="3528251" cy="2390491"/>
          </a:xfrm>
        </p:grpSpPr>
        <p:sp>
          <p:nvSpPr>
            <p:cNvPr id="6" name="Стрелка вверх 5"/>
            <p:cNvSpPr/>
            <p:nvPr/>
          </p:nvSpPr>
          <p:spPr>
            <a:xfrm>
              <a:off x="3857620" y="2500306"/>
              <a:ext cx="357111" cy="928578"/>
            </a:xfrm>
            <a:prstGeom prst="up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227" name="Прямоугольник 6"/>
            <p:cNvSpPr>
              <a:spLocks noChangeArrowheads="1"/>
            </p:cNvSpPr>
            <p:nvPr/>
          </p:nvSpPr>
          <p:spPr bwMode="auto">
            <a:xfrm>
              <a:off x="4214810" y="2500306"/>
              <a:ext cx="31710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/>
                <a:t>Сила реакции опоры</a:t>
              </a:r>
            </a:p>
          </p:txBody>
        </p:sp>
        <p:sp>
          <p:nvSpPr>
            <p:cNvPr id="9228" name="Прямоугольник 7"/>
            <p:cNvSpPr>
              <a:spLocks noChangeArrowheads="1"/>
            </p:cNvSpPr>
            <p:nvPr/>
          </p:nvSpPr>
          <p:spPr bwMode="auto">
            <a:xfrm>
              <a:off x="4357686" y="4429132"/>
              <a:ext cx="21659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/>
                <a:t>Сила тяжести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857620" y="4000316"/>
              <a:ext cx="357111" cy="857148"/>
            </a:xfrm>
            <a:prstGeom prst="downArrow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2" name="Стрелка вниз 11"/>
          <p:cNvSpPr/>
          <p:nvPr/>
        </p:nvSpPr>
        <p:spPr>
          <a:xfrm rot="5400000">
            <a:off x="2250281" y="4822032"/>
            <a:ext cx="357187" cy="85725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6200000">
            <a:off x="5786438" y="4286250"/>
            <a:ext cx="357188" cy="1500187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4" name="Прямоугольник 14"/>
          <p:cNvSpPr>
            <a:spLocks noChangeArrowheads="1"/>
          </p:cNvSpPr>
          <p:nvPr/>
        </p:nvSpPr>
        <p:spPr bwMode="auto">
          <a:xfrm flipH="1">
            <a:off x="6786563" y="4786313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Сила тяги</a:t>
            </a:r>
          </a:p>
        </p:txBody>
      </p:sp>
      <p:sp>
        <p:nvSpPr>
          <p:cNvPr id="9225" name="Прямоугольник 17"/>
          <p:cNvSpPr>
            <a:spLocks noChangeArrowheads="1"/>
          </p:cNvSpPr>
          <p:nvPr/>
        </p:nvSpPr>
        <p:spPr bwMode="auto">
          <a:xfrm>
            <a:off x="357188" y="4643438"/>
            <a:ext cx="23574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Сила трения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450850" y="420688"/>
            <a:ext cx="8242300" cy="1158875"/>
          </a:xfr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625" y="1428750"/>
          <a:ext cx="8229600" cy="175895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43210"/>
                <a:gridCol w="2743210"/>
                <a:gridCol w="2743210"/>
              </a:tblGrid>
              <a:tr h="570493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</a:t>
                      </a:r>
                      <a:r>
                        <a:rPr lang="ru-RU" sz="2800" baseline="0" dirty="0" smtClean="0"/>
                        <a:t> 1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2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Группа № 3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401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Измерение силы трения динамометром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 причины трения - шероховатость</a:t>
                      </a:r>
                      <a:r>
                        <a:rPr lang="ru-RU" baseline="0" dirty="0" smtClean="0"/>
                        <a:t> поверхностей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 причины трения – взаимное притяжение молекул соприкасающихся тел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56" name="Picture 9" descr="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357563"/>
            <a:ext cx="7215187" cy="337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pic>
        <p:nvPicPr>
          <p:cNvPr id="12290" name="Picture 2" descr="C:\Documents and Settings\Admin\Рабочий стол\физ фото\7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1357313"/>
            <a:ext cx="7786687" cy="5237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13314" name="Прямоугольник 4"/>
          <p:cNvSpPr>
            <a:spLocks noChangeArrowheads="1"/>
          </p:cNvSpPr>
          <p:nvPr/>
        </p:nvSpPr>
        <p:spPr bwMode="auto">
          <a:xfrm>
            <a:off x="428625" y="5000625"/>
            <a:ext cx="850106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0070C0"/>
                </a:solidFill>
              </a:rPr>
              <a:t>   </a:t>
            </a:r>
            <a:r>
              <a:rPr lang="ru-RU" sz="2400" b="1" i="1">
                <a:solidFill>
                  <a:srgbClr val="0070C0"/>
                </a:solidFill>
              </a:rPr>
              <a:t>При равномерном движении каретки динамометр показывает силу трения скольжения.</a:t>
            </a:r>
          </a:p>
        </p:txBody>
      </p:sp>
      <p:pic>
        <p:nvPicPr>
          <p:cNvPr id="30722" name="Picture 2" descr="C:\Documents and Settings\Admin\Рабочий стол\1 СЕНТЯБРЯ конкурс\CIMG486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60325" y="1298575"/>
            <a:ext cx="9223375" cy="38465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50850" y="207963"/>
            <a:ext cx="8242300" cy="1219200"/>
          </a:xfrm>
        </p:spPr>
      </p:pic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857750" y="1944688"/>
            <a:ext cx="36147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000" kern="0" dirty="0">
              <a:latin typeface="+mn-lt"/>
            </a:endParaRPr>
          </a:p>
        </p:txBody>
      </p:sp>
      <p:pic>
        <p:nvPicPr>
          <p:cNvPr id="29697" name="Picture 1" descr="C:\Documents and Settings\Admin\Рабочий стол\1 СЕНТЯБРЯ конкурс\CIMG488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4013" y="1712913"/>
            <a:ext cx="8504237" cy="4816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Шары</Template>
  <TotalTime>1205</TotalTime>
  <Words>633</Words>
  <Application>Microsoft Office PowerPoint</Application>
  <PresentationFormat>Экран (4:3)</PresentationFormat>
  <Paragraphs>117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1" baseType="lpstr">
      <vt:lpstr>Arial</vt:lpstr>
      <vt:lpstr>Calibri</vt:lpstr>
      <vt:lpstr>Arial Unicode MS</vt:lpstr>
      <vt:lpstr>Шары</vt:lpstr>
      <vt:lpstr>Шары</vt:lpstr>
      <vt:lpstr>Шары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149</cp:revision>
  <dcterms:created xsi:type="dcterms:W3CDTF">2010-10-18T07:47:40Z</dcterms:created>
  <dcterms:modified xsi:type="dcterms:W3CDTF">2012-12-09T13:39:43Z</dcterms:modified>
</cp:coreProperties>
</file>