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66" r:id="rId11"/>
    <p:sldId id="268" r:id="rId12"/>
    <p:sldId id="270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5" autoAdjust="0"/>
    <p:restoredTop sz="94660"/>
  </p:normalViewPr>
  <p:slideViewPr>
    <p:cSldViewPr>
      <p:cViewPr>
        <p:scale>
          <a:sx n="90" d="100"/>
          <a:sy n="90" d="100"/>
        </p:scale>
        <p:origin x="-4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99CCD-1E71-406F-A5D5-B87F86F38D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E9FF8-09BC-4051-89F6-9ADA586C51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B39B9-06AF-4D6F-8891-8F772C6327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A39C4-E081-4888-B2C8-82CD14F025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3C432-253B-4824-8D3E-F7A09EDE13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6A270-1D4C-414A-AB68-1E119EF65C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A77E8-CCC3-4CC4-A3A3-59D968111B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B69FE-D876-4E6D-B527-692FC0DD62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D7D7B-5393-4BB0-A0C0-2437A541A7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6866D-4D9F-4B3E-BD32-7383E13BA3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6D91E-DF17-47B1-AE0E-9DCFB1982E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BCB848-41F0-456A-B7DC-5220E2AC7D4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54.png"/><Relationship Id="rId7" Type="http://schemas.openxmlformats.org/officeDocument/2006/relationships/slide" Target="slide3.xml"/><Relationship Id="rId12" Type="http://schemas.openxmlformats.org/officeDocument/2006/relationships/image" Target="../media/image29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24.jpeg"/><Relationship Id="rId5" Type="http://schemas.openxmlformats.org/officeDocument/2006/relationships/hyperlink" Target="http://vorojeya77.narod.ru/magiktab.swf" TargetMode="External"/><Relationship Id="rId10" Type="http://schemas.openxmlformats.org/officeDocument/2006/relationships/image" Target="../media/image56.png"/><Relationship Id="rId4" Type="http://schemas.openxmlformats.org/officeDocument/2006/relationships/image" Target="../media/image55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vorojeya77.narod.ru/Apple.swf" TargetMode="External"/><Relationship Id="rId3" Type="http://schemas.openxmlformats.org/officeDocument/2006/relationships/image" Target="../media/image58.jpeg"/><Relationship Id="rId7" Type="http://schemas.openxmlformats.org/officeDocument/2006/relationships/image" Target="../media/image26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29.gif"/><Relationship Id="rId5" Type="http://schemas.openxmlformats.org/officeDocument/2006/relationships/image" Target="../media/image60.png"/><Relationship Id="rId10" Type="http://schemas.openxmlformats.org/officeDocument/2006/relationships/image" Target="../media/image24.jpeg"/><Relationship Id="rId4" Type="http://schemas.openxmlformats.org/officeDocument/2006/relationships/image" Target="../media/image59.pn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61.png"/><Relationship Id="rId7" Type="http://schemas.openxmlformats.org/officeDocument/2006/relationships/hyperlink" Target="http://vorojeya77.narod.ru/QUORIDOR_ALLA.swf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slide" Target="slide3.xml"/><Relationship Id="rId10" Type="http://schemas.openxmlformats.org/officeDocument/2006/relationships/image" Target="../media/image29.gif"/><Relationship Id="rId4" Type="http://schemas.openxmlformats.org/officeDocument/2006/relationships/image" Target="../media/image62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6.jpeg"/><Relationship Id="rId18" Type="http://schemas.openxmlformats.org/officeDocument/2006/relationships/slide" Target="slide4.xml"/><Relationship Id="rId3" Type="http://schemas.openxmlformats.org/officeDocument/2006/relationships/image" Target="../media/image11.jpeg"/><Relationship Id="rId21" Type="http://schemas.openxmlformats.org/officeDocument/2006/relationships/image" Target="../media/image20.jpeg"/><Relationship Id="rId7" Type="http://schemas.openxmlformats.org/officeDocument/2006/relationships/image" Target="../media/image13.jpeg"/><Relationship Id="rId12" Type="http://schemas.openxmlformats.org/officeDocument/2006/relationships/slide" Target="slide9.xml"/><Relationship Id="rId17" Type="http://schemas.openxmlformats.org/officeDocument/2006/relationships/image" Target="../media/image18.png"/><Relationship Id="rId2" Type="http://schemas.openxmlformats.org/officeDocument/2006/relationships/image" Target="../media/image10.png"/><Relationship Id="rId16" Type="http://schemas.openxmlformats.org/officeDocument/2006/relationships/slide" Target="slide11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5" Type="http://schemas.openxmlformats.org/officeDocument/2006/relationships/image" Target="../media/image17.jpeg"/><Relationship Id="rId10" Type="http://schemas.openxmlformats.org/officeDocument/2006/relationships/slide" Target="slide8.xml"/><Relationship Id="rId19" Type="http://schemas.openxmlformats.org/officeDocument/2006/relationships/image" Target="../media/image19.png"/><Relationship Id="rId4" Type="http://schemas.openxmlformats.org/officeDocument/2006/relationships/slide" Target="slide6.xml"/><Relationship Id="rId9" Type="http://schemas.openxmlformats.org/officeDocument/2006/relationships/image" Target="../media/image14.jpeg"/><Relationship Id="rId14" Type="http://schemas.openxmlformats.org/officeDocument/2006/relationships/slide" Target="slide5.xml"/><Relationship Id="rId22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vorojeya77.narod.ru/13mouse.swf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29.gif"/><Relationship Id="rId5" Type="http://schemas.openxmlformats.org/officeDocument/2006/relationships/image" Target="../media/image25.jpeg"/><Relationship Id="rId10" Type="http://schemas.openxmlformats.org/officeDocument/2006/relationships/image" Target="../media/image28.png"/><Relationship Id="rId4" Type="http://schemas.openxmlformats.org/officeDocument/2006/relationships/image" Target="../media/image24.jpe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slide" Target="slide3.xml"/><Relationship Id="rId7" Type="http://schemas.openxmlformats.org/officeDocument/2006/relationships/image" Target="../media/image32.png"/><Relationship Id="rId12" Type="http://schemas.openxmlformats.org/officeDocument/2006/relationships/image" Target="../media/image2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17.jpeg"/><Relationship Id="rId5" Type="http://schemas.openxmlformats.org/officeDocument/2006/relationships/image" Target="../media/image30.jpeg"/><Relationship Id="rId10" Type="http://schemas.openxmlformats.org/officeDocument/2006/relationships/hyperlink" Target="http://infallur.blogspot.com/2012/05/8.html" TargetMode="External"/><Relationship Id="rId4" Type="http://schemas.openxmlformats.org/officeDocument/2006/relationships/image" Target="../media/image26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5.jpeg"/><Relationship Id="rId7" Type="http://schemas.openxmlformats.org/officeDocument/2006/relationships/hyperlink" Target="http://vorojeya77.narod.ru/Mushki.swf" TargetMode="External"/><Relationship Id="rId12" Type="http://schemas.openxmlformats.org/officeDocument/2006/relationships/image" Target="../media/image29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image" Target="../media/image38.png"/><Relationship Id="rId5" Type="http://schemas.openxmlformats.org/officeDocument/2006/relationships/slide" Target="slide3.xml"/><Relationship Id="rId10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40.jpeg"/><Relationship Id="rId7" Type="http://schemas.openxmlformats.org/officeDocument/2006/relationships/hyperlink" Target="http://vorojeya77.narod.ru/koshey.swf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image" Target="../media/image29.gif"/><Relationship Id="rId5" Type="http://schemas.openxmlformats.org/officeDocument/2006/relationships/slide" Target="slide3.xml"/><Relationship Id="rId10" Type="http://schemas.openxmlformats.org/officeDocument/2006/relationships/image" Target="../media/image42.jpeg"/><Relationship Id="rId4" Type="http://schemas.openxmlformats.org/officeDocument/2006/relationships/image" Target="../media/image24.jpeg"/><Relationship Id="rId9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4.jpeg"/><Relationship Id="rId7" Type="http://schemas.openxmlformats.org/officeDocument/2006/relationships/image" Target="../media/image27.jpeg"/><Relationship Id="rId12" Type="http://schemas.openxmlformats.org/officeDocument/2006/relationships/image" Target="../media/image47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vorojeya77.narod.ru/CC.swf" TargetMode="External"/><Relationship Id="rId11" Type="http://schemas.openxmlformats.org/officeDocument/2006/relationships/image" Target="../media/image29.gif"/><Relationship Id="rId5" Type="http://schemas.openxmlformats.org/officeDocument/2006/relationships/image" Target="../media/image26.jpeg"/><Relationship Id="rId10" Type="http://schemas.openxmlformats.org/officeDocument/2006/relationships/image" Target="../media/image46.jpeg"/><Relationship Id="rId4" Type="http://schemas.openxmlformats.org/officeDocument/2006/relationships/slide" Target="slide3.xm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29.gif"/><Relationship Id="rId3" Type="http://schemas.openxmlformats.org/officeDocument/2006/relationships/image" Target="../media/image24.jpeg"/><Relationship Id="rId7" Type="http://schemas.openxmlformats.org/officeDocument/2006/relationships/image" Target="../media/image51.png"/><Relationship Id="rId12" Type="http://schemas.openxmlformats.org/officeDocument/2006/relationships/image" Target="../media/image2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hyperlink" Target="http://vorojeya77.narod.ru/pingvin.swf" TargetMode="External"/><Relationship Id="rId5" Type="http://schemas.openxmlformats.org/officeDocument/2006/relationships/image" Target="../media/image50.png"/><Relationship Id="rId10" Type="http://schemas.openxmlformats.org/officeDocument/2006/relationships/image" Target="../media/image26.jpeg"/><Relationship Id="rId4" Type="http://schemas.openxmlformats.org/officeDocument/2006/relationships/image" Target="../media/image49.jpeg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ramka-photoshop-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76200" y="58738"/>
            <a:ext cx="9013825" cy="6718300"/>
          </a:xfrm>
          <a:prstGeom prst="plaque">
            <a:avLst>
              <a:gd name="adj" fmla="val 4023"/>
            </a:avLst>
          </a:prstGeom>
          <a:noFill/>
          <a:ln w="444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60" name="Picture 12" descr="Заглав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1700213"/>
            <a:ext cx="4752975" cy="1409700"/>
          </a:xfrm>
          <a:prstGeom prst="rect">
            <a:avLst/>
          </a:prstGeom>
          <a:noFill/>
        </p:spPr>
      </p:pic>
      <p:pic>
        <p:nvPicPr>
          <p:cNvPr id="2058" name="Picture 10" descr="obmanwiki_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3068638"/>
            <a:ext cx="1643063" cy="2373312"/>
          </a:xfrm>
          <a:prstGeom prst="rect">
            <a:avLst/>
          </a:prstGeom>
          <a:noFill/>
        </p:spPr>
      </p:pic>
      <p:pic>
        <p:nvPicPr>
          <p:cNvPr id="2062" name="Picture 14" descr="АллЮ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188" y="6308725"/>
            <a:ext cx="1174750" cy="385763"/>
          </a:xfrm>
          <a:prstGeom prst="rect">
            <a:avLst/>
          </a:prstGeom>
          <a:noFill/>
        </p:spPr>
      </p:pic>
      <p:sp>
        <p:nvSpPr>
          <p:cNvPr id="2061" name="AutoShape 13"/>
          <p:cNvSpPr>
            <a:spLocks/>
          </p:cNvSpPr>
          <p:nvPr/>
        </p:nvSpPr>
        <p:spPr bwMode="auto">
          <a:xfrm rot="16200000">
            <a:off x="4464051" y="1447800"/>
            <a:ext cx="431800" cy="3241675"/>
          </a:xfrm>
          <a:prstGeom prst="leftBrace">
            <a:avLst>
              <a:gd name="adj1" fmla="val 62561"/>
              <a:gd name="adj2" fmla="val 21106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565400"/>
            <a:ext cx="2855913" cy="4119563"/>
          </a:xfrm>
          <a:prstGeom prst="rect">
            <a:avLst/>
          </a:prstGeom>
          <a:noFill/>
        </p:spPr>
      </p:pic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2987675" y="1484313"/>
            <a:ext cx="5329238" cy="2808287"/>
          </a:xfrm>
          <a:prstGeom prst="plaque">
            <a:avLst>
              <a:gd name="adj" fmla="val 13324"/>
            </a:avLst>
          </a:prstGeom>
          <a:noFill/>
          <a:ln w="444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325" name="Picture 13" descr="pal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5229225"/>
            <a:ext cx="1392237" cy="1628775"/>
          </a:xfrm>
          <a:prstGeom prst="rect">
            <a:avLst/>
          </a:prstGeom>
          <a:noFill/>
        </p:spPr>
      </p:pic>
      <p:pic>
        <p:nvPicPr>
          <p:cNvPr id="13323" name="Picture 11" descr="pal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6950" y="3270250"/>
            <a:ext cx="3067050" cy="3587750"/>
          </a:xfrm>
          <a:prstGeom prst="rect">
            <a:avLst/>
          </a:prstGeom>
          <a:noFill/>
        </p:spPr>
      </p:pic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76200" y="58738"/>
            <a:ext cx="9013825" cy="6718300"/>
          </a:xfrm>
          <a:prstGeom prst="plaque">
            <a:avLst>
              <a:gd name="adj" fmla="val 4023"/>
            </a:avLst>
          </a:prstGeom>
          <a:noFill/>
          <a:ln w="444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328" name="Picture 16" descr="118тек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260350"/>
            <a:ext cx="4457700" cy="1143000"/>
          </a:xfrm>
          <a:prstGeom prst="rect">
            <a:avLst/>
          </a:prstGeom>
          <a:noFill/>
        </p:spPr>
      </p:pic>
      <p:pic>
        <p:nvPicPr>
          <p:cNvPr id="13330" name="Picture 18" descr="magiktab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2205038"/>
            <a:ext cx="1441450" cy="1073150"/>
          </a:xfrm>
          <a:prstGeom prst="rect">
            <a:avLst/>
          </a:prstGeom>
          <a:noFill/>
        </p:spPr>
      </p:pic>
      <p:pic>
        <p:nvPicPr>
          <p:cNvPr id="13331" name="Picture 19" descr="оглавл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475" y="5373688"/>
            <a:ext cx="2305050" cy="714375"/>
          </a:xfrm>
          <a:prstGeom prst="rect">
            <a:avLst/>
          </a:prstGeom>
          <a:noFill/>
        </p:spPr>
      </p:pic>
      <p:pic>
        <p:nvPicPr>
          <p:cNvPr id="13333" name="Picture 21" descr="pal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4150" y="5651500"/>
            <a:ext cx="944563" cy="1106488"/>
          </a:xfrm>
          <a:prstGeom prst="rect">
            <a:avLst/>
          </a:prstGeom>
          <a:noFill/>
        </p:spPr>
      </p:pic>
      <p:pic>
        <p:nvPicPr>
          <p:cNvPr id="13332" name="Picture 20" descr="играть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2350" y="4870450"/>
            <a:ext cx="1971675" cy="542925"/>
          </a:xfrm>
          <a:prstGeom prst="rect">
            <a:avLst/>
          </a:prstGeom>
          <a:noFill/>
        </p:spPr>
      </p:pic>
      <p:pic>
        <p:nvPicPr>
          <p:cNvPr id="13334" name="Picture 22" descr="Б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4724400"/>
            <a:ext cx="1982788" cy="2001838"/>
          </a:xfrm>
          <a:prstGeom prst="rect">
            <a:avLst/>
          </a:prstGeom>
          <a:noFill/>
        </p:spPr>
      </p:pic>
      <p:pic>
        <p:nvPicPr>
          <p:cNvPr id="13337" name="Picture 25" descr="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850" y="260350"/>
            <a:ext cx="2232025" cy="1600200"/>
          </a:xfrm>
          <a:prstGeom prst="rect">
            <a:avLst/>
          </a:prstGeom>
          <a:noFill/>
        </p:spPr>
      </p:pic>
      <p:sp>
        <p:nvSpPr>
          <p:cNvPr id="13338" name="Text Box 26"/>
          <p:cNvSpPr txBox="1">
            <a:spLocks noChangeArrowheads="1"/>
          </p:cNvSpPr>
          <p:nvPr/>
        </p:nvSpPr>
        <p:spPr bwMode="auto">
          <a:xfrm rot="-1299383">
            <a:off x="755650" y="908050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  <a:latin typeface="Times New Roman" pitchFamily="18" charset="0"/>
              </a:rPr>
              <a:t>Игра №7</a:t>
            </a: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3492500" y="1628775"/>
            <a:ext cx="36004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b="1">
                <a:solidFill>
                  <a:srgbClr val="990000"/>
                </a:solidFill>
                <a:latin typeface="Times New Roman" pitchFamily="18" charset="0"/>
              </a:rPr>
              <a:t>Игра №7</a:t>
            </a:r>
            <a:r>
              <a:rPr lang="ru-RU" sz="1600">
                <a:latin typeface="Times New Roman" pitchFamily="18" charset="0"/>
              </a:rPr>
              <a:t> (Разгадываем тайны)</a:t>
            </a:r>
          </a:p>
          <a:p>
            <a:pPr algn="ctr">
              <a:spcBef>
                <a:spcPct val="20000"/>
              </a:spcBef>
            </a:pPr>
            <a:endParaRPr lang="ru-RU" sz="1600"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1600">
              <a:latin typeface="Times New Roman" pitchFamily="18" charset="0"/>
            </a:endParaRPr>
          </a:p>
        </p:txBody>
      </p:sp>
      <p:pic>
        <p:nvPicPr>
          <p:cNvPr id="13340" name="Picture 28" descr="622276832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76825" y="4652963"/>
            <a:ext cx="719138" cy="625475"/>
          </a:xfrm>
          <a:prstGeom prst="rect">
            <a:avLst/>
          </a:prstGeom>
          <a:noFill/>
        </p:spPr>
      </p:pic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3132138" y="2205038"/>
            <a:ext cx="36004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1200" b="1"/>
              <a:t>Условие:</a:t>
            </a:r>
            <a:r>
              <a:rPr lang="ru-RU" sz="1200"/>
              <a:t> В этой таблице написаны все числа от 1 до 31. Задумайте какое угодно число, не больше 31, и укажите, в каких столбцах этой таблицы находится задуманное вами число, и таблица  угадает это число.</a:t>
            </a:r>
          </a:p>
          <a:p>
            <a:pPr algn="ctr">
              <a:spcBef>
                <a:spcPct val="20000"/>
              </a:spcBef>
            </a:pPr>
            <a:endParaRPr lang="ru-RU" sz="1200"/>
          </a:p>
          <a:p>
            <a:pPr algn="ctr">
              <a:spcBef>
                <a:spcPct val="20000"/>
              </a:spcBef>
            </a:pPr>
            <a:r>
              <a:rPr lang="ru-RU" sz="1200" b="1"/>
              <a:t>Вопрос: В чем секрет волшебной таблицы?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2" descr="98текс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4508500"/>
            <a:ext cx="3168650" cy="2076450"/>
          </a:xfrm>
          <a:prstGeom prst="rect">
            <a:avLst/>
          </a:prstGeom>
          <a:noFill/>
        </p:spPr>
      </p:pic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76200" y="58738"/>
            <a:ext cx="9013825" cy="6718300"/>
          </a:xfrm>
          <a:prstGeom prst="plaque">
            <a:avLst>
              <a:gd name="adj" fmla="val 4023"/>
            </a:avLst>
          </a:prstGeom>
          <a:noFill/>
          <a:ln w="444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5366" name="Picture 6" descr="118текс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549275"/>
            <a:ext cx="4391025" cy="704850"/>
          </a:xfrm>
          <a:prstGeom prst="rect">
            <a:avLst/>
          </a:prstGeom>
          <a:noFill/>
        </p:spPr>
      </p:pic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2987675" y="1484313"/>
            <a:ext cx="5329238" cy="2808287"/>
          </a:xfrm>
          <a:prstGeom prst="plaque">
            <a:avLst>
              <a:gd name="adj" fmla="val 13324"/>
            </a:avLst>
          </a:prstGeom>
          <a:noFill/>
          <a:ln w="444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5371" name="Picture 11" descr="Б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3860800"/>
            <a:ext cx="3482975" cy="2817813"/>
          </a:xfrm>
          <a:prstGeom prst="rect">
            <a:avLst/>
          </a:prstGeom>
          <a:noFill/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1844675"/>
            <a:ext cx="18002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5" name="Picture 15" descr="оглавл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2413" y="3716338"/>
            <a:ext cx="2305050" cy="714375"/>
          </a:xfrm>
          <a:prstGeom prst="rect">
            <a:avLst/>
          </a:prstGeom>
          <a:noFill/>
        </p:spPr>
      </p:pic>
      <p:pic>
        <p:nvPicPr>
          <p:cNvPr id="15376" name="Picture 16" descr="играть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288" y="3213100"/>
            <a:ext cx="1971675" cy="542925"/>
          </a:xfrm>
          <a:prstGeom prst="rect">
            <a:avLst/>
          </a:prstGeom>
          <a:noFill/>
        </p:spPr>
      </p:pic>
      <p:pic>
        <p:nvPicPr>
          <p:cNvPr id="15377" name="Picture 17" descr="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850" y="260350"/>
            <a:ext cx="2232025" cy="1600200"/>
          </a:xfrm>
          <a:prstGeom prst="rect">
            <a:avLst/>
          </a:prstGeom>
          <a:noFill/>
        </p:spPr>
      </p:pic>
      <p:sp>
        <p:nvSpPr>
          <p:cNvPr id="15378" name="Text Box 18"/>
          <p:cNvSpPr txBox="1">
            <a:spLocks noChangeArrowheads="1"/>
          </p:cNvSpPr>
          <p:nvPr/>
        </p:nvSpPr>
        <p:spPr bwMode="auto">
          <a:xfrm rot="-1299383">
            <a:off x="755650" y="908050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  <a:latin typeface="Times New Roman" pitchFamily="18" charset="0"/>
              </a:rPr>
              <a:t>Игра №8</a:t>
            </a: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3132138" y="2276475"/>
            <a:ext cx="48244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200" b="1"/>
              <a:t>Условие : </a:t>
            </a:r>
            <a:r>
              <a:rPr lang="ru-RU" sz="1200"/>
              <a:t>имеется три кучки яблок: в первой кучке – 7 яблок, во второй – 11, в третьей – 6 яблок. Перекладывать яблоки между кучками можно только по сведущему правилу:  из одной</a:t>
            </a:r>
            <a:r>
              <a:rPr lang="ru-RU" sz="1200">
                <a:latin typeface="Times New Roman" pitchFamily="18" charset="0"/>
              </a:rPr>
              <a:t> кучки берется столько яблок, сколько их в той кучке, куда их собираются переложить. </a:t>
            </a:r>
          </a:p>
          <a:p>
            <a:pPr algn="ctr"/>
            <a:r>
              <a:rPr lang="ru-RU" sz="1200" b="1">
                <a:latin typeface="Times New Roman" pitchFamily="18" charset="0"/>
              </a:rPr>
              <a:t>Вопрос:</a:t>
            </a:r>
            <a:r>
              <a:rPr lang="ru-RU" sz="1200">
                <a:latin typeface="Times New Roman" pitchFamily="18" charset="0"/>
              </a:rPr>
              <a:t> За какое минимальное количество перекладываний можно уровнять количество яблок в каждой из кучек, и как при этом нужно действовать?</a:t>
            </a: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4067175" y="1773238"/>
            <a:ext cx="31686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b="1">
                <a:solidFill>
                  <a:srgbClr val="990000"/>
                </a:solidFill>
                <a:latin typeface="Times New Roman" pitchFamily="18" charset="0"/>
              </a:rPr>
              <a:t>Игра №8</a:t>
            </a:r>
            <a:r>
              <a:rPr lang="ru-RU" sz="1600">
                <a:latin typeface="Times New Roman" pitchFamily="18" charset="0"/>
              </a:rPr>
              <a:t> (Собираем яблоки)</a:t>
            </a:r>
          </a:p>
          <a:p>
            <a:pPr algn="ctr">
              <a:spcBef>
                <a:spcPct val="20000"/>
              </a:spcBef>
            </a:pPr>
            <a:endParaRPr lang="ru-RU" sz="1600"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1600">
              <a:latin typeface="Times New Roman" pitchFamily="18" charset="0"/>
            </a:endParaRPr>
          </a:p>
        </p:txBody>
      </p:sp>
      <p:pic>
        <p:nvPicPr>
          <p:cNvPr id="15381" name="Picture 21" descr="622276832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8175" y="2997200"/>
            <a:ext cx="719138" cy="625475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3" name="Picture 15" descr="паль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4281488"/>
            <a:ext cx="2447925" cy="2325687"/>
          </a:xfrm>
          <a:prstGeom prst="rect">
            <a:avLst/>
          </a:prstGeom>
          <a:noFill/>
        </p:spPr>
      </p:pic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76200" y="58738"/>
            <a:ext cx="9013825" cy="6718300"/>
          </a:xfrm>
          <a:prstGeom prst="plaque">
            <a:avLst>
              <a:gd name="adj" fmla="val 4023"/>
            </a:avLst>
          </a:prstGeom>
          <a:noFill/>
          <a:ln w="444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3276600" y="1557338"/>
            <a:ext cx="5329238" cy="2808287"/>
          </a:xfrm>
          <a:prstGeom prst="plaque">
            <a:avLst>
              <a:gd name="adj" fmla="val 13324"/>
            </a:avLst>
          </a:prstGeom>
          <a:noFill/>
          <a:ln w="444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2537" name="Picture 9" descr="Б12"/>
          <p:cNvPicPr>
            <a:picLocks noChangeAspect="1" noChangeArrowheads="1"/>
          </p:cNvPicPr>
          <p:nvPr/>
        </p:nvPicPr>
        <p:blipFill>
          <a:blip r:embed="rId3" cstate="print">
            <a:lum contrast="50000"/>
          </a:blip>
          <a:srcRect/>
          <a:stretch>
            <a:fillRect/>
          </a:stretch>
        </p:blipFill>
        <p:spPr bwMode="auto">
          <a:xfrm>
            <a:off x="107950" y="3573463"/>
            <a:ext cx="45720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3" descr="39тек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1625" y="334963"/>
            <a:ext cx="5689600" cy="1060450"/>
          </a:xfrm>
          <a:prstGeom prst="rect">
            <a:avLst/>
          </a:prstGeom>
          <a:noFill/>
        </p:spPr>
      </p:pic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-4627563" y="239712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2548" name="Picture 20" descr="оглавл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2924175"/>
            <a:ext cx="2305050" cy="714375"/>
          </a:xfrm>
          <a:prstGeom prst="rect">
            <a:avLst/>
          </a:prstGeom>
          <a:noFill/>
        </p:spPr>
      </p:pic>
      <p:pic>
        <p:nvPicPr>
          <p:cNvPr id="22549" name="Picture 21" descr="играть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2263" y="2420938"/>
            <a:ext cx="1971675" cy="542925"/>
          </a:xfrm>
          <a:prstGeom prst="rect">
            <a:avLst/>
          </a:prstGeom>
          <a:noFill/>
        </p:spPr>
      </p:pic>
      <p:pic>
        <p:nvPicPr>
          <p:cNvPr id="22550" name="Picture 22" descr="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850" y="260350"/>
            <a:ext cx="2232025" cy="1600200"/>
          </a:xfrm>
          <a:prstGeom prst="rect">
            <a:avLst/>
          </a:prstGeom>
          <a:noFill/>
        </p:spPr>
      </p:pic>
      <p:sp>
        <p:nvSpPr>
          <p:cNvPr id="22551" name="Text Box 23"/>
          <p:cNvSpPr txBox="1">
            <a:spLocks noChangeArrowheads="1"/>
          </p:cNvSpPr>
          <p:nvPr/>
        </p:nvSpPr>
        <p:spPr bwMode="auto">
          <a:xfrm rot="-1299383">
            <a:off x="755650" y="908050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  <a:latin typeface="Times New Roman" pitchFamily="18" charset="0"/>
              </a:rPr>
              <a:t>Игра №9</a:t>
            </a: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4356100" y="1700213"/>
            <a:ext cx="31686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b="1">
                <a:solidFill>
                  <a:srgbClr val="990000"/>
                </a:solidFill>
                <a:latin typeface="Times New Roman" pitchFamily="18" charset="0"/>
              </a:rPr>
              <a:t>Игра №9</a:t>
            </a:r>
            <a:r>
              <a:rPr lang="ru-RU" sz="1600">
                <a:latin typeface="Times New Roman" pitchFamily="18" charset="0"/>
              </a:rPr>
              <a:t> (Идем на турнир)</a:t>
            </a:r>
          </a:p>
          <a:p>
            <a:pPr algn="ctr">
              <a:spcBef>
                <a:spcPct val="20000"/>
              </a:spcBef>
            </a:pPr>
            <a:endParaRPr lang="ru-RU" sz="1600"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1600">
              <a:latin typeface="Times New Roman" pitchFamily="18" charset="0"/>
            </a:endParaRPr>
          </a:p>
        </p:txBody>
      </p:sp>
      <p:pic>
        <p:nvPicPr>
          <p:cNvPr id="22553" name="Picture 25" descr="622276832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5150" y="2133600"/>
            <a:ext cx="719138" cy="625475"/>
          </a:xfrm>
          <a:prstGeom prst="rect">
            <a:avLst/>
          </a:prstGeom>
          <a:noFill/>
        </p:spPr>
      </p:pic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3563938" y="2133600"/>
            <a:ext cx="47513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1200" b="1" dirty="0"/>
              <a:t>Логическая игра «Коридор»</a:t>
            </a:r>
          </a:p>
          <a:p>
            <a:pPr algn="ctr">
              <a:lnSpc>
                <a:spcPct val="80000"/>
              </a:lnSpc>
            </a:pPr>
            <a:endParaRPr lang="ru-RU" sz="1200" dirty="0"/>
          </a:p>
          <a:p>
            <a:pPr algn="ctr">
              <a:lnSpc>
                <a:spcPct val="80000"/>
              </a:lnSpc>
            </a:pPr>
            <a:r>
              <a:rPr lang="ru-RU" sz="1200" b="1" dirty="0"/>
              <a:t>Цель игры:</a:t>
            </a:r>
            <a:r>
              <a:rPr lang="ru-RU" sz="1200" dirty="0"/>
              <a:t> дойти своей фишкой до противоположной стороны поля первым. В свой ход игрок может либо передвигать фишку, либо ставить преграду на пути соперника. Преграда - это небольшая стеночка, размером в две клетки, которая может ненамного удлинить путь противника. В итоге, вы можете, дождавшись удачного момента, так преградить путь другому игроку, что вынудите его возвращаться обратно и делать большую петлю. Но, и он, в свою очередь может поступить с вами точно так же :) К концу игры игровое поле превращается в лабиринт из длинных и извилистых коридорчиков...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9" name="Picture 9" descr="Б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13" y="3671888"/>
            <a:ext cx="3743325" cy="3079750"/>
          </a:xfrm>
          <a:prstGeom prst="rect">
            <a:avLst/>
          </a:prstGeom>
          <a:noFill/>
        </p:spPr>
      </p:pic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76200" y="58738"/>
            <a:ext cx="9013825" cy="6718300"/>
          </a:xfrm>
          <a:prstGeom prst="plaque">
            <a:avLst>
              <a:gd name="adj" fmla="val 4023"/>
            </a:avLst>
          </a:prstGeom>
          <a:noFill/>
          <a:ln w="444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486" name="Picture 6" descr="1"/>
          <p:cNvPicPr>
            <a:picLocks noChangeAspect="1" noChangeArrowheads="1"/>
          </p:cNvPicPr>
          <p:nvPr/>
        </p:nvPicPr>
        <p:blipFill>
          <a:blip r:embed="rId3" cstate="print">
            <a:lum contrast="60000"/>
          </a:blip>
          <a:srcRect/>
          <a:stretch>
            <a:fillRect/>
          </a:stretch>
        </p:blipFill>
        <p:spPr bwMode="auto">
          <a:xfrm>
            <a:off x="3924300" y="4508500"/>
            <a:ext cx="2160588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12тек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773238"/>
            <a:ext cx="7200900" cy="1825625"/>
          </a:xfrm>
          <a:prstGeom prst="rect">
            <a:avLst/>
          </a:prstGeom>
          <a:noFill/>
        </p:spPr>
      </p:pic>
      <p:pic>
        <p:nvPicPr>
          <p:cNvPr id="20491" name="Picture 11" descr="АллЮ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188" y="6308725"/>
            <a:ext cx="1174750" cy="385763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ramka-photoshop-1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658813"/>
            <a:ext cx="8856662" cy="6199187"/>
          </a:xfrm>
          <a:prstGeom prst="rect">
            <a:avLst/>
          </a:prstGeom>
          <a:noFill/>
        </p:spPr>
      </p:pic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76200" y="58738"/>
            <a:ext cx="9013825" cy="6718300"/>
          </a:xfrm>
          <a:prstGeom prst="plaque">
            <a:avLst>
              <a:gd name="adj" fmla="val 4023"/>
            </a:avLst>
          </a:prstGeom>
          <a:noFill/>
          <a:ln w="444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4580" name="Picture 4" descr="1"/>
          <p:cNvPicPr>
            <a:picLocks noChangeAspect="1" noChangeArrowheads="1"/>
          </p:cNvPicPr>
          <p:nvPr/>
        </p:nvPicPr>
        <p:blipFill>
          <a:blip r:embed="rId3" cstate="print">
            <a:lum contrast="60000"/>
          </a:blip>
          <a:srcRect/>
          <a:stretch>
            <a:fillRect/>
          </a:stretch>
        </p:blipFill>
        <p:spPr bwMode="auto">
          <a:xfrm rot="803015">
            <a:off x="3132138" y="4581525"/>
            <a:ext cx="1295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Источни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6931">
            <a:off x="3132138" y="1989138"/>
            <a:ext cx="2381250" cy="714375"/>
          </a:xfrm>
          <a:prstGeom prst="rect">
            <a:avLst/>
          </a:prstGeom>
          <a:noFill/>
        </p:spPr>
      </p:pic>
      <p:sp>
        <p:nvSpPr>
          <p:cNvPr id="24586" name="Rectangle 10"/>
          <p:cNvSpPr>
            <a:spLocks noChangeArrowheads="1"/>
          </p:cNvSpPr>
          <p:nvPr/>
        </p:nvSpPr>
        <p:spPr bwMode="auto">
          <a:xfrm rot="419950">
            <a:off x="2411413" y="2708275"/>
            <a:ext cx="3097212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ru-RU" sz="1000">
                <a:latin typeface="Times New Roman" pitchFamily="18" charset="0"/>
              </a:rPr>
              <a:t>Цитаты и картинки из мультфильма </a:t>
            </a:r>
            <a:r>
              <a:rPr lang="ru-RU" sz="1000" b="1">
                <a:latin typeface="Times New Roman" pitchFamily="18" charset="0"/>
              </a:rPr>
              <a:t>:</a:t>
            </a:r>
            <a:r>
              <a:rPr lang="ru-RU" sz="1000">
                <a:latin typeface="Times New Roman" pitchFamily="18" charset="0"/>
              </a:rPr>
              <a:t> «Приключения Мюнхгаузена»(1973-1974) </a:t>
            </a:r>
            <a:r>
              <a:rPr lang="ru-RU" sz="1000" b="1">
                <a:latin typeface="Times New Roman" pitchFamily="18" charset="0"/>
              </a:rPr>
              <a:t>Режиссер:</a:t>
            </a:r>
            <a:r>
              <a:rPr lang="ru-RU" sz="1000">
                <a:latin typeface="Times New Roman" pitchFamily="18" charset="0"/>
              </a:rPr>
              <a:t> А. Солин, Н. Лернер</a:t>
            </a:r>
            <a:br>
              <a:rPr lang="ru-RU" sz="1000">
                <a:latin typeface="Times New Roman" pitchFamily="18" charset="0"/>
              </a:rPr>
            </a:br>
            <a:r>
              <a:rPr lang="ru-RU" sz="1000" b="1">
                <a:latin typeface="Times New Roman" pitchFamily="18" charset="0"/>
              </a:rPr>
              <a:t>Производство:</a:t>
            </a:r>
            <a:r>
              <a:rPr lang="ru-RU" sz="1000">
                <a:latin typeface="Times New Roman" pitchFamily="18" charset="0"/>
              </a:rPr>
              <a:t> СССР, ТО Экран</a:t>
            </a:r>
            <a:r>
              <a:rPr lang="en-US" sz="1000">
                <a:latin typeface="Times New Roman" pitchFamily="18" charset="0"/>
              </a:rPr>
              <a:t>;</a:t>
            </a:r>
            <a:r>
              <a:rPr lang="ru-RU" sz="1000">
                <a:latin typeface="Times New Roman" pitchFamily="18" charset="0"/>
              </a:rPr>
              <a:t> </a:t>
            </a:r>
          </a:p>
          <a:p>
            <a:pPr marL="342900" indent="-342900" algn="ctr"/>
            <a:endParaRPr lang="en-US" sz="1000">
              <a:latin typeface="Times New Roman" pitchFamily="18" charset="0"/>
            </a:endParaRPr>
          </a:p>
          <a:p>
            <a:pPr marL="342900" indent="-342900" algn="ctr"/>
            <a:r>
              <a:rPr lang="ru-RU" sz="1000">
                <a:latin typeface="Times New Roman" pitchFamily="18" charset="0"/>
              </a:rPr>
              <a:t>Информация и изображения, свободно распространяемые в сети </a:t>
            </a:r>
            <a:r>
              <a:rPr lang="en-US" sz="1000">
                <a:latin typeface="Times New Roman" pitchFamily="18" charset="0"/>
              </a:rPr>
              <a:t>Internet;</a:t>
            </a:r>
          </a:p>
          <a:p>
            <a:pPr marL="342900" indent="-342900" algn="ctr"/>
            <a:r>
              <a:rPr lang="ru-RU" sz="1000">
                <a:latin typeface="Times New Roman" pitchFamily="18" charset="0"/>
              </a:rPr>
              <a:t>http://ulix.ru/index.php?cstart=3&amp;do=cat&amp;category=raskaz</a:t>
            </a:r>
            <a:r>
              <a:rPr lang="en-US" sz="1000">
                <a:latin typeface="Times New Roman" pitchFamily="18" charset="0"/>
              </a:rPr>
              <a:t>;</a:t>
            </a:r>
            <a:endParaRPr lang="ru-RU" sz="1000">
              <a:latin typeface="Times New Roman" pitchFamily="18" charset="0"/>
            </a:endParaRPr>
          </a:p>
          <a:p>
            <a:pPr marL="342900" indent="-342900" algn="ctr"/>
            <a:r>
              <a:rPr lang="ru-RU" sz="1000">
                <a:latin typeface="Times New Roman" pitchFamily="18" charset="0"/>
              </a:rPr>
              <a:t>Шаблоны:</a:t>
            </a:r>
          </a:p>
          <a:p>
            <a:pPr marL="342900" indent="-342900" algn="ctr"/>
            <a:r>
              <a:rPr lang="ru-RU" sz="1000">
                <a:latin typeface="Times New Roman" pitchFamily="18" charset="0"/>
              </a:rPr>
              <a:t>http://drakon.comcouponcode.com/ramki-vinetki.html</a:t>
            </a:r>
          </a:p>
          <a:p>
            <a:pPr marL="342900" indent="-342900"/>
            <a:endParaRPr lang="ru-RU" sz="1000">
              <a:latin typeface="Times New Roman" pitchFamily="18" charset="0"/>
            </a:endParaRPr>
          </a:p>
          <a:p>
            <a:pPr marL="342900" indent="-342900"/>
            <a:endParaRPr lang="ru-RU" sz="900"/>
          </a:p>
          <a:p>
            <a:pPr marL="342900" indent="-342900"/>
            <a:endParaRPr lang="ru-RU" sz="800"/>
          </a:p>
          <a:p>
            <a:pPr marL="342900" indent="-342900"/>
            <a:endParaRPr lang="ru-RU" sz="80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d3a40c8bf3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8569325" cy="3211512"/>
          </a:xfrm>
          <a:prstGeom prst="rect">
            <a:avLst/>
          </a:prstGeom>
          <a:noFill/>
        </p:spPr>
      </p:pic>
      <p:pic>
        <p:nvPicPr>
          <p:cNvPr id="3087" name="Picture 15" descr="myunkhauz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716338"/>
            <a:ext cx="3024187" cy="2887662"/>
          </a:xfrm>
          <a:prstGeom prst="rect">
            <a:avLst/>
          </a:prstGeom>
          <a:noFill/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76200" y="58738"/>
            <a:ext cx="9013825" cy="6718300"/>
          </a:xfrm>
          <a:prstGeom prst="plaque">
            <a:avLst>
              <a:gd name="adj" fmla="val 4023"/>
            </a:avLst>
          </a:prstGeom>
          <a:noFill/>
          <a:ln w="444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84" name="Picture 12" descr="сло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836613"/>
            <a:ext cx="6481762" cy="719137"/>
          </a:xfrm>
          <a:prstGeom prst="rect">
            <a:avLst/>
          </a:prstGeom>
          <a:noFill/>
        </p:spPr>
      </p:pic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2771775" y="2205038"/>
            <a:ext cx="51847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1600"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1600"/>
              <a:t>Предлагаю тебе сегодня отправиться вместе со мной в одно из захватывающих приключений. Как ты, конечно, понимаешь, безвыходных ситуаций не бывает, и где бы ты ни оказался, только смелость, логика и смекалка помогут найти выход, из самого, на первый взгляд, опасного положения!</a:t>
            </a:r>
          </a:p>
        </p:txBody>
      </p:sp>
      <p:pic>
        <p:nvPicPr>
          <p:cNvPr id="3092" name="Picture 20" descr="2текс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4437063"/>
            <a:ext cx="3311525" cy="2165350"/>
          </a:xfrm>
          <a:prstGeom prst="rect">
            <a:avLst/>
          </a:prstGeom>
          <a:noFill/>
        </p:spPr>
      </p:pic>
      <p:pic>
        <p:nvPicPr>
          <p:cNvPr id="3094" name="Picture 22" descr="мо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1989138"/>
            <a:ext cx="2232025" cy="547687"/>
          </a:xfrm>
          <a:prstGeom prst="rect">
            <a:avLst/>
          </a:prstGeom>
          <a:noFill/>
        </p:spPr>
      </p:pic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2700338" y="1916113"/>
            <a:ext cx="5329237" cy="2376487"/>
          </a:xfrm>
          <a:prstGeom prst="plaque">
            <a:avLst>
              <a:gd name="adj" fmla="val 13222"/>
            </a:avLst>
          </a:prstGeom>
          <a:noFill/>
          <a:ln w="444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7"/>
          <p:cNvPicPr>
            <a:picLocks noChangeAspect="1" noChangeArrowheads="1"/>
          </p:cNvPicPr>
          <p:nvPr/>
        </p:nvPicPr>
        <p:blipFill>
          <a:blip r:embed="rId2" cstate="print">
            <a:lum bright="-6000" contrast="100000"/>
          </a:blip>
          <a:srcRect/>
          <a:stretch>
            <a:fillRect/>
          </a:stretch>
        </p:blipFill>
        <p:spPr bwMode="auto">
          <a:xfrm>
            <a:off x="0" y="0"/>
            <a:ext cx="9144000" cy="51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76200" y="58738"/>
            <a:ext cx="9013825" cy="6718300"/>
          </a:xfrm>
          <a:prstGeom prst="plaque">
            <a:avLst>
              <a:gd name="adj" fmla="val 4023"/>
            </a:avLst>
          </a:prstGeom>
          <a:noFill/>
          <a:ln w="444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160" name="Picture 16" descr="Design Vintage Styl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5876925"/>
            <a:ext cx="1511300" cy="787400"/>
          </a:xfrm>
          <a:prstGeom prst="rect">
            <a:avLst/>
          </a:prstGeom>
          <a:noFill/>
        </p:spPr>
      </p:pic>
      <p:pic>
        <p:nvPicPr>
          <p:cNvPr id="6161" name="Picture 17" descr="Игра №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2492375"/>
            <a:ext cx="14398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1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738" y="2492375"/>
            <a:ext cx="1363662" cy="1114425"/>
          </a:xfrm>
          <a:prstGeom prst="rect">
            <a:avLst/>
          </a:prstGeom>
          <a:noFill/>
        </p:spPr>
      </p:pic>
      <p:pic>
        <p:nvPicPr>
          <p:cNvPr id="6163" name="Picture 19" descr="magiktab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3716338"/>
            <a:ext cx="1441450" cy="1073150"/>
          </a:xfrm>
          <a:prstGeom prst="rect">
            <a:avLst/>
          </a:prstGeom>
          <a:noFill/>
        </p:spPr>
      </p:pic>
      <p:pic>
        <p:nvPicPr>
          <p:cNvPr id="6164" name="Picture 20" descr="7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84438" y="3716338"/>
            <a:ext cx="1366837" cy="1076325"/>
          </a:xfrm>
          <a:prstGeom prst="rect">
            <a:avLst/>
          </a:prstGeom>
          <a:noFill/>
        </p:spPr>
      </p:pic>
      <p:pic>
        <p:nvPicPr>
          <p:cNvPr id="6165" name="Picture 21" descr="11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35600" y="3716338"/>
            <a:ext cx="1296988" cy="1038225"/>
          </a:xfrm>
          <a:prstGeom prst="rect">
            <a:avLst/>
          </a:prstGeom>
          <a:noFill/>
        </p:spPr>
      </p:pic>
      <p:pic>
        <p:nvPicPr>
          <p:cNvPr id="6166" name="Picture 22" descr="5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35600" y="4868863"/>
            <a:ext cx="1296988" cy="1027112"/>
          </a:xfrm>
          <a:prstGeom prst="rect">
            <a:avLst/>
          </a:prstGeom>
          <a:noFill/>
        </p:spPr>
      </p:pic>
      <p:pic>
        <p:nvPicPr>
          <p:cNvPr id="6168" name="Picture 24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43350" y="4868863"/>
            <a:ext cx="140493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71" name="Picture 27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435600" y="2492375"/>
            <a:ext cx="1295400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72" name="Picture 28" descr="4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55875" y="4868863"/>
            <a:ext cx="1295400" cy="1036637"/>
          </a:xfrm>
          <a:prstGeom prst="rect">
            <a:avLst/>
          </a:prstGeom>
          <a:noFill/>
        </p:spPr>
      </p:pic>
      <p:pic>
        <p:nvPicPr>
          <p:cNvPr id="6176" name="Picture 32" descr="выбирай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067175" y="765175"/>
            <a:ext cx="1081088" cy="36353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8" name="Picture 20" descr="зигзаг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403350" y="0"/>
            <a:ext cx="77406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76200" y="58738"/>
            <a:ext cx="9013825" cy="6718300"/>
          </a:xfrm>
          <a:prstGeom prst="plaque">
            <a:avLst>
              <a:gd name="adj" fmla="val 4023"/>
            </a:avLst>
          </a:prstGeom>
          <a:noFill/>
          <a:ln w="444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177" name="Picture 9" descr="5текс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4076700"/>
            <a:ext cx="3816350" cy="2425700"/>
          </a:xfrm>
          <a:prstGeom prst="rect">
            <a:avLst/>
          </a:prstGeom>
          <a:noFill/>
        </p:spPr>
      </p:pic>
      <p:pic>
        <p:nvPicPr>
          <p:cNvPr id="7175" name="Picture 7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33375"/>
            <a:ext cx="2232025" cy="1600200"/>
          </a:xfrm>
          <a:prstGeom prst="rect">
            <a:avLst/>
          </a:prstGeom>
          <a:noFill/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 rot="-1301037">
            <a:off x="611188" y="105251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  <a:latin typeface="Times New Roman" pitchFamily="18" charset="0"/>
              </a:rPr>
              <a:t>Игра №1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4716463" y="1844675"/>
            <a:ext cx="31686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b="1">
                <a:solidFill>
                  <a:srgbClr val="990000"/>
                </a:solidFill>
                <a:latin typeface="Times New Roman" pitchFamily="18" charset="0"/>
              </a:rPr>
              <a:t>Игра №1</a:t>
            </a:r>
            <a:r>
              <a:rPr lang="ru-RU" sz="1600">
                <a:latin typeface="Times New Roman" pitchFamily="18" charset="0"/>
              </a:rPr>
              <a:t> (Спасаем мышь)</a:t>
            </a:r>
          </a:p>
          <a:p>
            <a:pPr algn="ctr">
              <a:spcBef>
                <a:spcPct val="20000"/>
              </a:spcBef>
            </a:pPr>
            <a:endParaRPr lang="ru-RU" sz="1600"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1600">
              <a:latin typeface="Times New Roman" pitchFamily="18" charset="0"/>
            </a:endParaRP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3563938" y="1773238"/>
            <a:ext cx="5329237" cy="2017712"/>
          </a:xfrm>
          <a:prstGeom prst="plaque">
            <a:avLst>
              <a:gd name="adj" fmla="val 21954"/>
            </a:avLst>
          </a:prstGeom>
          <a:noFill/>
          <a:ln w="444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4178300" y="2133600"/>
            <a:ext cx="42957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1200" b="1"/>
              <a:t>Условие :</a:t>
            </a:r>
            <a:r>
              <a:rPr lang="ru-RU" sz="1200"/>
              <a:t> 12 мышей, окружающие эту кошку, </a:t>
            </a:r>
          </a:p>
          <a:p>
            <a:pPr algn="ctr"/>
            <a:r>
              <a:rPr lang="ru-RU" sz="1200"/>
              <a:t>обречены попасть ей на обед, 13-тая останется в живых. </a:t>
            </a:r>
          </a:p>
          <a:p>
            <a:pPr algn="ctr"/>
            <a:r>
              <a:rPr lang="ru-RU" sz="1200"/>
              <a:t>Кошка желает съесть мышей в определенном порядке, </a:t>
            </a:r>
          </a:p>
          <a:p>
            <a:pPr algn="ctr"/>
            <a:r>
              <a:rPr lang="ru-RU" sz="1200"/>
              <a:t>а именно: каждый раз она отсчитывает 13-ю мышь </a:t>
            </a:r>
          </a:p>
          <a:p>
            <a:pPr algn="ctr"/>
            <a:r>
              <a:rPr lang="ru-RU" sz="1200"/>
              <a:t>по кругу в том направлении, в каком эти мыши глядят,</a:t>
            </a:r>
          </a:p>
          <a:p>
            <a:pPr algn="ctr"/>
            <a:r>
              <a:rPr lang="ru-RU" sz="1200"/>
              <a:t> и съедает ее. </a:t>
            </a:r>
          </a:p>
          <a:p>
            <a:pPr algn="ctr"/>
            <a:r>
              <a:rPr lang="ru-RU" sz="1200" b="1"/>
              <a:t>Вопрос:</a:t>
            </a:r>
            <a:r>
              <a:rPr lang="ru-RU" sz="1200"/>
              <a:t> С какой мыши она должна начать, </a:t>
            </a:r>
          </a:p>
          <a:p>
            <a:pPr algn="ctr"/>
            <a:r>
              <a:rPr lang="ru-RU" sz="1200"/>
              <a:t>чтобы белая мышка осталась в живых? </a:t>
            </a:r>
          </a:p>
        </p:txBody>
      </p:sp>
      <p:pic>
        <p:nvPicPr>
          <p:cNvPr id="7182" name="Picture 14" descr="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1844675"/>
            <a:ext cx="25923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7" descr="оглавл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4868863"/>
            <a:ext cx="2305050" cy="714375"/>
          </a:xfrm>
          <a:prstGeom prst="rect">
            <a:avLst/>
          </a:prstGeom>
          <a:noFill/>
        </p:spPr>
      </p:pic>
      <p:pic>
        <p:nvPicPr>
          <p:cNvPr id="7186" name="Picture 18" descr="играть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188" y="4365625"/>
            <a:ext cx="1971675" cy="542925"/>
          </a:xfrm>
          <a:prstGeom prst="rect">
            <a:avLst/>
          </a:prstGeom>
          <a:noFill/>
        </p:spPr>
      </p:pic>
      <p:pic>
        <p:nvPicPr>
          <p:cNvPr id="7174" name="Picture 6" descr="Б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9350" y="3540125"/>
            <a:ext cx="2914650" cy="3317875"/>
          </a:xfrm>
          <a:prstGeom prst="rect">
            <a:avLst/>
          </a:prstGeom>
          <a:noFill/>
        </p:spPr>
      </p:pic>
      <p:pic>
        <p:nvPicPr>
          <p:cNvPr id="7187" name="Picture 19" descr="622276832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24075" y="4149725"/>
            <a:ext cx="719138" cy="625475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0" name="Picture 18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2232025" cy="1600200"/>
          </a:xfrm>
          <a:prstGeom prst="rect">
            <a:avLst/>
          </a:prstGeom>
          <a:noFill/>
        </p:spPr>
      </p:pic>
      <p:pic>
        <p:nvPicPr>
          <p:cNvPr id="8208" name="Picture 16" descr="оглавл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0800"/>
            <a:ext cx="2305050" cy="714375"/>
          </a:xfrm>
          <a:prstGeom prst="rect">
            <a:avLst/>
          </a:prstGeom>
          <a:noFill/>
        </p:spPr>
      </p:pic>
      <p:pic>
        <p:nvPicPr>
          <p:cNvPr id="8202" name="Picture 10" descr="ramka-photoshop-1222"/>
          <p:cNvPicPr>
            <a:picLocks noChangeAspect="1" noChangeArrowheads="1"/>
          </p:cNvPicPr>
          <p:nvPr/>
        </p:nvPicPr>
        <p:blipFill>
          <a:blip r:embed="rId5" cstate="print">
            <a:lum bright="32000" contrast="100000"/>
          </a:blip>
          <a:srcRect/>
          <a:stretch>
            <a:fillRect/>
          </a:stretch>
        </p:blipFill>
        <p:spPr bwMode="auto">
          <a:xfrm>
            <a:off x="2339975" y="0"/>
            <a:ext cx="5688013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Б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5913" y="3933825"/>
            <a:ext cx="2405062" cy="2924175"/>
          </a:xfrm>
          <a:prstGeom prst="rect">
            <a:avLst/>
          </a:prstGeom>
          <a:noFill/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76200" y="58738"/>
            <a:ext cx="9013825" cy="6718300"/>
          </a:xfrm>
          <a:prstGeom prst="plaque">
            <a:avLst>
              <a:gd name="adj" fmla="val 4023"/>
            </a:avLst>
          </a:prstGeom>
          <a:noFill/>
          <a:ln w="444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198" name="Picture 6" descr="Б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9425" y="4751388"/>
            <a:ext cx="1627188" cy="1989137"/>
          </a:xfrm>
          <a:prstGeom prst="rect">
            <a:avLst/>
          </a:prstGeom>
          <a:noFill/>
        </p:spPr>
      </p:pic>
      <p:pic>
        <p:nvPicPr>
          <p:cNvPr id="8204" name="Picture 12" descr="7текс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675" y="5373688"/>
            <a:ext cx="3695700" cy="1041400"/>
          </a:xfrm>
          <a:prstGeom prst="rect">
            <a:avLst/>
          </a:prstGeom>
          <a:noFill/>
        </p:spPr>
      </p:pic>
      <p:pic>
        <p:nvPicPr>
          <p:cNvPr id="8209" name="Picture 17" descr="играть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3357563"/>
            <a:ext cx="1971675" cy="542925"/>
          </a:xfrm>
          <a:prstGeom prst="rect">
            <a:avLst/>
          </a:prstGeom>
          <a:noFill/>
        </p:spPr>
      </p:pic>
      <p:sp>
        <p:nvSpPr>
          <p:cNvPr id="8211" name="Text Box 19"/>
          <p:cNvSpPr txBox="1">
            <a:spLocks noChangeArrowheads="1"/>
          </p:cNvSpPr>
          <p:nvPr/>
        </p:nvSpPr>
        <p:spPr bwMode="auto">
          <a:xfrm rot="-1299383">
            <a:off x="682625" y="836613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  <a:latin typeface="Times New Roman" pitchFamily="18" charset="0"/>
              </a:rPr>
              <a:t>Игра №2</a:t>
            </a:r>
          </a:p>
        </p:txBody>
      </p:sp>
      <p:pic>
        <p:nvPicPr>
          <p:cNvPr id="8212" name="Picture 20" descr="5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825" y="1844675"/>
            <a:ext cx="1800225" cy="1425575"/>
          </a:xfrm>
          <a:prstGeom prst="rect">
            <a:avLst/>
          </a:prstGeom>
          <a:noFill/>
        </p:spPr>
      </p:pic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3132138" y="2924175"/>
            <a:ext cx="39497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1200" b="1"/>
              <a:t>Условие :</a:t>
            </a:r>
            <a:r>
              <a:rPr lang="ru-RU" sz="1200"/>
              <a:t> все любят рассматривать стереограммы, </a:t>
            </a:r>
          </a:p>
          <a:p>
            <a:pPr algn="ctr"/>
            <a:r>
              <a:rPr lang="ru-RU" sz="1200"/>
              <a:t>но задача усложняется тем, что необходимо </a:t>
            </a:r>
          </a:p>
          <a:p>
            <a:pPr algn="ctr"/>
            <a:r>
              <a:rPr lang="ru-RU" sz="1200"/>
              <a:t>не просто рассмотреть объемные буквы, </a:t>
            </a:r>
          </a:p>
          <a:p>
            <a:pPr algn="ctr"/>
            <a:r>
              <a:rPr lang="ru-RU" sz="1200"/>
              <a:t>но и составить из них слово, </a:t>
            </a:r>
          </a:p>
          <a:p>
            <a:pPr algn="ctr"/>
            <a:r>
              <a:rPr lang="ru-RU" sz="1200"/>
              <a:t>разгадав ребус по информатике!</a:t>
            </a: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2987675" y="2420938"/>
            <a:ext cx="40322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b="1">
                <a:solidFill>
                  <a:srgbClr val="990000"/>
                </a:solidFill>
                <a:latin typeface="Times New Roman" pitchFamily="18" charset="0"/>
              </a:rPr>
              <a:t>Игра №2</a:t>
            </a:r>
            <a:r>
              <a:rPr lang="ru-RU" sz="1600">
                <a:latin typeface="Times New Roman" pitchFamily="18" charset="0"/>
              </a:rPr>
              <a:t> (Рассматриваем скрытое)</a:t>
            </a:r>
          </a:p>
          <a:p>
            <a:pPr algn="ctr">
              <a:spcBef>
                <a:spcPct val="20000"/>
              </a:spcBef>
            </a:pPr>
            <a:endParaRPr lang="ru-RU" sz="1600"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1600">
              <a:latin typeface="Times New Roman" pitchFamily="18" charset="0"/>
            </a:endParaRPr>
          </a:p>
        </p:txBody>
      </p:sp>
      <p:pic>
        <p:nvPicPr>
          <p:cNvPr id="8218" name="Picture 26" descr="622276832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250" y="3068638"/>
            <a:ext cx="719138" cy="625475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1" name="Picture 25" descr="паль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4732338"/>
            <a:ext cx="2087563" cy="1984375"/>
          </a:xfrm>
          <a:prstGeom prst="rect">
            <a:avLst/>
          </a:prstGeom>
          <a:noFill/>
        </p:spPr>
      </p:pic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76200" y="58738"/>
            <a:ext cx="9013825" cy="6718300"/>
          </a:xfrm>
          <a:prstGeom prst="plaque">
            <a:avLst>
              <a:gd name="adj" fmla="val 4023"/>
            </a:avLst>
          </a:prstGeom>
          <a:noFill/>
          <a:ln w="444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25" name="Picture 9" descr="8текс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4868863"/>
            <a:ext cx="4176712" cy="1692275"/>
          </a:xfrm>
          <a:prstGeom prst="rect">
            <a:avLst/>
          </a:prstGeom>
          <a:noFill/>
        </p:spPr>
      </p:pic>
      <p:pic>
        <p:nvPicPr>
          <p:cNvPr id="9226" name="Picture 10" descr="Игра №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2133600"/>
            <a:ext cx="18716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2555875" y="1484313"/>
            <a:ext cx="5761038" cy="3240087"/>
          </a:xfrm>
          <a:prstGeom prst="plaque">
            <a:avLst>
              <a:gd name="adj" fmla="val 10389"/>
            </a:avLst>
          </a:prstGeom>
          <a:noFill/>
          <a:ln w="444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32" name="Picture 16" descr="оглавл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975" y="2997200"/>
            <a:ext cx="2305050" cy="714375"/>
          </a:xfrm>
          <a:prstGeom prst="rect">
            <a:avLst/>
          </a:prstGeom>
          <a:noFill/>
        </p:spPr>
      </p:pic>
      <p:pic>
        <p:nvPicPr>
          <p:cNvPr id="9233" name="Picture 17" descr="играть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2493963"/>
            <a:ext cx="1971675" cy="542925"/>
          </a:xfrm>
          <a:prstGeom prst="rect">
            <a:avLst/>
          </a:prstGeom>
          <a:noFill/>
        </p:spPr>
      </p:pic>
      <p:pic>
        <p:nvPicPr>
          <p:cNvPr id="9234" name="Picture 18" descr="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825" y="908050"/>
            <a:ext cx="2232025" cy="1600200"/>
          </a:xfrm>
          <a:prstGeom prst="rect">
            <a:avLst/>
          </a:prstGeom>
          <a:noFill/>
        </p:spPr>
      </p:pic>
      <p:sp>
        <p:nvSpPr>
          <p:cNvPr id="9235" name="Text Box 19"/>
          <p:cNvSpPr txBox="1">
            <a:spLocks noChangeArrowheads="1"/>
          </p:cNvSpPr>
          <p:nvPr/>
        </p:nvSpPr>
        <p:spPr bwMode="auto">
          <a:xfrm rot="-1299383">
            <a:off x="682625" y="1555750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  <a:latin typeface="Times New Roman" pitchFamily="18" charset="0"/>
              </a:rPr>
              <a:t>Игра №3</a:t>
            </a:r>
          </a:p>
        </p:txBody>
      </p:sp>
      <p:pic>
        <p:nvPicPr>
          <p:cNvPr id="9237" name="Picture 21" descr="17текст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550" y="404813"/>
            <a:ext cx="7570788" cy="655637"/>
          </a:xfrm>
          <a:prstGeom prst="rect">
            <a:avLst/>
          </a:prstGeom>
          <a:noFill/>
        </p:spPr>
      </p:pic>
      <p:pic>
        <p:nvPicPr>
          <p:cNvPr id="9239" name="Picture 23" descr="Б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825" y="3500438"/>
            <a:ext cx="2727325" cy="3205162"/>
          </a:xfrm>
          <a:prstGeom prst="rect">
            <a:avLst/>
          </a:prstGeom>
          <a:noFill/>
        </p:spPr>
      </p:pic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2555875" y="3644900"/>
            <a:ext cx="5616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200"/>
              <a:t>И курьезно: хотя три мухи перешли на другие места, все  девять снова оказались размещенными так, что никакая пара не находилась в одном прямом или косом ряду. </a:t>
            </a:r>
            <a:r>
              <a:rPr lang="ru-RU" sz="1200" b="1"/>
              <a:t>Вопрос:</a:t>
            </a:r>
            <a:r>
              <a:rPr lang="ru-RU" sz="1200"/>
              <a:t> Можете ли вы сказать, какие три мухи пересели и какие квадратики они избрали?</a:t>
            </a: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3563938" y="1557338"/>
            <a:ext cx="31686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b="1">
                <a:solidFill>
                  <a:srgbClr val="990000"/>
                </a:solidFill>
                <a:latin typeface="Times New Roman" pitchFamily="18" charset="0"/>
              </a:rPr>
              <a:t>Игра №3</a:t>
            </a:r>
            <a:r>
              <a:rPr lang="ru-RU" sz="1600">
                <a:latin typeface="Times New Roman" pitchFamily="18" charset="0"/>
              </a:rPr>
              <a:t> (Ловим  мух)</a:t>
            </a:r>
          </a:p>
          <a:p>
            <a:pPr algn="ctr">
              <a:spcBef>
                <a:spcPct val="20000"/>
              </a:spcBef>
            </a:pPr>
            <a:endParaRPr lang="ru-RU" sz="1600"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1600">
              <a:latin typeface="Times New Roman" pitchFamily="18" charset="0"/>
            </a:endParaRPr>
          </a:p>
        </p:txBody>
      </p:sp>
      <p:pic>
        <p:nvPicPr>
          <p:cNvPr id="9244" name="Picture 28" descr="622276832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63713" y="2276475"/>
            <a:ext cx="719137" cy="625475"/>
          </a:xfrm>
          <a:prstGeom prst="rect">
            <a:avLst/>
          </a:prstGeom>
          <a:noFill/>
        </p:spPr>
      </p:pic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2771775" y="2133600"/>
            <a:ext cx="36004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1200" b="1"/>
              <a:t>Условие:</a:t>
            </a:r>
            <a:r>
              <a:rPr lang="ru-RU" sz="1200"/>
              <a:t> </a:t>
            </a:r>
          </a:p>
          <a:p>
            <a:pPr algn="ctr">
              <a:lnSpc>
                <a:spcPct val="80000"/>
              </a:lnSpc>
            </a:pPr>
            <a:r>
              <a:rPr lang="ru-RU" sz="1200"/>
              <a:t>На оконной занавеске, зарисованной квадратиками, уселось девять мух. Случайно они расположились так, что никакие две мухи не оказывались в одном и том же прямом или косом ряду. Спустя несколько минут три мухи переменили свое место и переползли в соседние, незанятые клетки; остальные шесть остались на местах.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Б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6425" y="4103688"/>
            <a:ext cx="3457575" cy="2754312"/>
          </a:xfrm>
          <a:prstGeom prst="rect">
            <a:avLst/>
          </a:prstGeom>
          <a:noFill/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76200" y="58738"/>
            <a:ext cx="9013825" cy="6718300"/>
          </a:xfrm>
          <a:prstGeom prst="plaque">
            <a:avLst>
              <a:gd name="adj" fmla="val 4023"/>
            </a:avLst>
          </a:prstGeom>
          <a:noFill/>
          <a:ln w="444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49" name="Picture 9" descr="3текс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4437063"/>
            <a:ext cx="3382962" cy="2273300"/>
          </a:xfrm>
          <a:prstGeom prst="rect">
            <a:avLst/>
          </a:prstGeom>
          <a:noFill/>
        </p:spPr>
      </p:pic>
      <p:pic>
        <p:nvPicPr>
          <p:cNvPr id="10250" name="Picture 10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04813"/>
            <a:ext cx="2232025" cy="1600200"/>
          </a:xfrm>
          <a:prstGeom prst="rect">
            <a:avLst/>
          </a:prstGeom>
          <a:noFill/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 rot="-1301037">
            <a:off x="611188" y="105251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  <a:latin typeface="Times New Roman" pitchFamily="18" charset="0"/>
              </a:rPr>
              <a:t>Игра №4</a:t>
            </a:r>
          </a:p>
        </p:txBody>
      </p:sp>
      <p:pic>
        <p:nvPicPr>
          <p:cNvPr id="10252" name="Picture 12" descr="оглавл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413" y="4795838"/>
            <a:ext cx="2305050" cy="714375"/>
          </a:xfrm>
          <a:prstGeom prst="rect">
            <a:avLst/>
          </a:prstGeom>
          <a:noFill/>
        </p:spPr>
      </p:pic>
      <p:pic>
        <p:nvPicPr>
          <p:cNvPr id="10253" name="Picture 13" descr="играть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88" y="4292600"/>
            <a:ext cx="1971675" cy="542925"/>
          </a:xfrm>
          <a:prstGeom prst="rect">
            <a:avLst/>
          </a:prstGeom>
          <a:noFill/>
        </p:spPr>
      </p:pic>
      <p:pic>
        <p:nvPicPr>
          <p:cNvPr id="10254" name="Picture 14" descr="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288" y="2133600"/>
            <a:ext cx="2232025" cy="1824038"/>
          </a:xfrm>
          <a:prstGeom prst="rect">
            <a:avLst/>
          </a:prstGeom>
          <a:noFill/>
        </p:spPr>
      </p:pic>
      <p:sp>
        <p:nvSpPr>
          <p:cNvPr id="10255" name="AutoShape 15"/>
          <p:cNvSpPr>
            <a:spLocks noChangeArrowheads="1"/>
          </p:cNvSpPr>
          <p:nvPr/>
        </p:nvSpPr>
        <p:spPr bwMode="auto">
          <a:xfrm>
            <a:off x="2987675" y="1196975"/>
            <a:ext cx="5688013" cy="3095625"/>
          </a:xfrm>
          <a:prstGeom prst="plaque">
            <a:avLst>
              <a:gd name="adj" fmla="val 9181"/>
            </a:avLst>
          </a:prstGeom>
          <a:noFill/>
          <a:ln w="444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56" name="Picture 16" descr="19текст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11413" y="188913"/>
            <a:ext cx="5329237" cy="857250"/>
          </a:xfrm>
          <a:prstGeom prst="rect">
            <a:avLst/>
          </a:prstGeom>
          <a:noFill/>
        </p:spPr>
      </p:pic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-4646613" y="249555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4427538" y="1268413"/>
            <a:ext cx="31686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b="1">
                <a:solidFill>
                  <a:srgbClr val="990000"/>
                </a:solidFill>
                <a:latin typeface="Times New Roman" pitchFamily="18" charset="0"/>
              </a:rPr>
              <a:t>Игра №4</a:t>
            </a:r>
            <a:r>
              <a:rPr lang="ru-RU" sz="1600">
                <a:latin typeface="Times New Roman" pitchFamily="18" charset="0"/>
              </a:rPr>
              <a:t> (Идем на дуэль)</a:t>
            </a:r>
          </a:p>
          <a:p>
            <a:pPr algn="ctr">
              <a:spcBef>
                <a:spcPct val="20000"/>
              </a:spcBef>
            </a:pPr>
            <a:endParaRPr lang="ru-RU" sz="1600"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1600">
              <a:latin typeface="Times New Roman" pitchFamily="18" charset="0"/>
            </a:endParaRPr>
          </a:p>
        </p:txBody>
      </p:sp>
      <p:pic>
        <p:nvPicPr>
          <p:cNvPr id="10262" name="Picture 22" descr="622276832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8175" y="4076700"/>
            <a:ext cx="719138" cy="625475"/>
          </a:xfrm>
          <a:prstGeom prst="rect">
            <a:avLst/>
          </a:prstGeom>
          <a:noFill/>
        </p:spPr>
      </p:pic>
      <p:sp>
        <p:nvSpPr>
          <p:cNvPr id="10263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3203575" y="1700213"/>
            <a:ext cx="5256213" cy="17526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200"/>
              <a:t> </a:t>
            </a:r>
            <a:r>
              <a:rPr lang="ru-RU" sz="1200" b="1"/>
              <a:t>Условие:</a:t>
            </a:r>
            <a:r>
              <a:rPr lang="ru-RU" sz="1200"/>
              <a:t> В лесу из-под земли бьют десять источников мертвой воды: от № 1 до № 10. Из первых девяти источников мертвую воду может взять каждый, источник № 10 находится в пещере Кощея, в которую никто, кроме него попасть не может. Если человек выпьет из какого-нибудь источника, он умрет. Спасти его может только одно: если он запьет ядом из источника, номер которого больше. А если он сразу выпьет десятый яд, то ему уже ничто не поможет. Иванушка вызвал Кощея на дуэль. Условия дуэли были такие: каждый приносит с собой кружку с водой и дает ее выпить своему противнику. Кощей обрадовался: «Ура! Я дам яд № 10, и Иванушка не сможет спастись! А сам выпью яд, который принесет мне Иванушка, запью его своим десятым и спасусь!» В назначенный день противники встретились. Оба честно обменялись кружками и выпили то, что в них было. Однако, оказалось, что Кощей умер, а Иванушка остался жив.</a:t>
            </a:r>
          </a:p>
          <a:p>
            <a:pPr>
              <a:lnSpc>
                <a:spcPct val="80000"/>
              </a:lnSpc>
            </a:pPr>
            <a:r>
              <a:rPr lang="ru-RU" sz="1200" b="1"/>
              <a:t>        Как удалось Иванушке победить Кощея?</a:t>
            </a:r>
          </a:p>
          <a:p>
            <a:pPr>
              <a:lnSpc>
                <a:spcPct val="80000"/>
              </a:lnSpc>
            </a:pPr>
            <a:endParaRPr lang="ru-RU" sz="1200" b="1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65625"/>
            <a:ext cx="2951163" cy="2381250"/>
          </a:xfrm>
          <a:prstGeom prst="rect">
            <a:avLst/>
          </a:prstGeom>
          <a:noFill/>
        </p:spPr>
      </p:pic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76200" y="58738"/>
            <a:ext cx="9013825" cy="6718300"/>
          </a:xfrm>
          <a:prstGeom prst="plaque">
            <a:avLst>
              <a:gd name="adj" fmla="val 4023"/>
            </a:avLst>
          </a:prstGeom>
          <a:noFill/>
          <a:ln w="444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341" name="Picture 5" descr="108текс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4292600"/>
            <a:ext cx="3295650" cy="2362200"/>
          </a:xfrm>
          <a:prstGeom prst="rect">
            <a:avLst/>
          </a:prstGeom>
          <a:noFill/>
        </p:spPr>
      </p:pic>
      <p:pic>
        <p:nvPicPr>
          <p:cNvPr id="14345" name="Picture 9" descr="оглавл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3933825"/>
            <a:ext cx="2305050" cy="714375"/>
          </a:xfrm>
          <a:prstGeom prst="rect">
            <a:avLst/>
          </a:prstGeom>
          <a:noFill/>
        </p:spPr>
      </p:pic>
      <p:pic>
        <p:nvPicPr>
          <p:cNvPr id="14346" name="Picture 10" descr="играть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213" y="3500438"/>
            <a:ext cx="1971675" cy="542925"/>
          </a:xfrm>
          <a:prstGeom prst="rect">
            <a:avLst/>
          </a:prstGeom>
          <a:noFill/>
        </p:spPr>
      </p:pic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2987675" y="1916113"/>
            <a:ext cx="5113338" cy="2376487"/>
          </a:xfrm>
          <a:prstGeom prst="plaque">
            <a:avLst>
              <a:gd name="adj" fmla="val 13324"/>
            </a:avLst>
          </a:prstGeom>
          <a:noFill/>
          <a:ln w="444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00">
              <a:latin typeface="Times New Roman" pitchFamily="18" charset="0"/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3348038" y="2420938"/>
            <a:ext cx="43926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200" b="1"/>
              <a:t>Условие:</a:t>
            </a:r>
            <a:r>
              <a:rPr lang="ru-RU" sz="1200"/>
              <a:t> В верхнюю строку и левый столбец таблицы записали натуральные числа в позиционной системе счисления по некоторому основанию и для этих чисел составили таблицу умножения. В левом верхнем углу таблицы находилось основание СС, записанное в десятичной СС и не превосходящее 10. Затем, некоторые числа случайно стерли, после чего таблица приобрела вид такой вид. </a:t>
            </a:r>
            <a:r>
              <a:rPr lang="ru-RU" sz="1200" b="1"/>
              <a:t>Необходимо восстановить таблицу.</a:t>
            </a:r>
          </a:p>
        </p:txBody>
      </p:sp>
      <p:pic>
        <p:nvPicPr>
          <p:cNvPr id="14349" name="Picture 13" descr="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650" y="1916113"/>
            <a:ext cx="1871663" cy="1417637"/>
          </a:xfrm>
          <a:prstGeom prst="rect">
            <a:avLst/>
          </a:prstGeom>
          <a:noFill/>
        </p:spPr>
      </p:pic>
      <p:pic>
        <p:nvPicPr>
          <p:cNvPr id="14350" name="Picture 14" descr="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825" y="188913"/>
            <a:ext cx="2232025" cy="1600200"/>
          </a:xfrm>
          <a:prstGeom prst="rect">
            <a:avLst/>
          </a:prstGeom>
          <a:noFill/>
        </p:spPr>
      </p:pic>
      <p:sp>
        <p:nvSpPr>
          <p:cNvPr id="14351" name="Text Box 15"/>
          <p:cNvSpPr txBox="1">
            <a:spLocks noChangeArrowheads="1"/>
          </p:cNvSpPr>
          <p:nvPr/>
        </p:nvSpPr>
        <p:spPr bwMode="auto">
          <a:xfrm rot="-1299383">
            <a:off x="682625" y="836613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  <a:latin typeface="Times New Roman" pitchFamily="18" charset="0"/>
              </a:rPr>
              <a:t>Игра №5</a:t>
            </a:r>
          </a:p>
        </p:txBody>
      </p:sp>
      <p:pic>
        <p:nvPicPr>
          <p:cNvPr id="14352" name="Picture 16" descr="12текст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6238" y="476250"/>
            <a:ext cx="4886325" cy="1238250"/>
          </a:xfrm>
          <a:prstGeom prst="rect">
            <a:avLst/>
          </a:prstGeom>
          <a:noFill/>
        </p:spPr>
      </p:pic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4140200" y="2060575"/>
            <a:ext cx="31686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b="1">
                <a:solidFill>
                  <a:srgbClr val="990000"/>
                </a:solidFill>
                <a:latin typeface="Times New Roman" pitchFamily="18" charset="0"/>
              </a:rPr>
              <a:t>Игра №5</a:t>
            </a:r>
            <a:r>
              <a:rPr lang="ru-RU" sz="1600">
                <a:latin typeface="Times New Roman" pitchFamily="18" charset="0"/>
              </a:rPr>
              <a:t> (Ищем потерянное)</a:t>
            </a:r>
          </a:p>
          <a:p>
            <a:pPr algn="ctr">
              <a:spcBef>
                <a:spcPct val="20000"/>
              </a:spcBef>
            </a:pPr>
            <a:endParaRPr lang="ru-RU" sz="1600"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1600">
              <a:latin typeface="Times New Roman" pitchFamily="18" charset="0"/>
            </a:endParaRPr>
          </a:p>
        </p:txBody>
      </p:sp>
      <p:pic>
        <p:nvPicPr>
          <p:cNvPr id="14354" name="Picture 18" descr="622276832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95513" y="3213100"/>
            <a:ext cx="719137" cy="625475"/>
          </a:xfrm>
          <a:prstGeom prst="rect">
            <a:avLst/>
          </a:prstGeom>
          <a:noFill/>
        </p:spPr>
      </p:pic>
      <p:pic>
        <p:nvPicPr>
          <p:cNvPr id="14342" name="Picture 6" descr="Б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73900" y="3644900"/>
            <a:ext cx="1935163" cy="3070225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9" name="Picture 25" descr="45текс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60350"/>
            <a:ext cx="4248150" cy="1646238"/>
          </a:xfrm>
          <a:prstGeom prst="rect">
            <a:avLst/>
          </a:prstGeom>
          <a:noFill/>
        </p:spPr>
      </p:pic>
      <p:pic>
        <p:nvPicPr>
          <p:cNvPr id="11287" name="Picture 23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2232025" cy="1600200"/>
          </a:xfrm>
          <a:prstGeom prst="rect">
            <a:avLst/>
          </a:prstGeom>
          <a:noFill/>
        </p:spPr>
      </p:pic>
      <p:sp>
        <p:nvSpPr>
          <p:cNvPr id="11288" name="Text Box 24"/>
          <p:cNvSpPr txBox="1">
            <a:spLocks noChangeArrowheads="1"/>
          </p:cNvSpPr>
          <p:nvPr/>
        </p:nvSpPr>
        <p:spPr bwMode="auto">
          <a:xfrm rot="-1299383">
            <a:off x="755650" y="908050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  <a:latin typeface="Times New Roman" pitchFamily="18" charset="0"/>
              </a:rPr>
              <a:t>Игра №6</a:t>
            </a:r>
          </a:p>
        </p:txBody>
      </p:sp>
      <p:pic>
        <p:nvPicPr>
          <p:cNvPr id="11274" name="Picture 10" descr="6тек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4508500"/>
            <a:ext cx="4175125" cy="2012950"/>
          </a:xfrm>
          <a:prstGeom prst="rect">
            <a:avLst/>
          </a:prstGeom>
          <a:noFill/>
        </p:spPr>
      </p:pic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76200" y="58738"/>
            <a:ext cx="9013825" cy="6718300"/>
          </a:xfrm>
          <a:prstGeom prst="plaque">
            <a:avLst>
              <a:gd name="adj" fmla="val 4023"/>
            </a:avLst>
          </a:prstGeom>
          <a:noFill/>
          <a:ln w="444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268" name="Picture 4" descr="Б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3573463"/>
            <a:ext cx="3040062" cy="3175000"/>
          </a:xfrm>
          <a:prstGeom prst="rect">
            <a:avLst/>
          </a:prstGeom>
          <a:noFill/>
        </p:spPr>
      </p:pic>
      <p:pic>
        <p:nvPicPr>
          <p:cNvPr id="11275" name="Picture 11" descr="Б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4365625"/>
            <a:ext cx="1481138" cy="2349500"/>
          </a:xfrm>
          <a:prstGeom prst="rect">
            <a:avLst/>
          </a:prstGeom>
          <a:noFill/>
        </p:spPr>
      </p:pic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2987675" y="1916113"/>
            <a:ext cx="5113338" cy="2376487"/>
          </a:xfrm>
          <a:prstGeom prst="plaque">
            <a:avLst>
              <a:gd name="adj" fmla="val 13324"/>
            </a:avLst>
          </a:prstGeom>
          <a:noFill/>
          <a:ln w="444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282" name="Picture 18" descr="Б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3875" y="765175"/>
            <a:ext cx="2195513" cy="1187450"/>
          </a:xfrm>
          <a:prstGeom prst="rect">
            <a:avLst/>
          </a:prstGeom>
          <a:noFill/>
        </p:spPr>
      </p:pic>
      <p:pic>
        <p:nvPicPr>
          <p:cNvPr id="11283" name="Picture 19" descr="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2492375"/>
            <a:ext cx="1728787" cy="1384300"/>
          </a:xfrm>
          <a:prstGeom prst="rect">
            <a:avLst/>
          </a:prstGeom>
          <a:noFill/>
        </p:spPr>
      </p:pic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4859338" y="2492375"/>
            <a:ext cx="30956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200"/>
              <a:t>Простая задача на сообразительность, не требующая специальных знаний, имеет несколько решений.</a:t>
            </a:r>
          </a:p>
          <a:p>
            <a:pPr algn="ctr"/>
            <a:r>
              <a:rPr lang="ru-RU" sz="1200"/>
              <a:t>Расставьте пингвинов так, чтобы сумма чисел проставленных на пингвинах во всех указанных рядах, составляла 12.</a:t>
            </a: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3851275" y="2060575"/>
            <a:ext cx="36004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b="1">
                <a:solidFill>
                  <a:srgbClr val="990000"/>
                </a:solidFill>
                <a:latin typeface="Times New Roman" pitchFamily="18" charset="0"/>
              </a:rPr>
              <a:t>Игра №6</a:t>
            </a:r>
            <a:r>
              <a:rPr lang="ru-RU" sz="1600">
                <a:latin typeface="Times New Roman" pitchFamily="18" charset="0"/>
              </a:rPr>
              <a:t> (Переселяем пингвинов)</a:t>
            </a:r>
          </a:p>
          <a:p>
            <a:pPr algn="ctr">
              <a:spcBef>
                <a:spcPct val="20000"/>
              </a:spcBef>
            </a:pPr>
            <a:endParaRPr lang="ru-RU" sz="1600"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1600">
              <a:latin typeface="Times New Roman" pitchFamily="18" charset="0"/>
            </a:endParaRPr>
          </a:p>
        </p:txBody>
      </p:sp>
      <p:pic>
        <p:nvPicPr>
          <p:cNvPr id="11292" name="Picture 28" descr="оглавл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0975" y="2708275"/>
            <a:ext cx="2305050" cy="714375"/>
          </a:xfrm>
          <a:prstGeom prst="rect">
            <a:avLst/>
          </a:prstGeom>
          <a:noFill/>
        </p:spPr>
      </p:pic>
      <p:pic>
        <p:nvPicPr>
          <p:cNvPr id="11293" name="Picture 29" descr="играть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850" y="2205038"/>
            <a:ext cx="1971675" cy="542925"/>
          </a:xfrm>
          <a:prstGeom prst="rect">
            <a:avLst/>
          </a:prstGeom>
          <a:noFill/>
        </p:spPr>
      </p:pic>
      <p:pic>
        <p:nvPicPr>
          <p:cNvPr id="11294" name="Picture 30" descr="622276832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63713" y="1916113"/>
            <a:ext cx="719137" cy="625475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7099</TotalTime>
  <Words>887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</dc:creator>
  <cp:lastModifiedBy>revaz</cp:lastModifiedBy>
  <cp:revision>122</cp:revision>
  <dcterms:created xsi:type="dcterms:W3CDTF">2012-07-06T08:52:51Z</dcterms:created>
  <dcterms:modified xsi:type="dcterms:W3CDTF">2013-01-05T21:08:27Z</dcterms:modified>
</cp:coreProperties>
</file>