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9"/>
  </p:notesMasterIdLst>
  <p:handoutMasterIdLst>
    <p:handoutMasterId r:id="rId20"/>
  </p:handoutMasterIdLst>
  <p:sldIdLst>
    <p:sldId id="258" r:id="rId2"/>
    <p:sldId id="260" r:id="rId3"/>
    <p:sldId id="259" r:id="rId4"/>
    <p:sldId id="262" r:id="rId5"/>
    <p:sldId id="272" r:id="rId6"/>
    <p:sldId id="271" r:id="rId7"/>
    <p:sldId id="307" r:id="rId8"/>
    <p:sldId id="280" r:id="rId9"/>
    <p:sldId id="275" r:id="rId10"/>
    <p:sldId id="277" r:id="rId11"/>
    <p:sldId id="283" r:id="rId12"/>
    <p:sldId id="278" r:id="rId13"/>
    <p:sldId id="281" r:id="rId14"/>
    <p:sldId id="311" r:id="rId15"/>
    <p:sldId id="305" r:id="rId16"/>
    <p:sldId id="287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B0"/>
    <a:srgbClr val="CC0000"/>
    <a:srgbClr val="AEDAE4"/>
    <a:srgbClr val="462300"/>
    <a:srgbClr val="663300"/>
    <a:srgbClr val="9900CC"/>
    <a:srgbClr val="006666"/>
    <a:srgbClr val="004ADE"/>
    <a:srgbClr val="990033"/>
    <a:srgbClr val="A5002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3" autoAdjust="0"/>
    <p:restoredTop sz="90829" autoAdjust="0"/>
  </p:normalViewPr>
  <p:slideViewPr>
    <p:cSldViewPr>
      <p:cViewPr>
        <p:scale>
          <a:sx n="60" d="100"/>
          <a:sy n="60" d="100"/>
        </p:scale>
        <p:origin x="-72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4C8AE-8707-4BB4-B864-AA1F274BE648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83F40-2D03-4F88-8B41-7AD3B83D6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A91B6-ABC5-46CC-8A7C-1F95DA1EEBD2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5BF52-0ACA-4C00-A6FE-EF41B083AA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 Нужные сопровождающие подписи к изображениям проявятся после вызова фотографий. Целесообразнее открыть их с небольшим опозданием, чтобы ничего не отвлекало детей от сопоставления архитектуры и музыки;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Второй клик по изображению пирамид воспроизведет музыку повторно и откроет фотографию в полноэкранном режиме. В целях экономии времени, «подтверждающее» слушание можно опустить, назвав произведение.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5BF52-0ACA-4C00-A6FE-EF41B083AA5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Click="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5A249C4-A87D-490A-A3F3-521252CDC2F9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C5DC35-CCB7-4BEA-BA32-EF6B8130C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 advClick="0">
    <p:circl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&#1048;.&#1057;.&#1041;&#1040;&#1093;_&#1054;&#1088;&#1075;&#1072;&#1085;&#1072;&#1103;%20&#1087;&#1088;&#1077;&#1083;&#1102;&#1076;&#1080;&#1103;%20&#1057;&#1086;&#1083;&#1100;-&#1084;&#1080;&#1085;&#1086;&#1088;.mp3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gif"/><Relationship Id="rId2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%20&#1084;&#1091;&#1079;&#1099;&#1082;&#1072;%20_%20Fine\12_Prazdnichnyj_zvon_Pskovo%20(&#1092;&#1088;&#1072;&#1075;&#1084;).mp3" TargetMode="Externa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%20_%205%20&#1082;&#1083;\&#1050;&#1088;&#1072;&#1089;&#1085;&#1099;&#1081;.mp3" TargetMode="Externa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6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gif"/><Relationship Id="rId18" Type="http://schemas.openxmlformats.org/officeDocument/2006/relationships/image" Target="../media/image79.jpeg"/><Relationship Id="rId26" Type="http://schemas.openxmlformats.org/officeDocument/2006/relationships/image" Target="../media/image87.jpeg"/><Relationship Id="rId3" Type="http://schemas.openxmlformats.org/officeDocument/2006/relationships/audio" Target="file:///C:\Documents%20and%20Settings\&#1045;&#1074;&#1075;&#1077;&#1085;&#1080;&#1103;\&#1056;&#1072;&#1073;&#1086;&#1095;&#1080;&#1081;%20&#1089;&#1090;&#1086;&#1083;\O_Tebe_raduetsja_znamennogo_raspeva.mp3" TargetMode="External"/><Relationship Id="rId21" Type="http://schemas.openxmlformats.org/officeDocument/2006/relationships/image" Target="../media/image82.jpeg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73.jpeg"/><Relationship Id="rId17" Type="http://schemas.openxmlformats.org/officeDocument/2006/relationships/image" Target="../media/image78.jpeg"/><Relationship Id="rId25" Type="http://schemas.openxmlformats.org/officeDocument/2006/relationships/image" Target="../media/image86.jpeg"/><Relationship Id="rId2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%20_%205%20&#1082;&#1083;\&#1050;&#1088;&#1072;&#1089;&#1085;&#1099;&#1081;.mp3" TargetMode="External"/><Relationship Id="rId16" Type="http://schemas.openxmlformats.org/officeDocument/2006/relationships/image" Target="../media/image77.jpeg"/><Relationship Id="rId20" Type="http://schemas.openxmlformats.org/officeDocument/2006/relationships/image" Target="../media/image81.jpeg"/><Relationship Id="rId29" Type="http://schemas.openxmlformats.org/officeDocument/2006/relationships/image" Target="../media/image8.gif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bogorodiza_rachmaninov%20(&#1088;&#1077;&#1076;)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2.png"/><Relationship Id="rId24" Type="http://schemas.openxmlformats.org/officeDocument/2006/relationships/image" Target="../media/image85.jpeg"/><Relationship Id="rId32" Type="http://schemas.openxmlformats.org/officeDocument/2006/relationships/image" Target="../media/image90.png"/><Relationship Id="rId5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%20&#1084;&#1091;&#1079;&#1099;&#1082;&#1072;%20_%20Fine\12_Prazdnichnyj_zvon_Pskovo%20(&#1092;&#1088;&#1072;&#1075;&#1084;).mp3" TargetMode="External"/><Relationship Id="rId15" Type="http://schemas.openxmlformats.org/officeDocument/2006/relationships/image" Target="../media/image76.jpeg"/><Relationship Id="rId23" Type="http://schemas.openxmlformats.org/officeDocument/2006/relationships/image" Target="../media/image84.jpeg"/><Relationship Id="rId28" Type="http://schemas.openxmlformats.org/officeDocument/2006/relationships/image" Target="../media/image66.png"/><Relationship Id="rId10" Type="http://schemas.openxmlformats.org/officeDocument/2006/relationships/image" Target="../media/image71.png"/><Relationship Id="rId19" Type="http://schemas.openxmlformats.org/officeDocument/2006/relationships/image" Target="../media/image80.jpeg"/><Relationship Id="rId31" Type="http://schemas.openxmlformats.org/officeDocument/2006/relationships/image" Target="../media/image89.jpeg"/><Relationship Id="rId4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&#1050;&#1088;&#1072;&#1089;&#1085;&#1099;&#1081;%20&#1079;&#1074;&#1086;&#1085;.mp3" TargetMode="External"/><Relationship Id="rId9" Type="http://schemas.openxmlformats.org/officeDocument/2006/relationships/image" Target="../media/image70.png"/><Relationship Id="rId14" Type="http://schemas.openxmlformats.org/officeDocument/2006/relationships/image" Target="../media/image75.jpeg"/><Relationship Id="rId22" Type="http://schemas.openxmlformats.org/officeDocument/2006/relationships/image" Target="../media/image83.jpeg"/><Relationship Id="rId27" Type="http://schemas.openxmlformats.org/officeDocument/2006/relationships/image" Target="../media/image65.png"/><Relationship Id="rId30" Type="http://schemas.openxmlformats.org/officeDocument/2006/relationships/image" Target="../media/image8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foto.academ.org/data/media/399/zamok3.jpg" TargetMode="External"/><Relationship Id="rId13" Type="http://schemas.openxmlformats.org/officeDocument/2006/relationships/hyperlink" Target="http://www.archplatforma.ru/?act=2&amp;tgid=70" TargetMode="External"/><Relationship Id="rId18" Type="http://schemas.openxmlformats.org/officeDocument/2006/relationships/hyperlink" Target="http://www.epochtimes.ru/content/view/46629/6/?photos=25" TargetMode="External"/><Relationship Id="rId26" Type="http://schemas.openxmlformats.org/officeDocument/2006/relationships/hyperlink" Target="http://www.ktdrus.gr/index.files/theatron.files/image004.jpg" TargetMode="External"/><Relationship Id="rId3" Type="http://schemas.openxmlformats.org/officeDocument/2006/relationships/hyperlink" Target="http://file.mobilmusic.ru/a8/89/c9/631887.jpg" TargetMode="External"/><Relationship Id="rId21" Type="http://schemas.openxmlformats.org/officeDocument/2006/relationships/hyperlink" Target="http://www.paradisetime.ru/uploads/images/Koeln03.jpg" TargetMode="External"/><Relationship Id="rId34" Type="http://schemas.openxmlformats.org/officeDocument/2006/relationships/hyperlink" Target="http://i.allday.ru/uploads/posts/2009-04/thumbs/1239924802_2wiener_staatsoper.jpg" TargetMode="External"/><Relationship Id="rId7" Type="http://schemas.openxmlformats.org/officeDocument/2006/relationships/hyperlink" Target="http://romain5film.files.wordpress.com/2010/06/colosseo.jpeg" TargetMode="External"/><Relationship Id="rId12" Type="http://schemas.openxmlformats.org/officeDocument/2006/relationships/hyperlink" Target="http://www.bankoboev.ru/" TargetMode="External"/><Relationship Id="rId17" Type="http://schemas.openxmlformats.org/officeDocument/2006/relationships/hyperlink" Target="http://www.3dcenter.ru/forum/uploads/post-17675-1162221459.jpg" TargetMode="External"/><Relationship Id="rId25" Type="http://schemas.openxmlformats.org/officeDocument/2006/relationships/hyperlink" Target="http://img-fotki.yandex.ru/get/4707/30246827.2/0_61076_2d757f9f_XL" TargetMode="External"/><Relationship Id="rId33" Type="http://schemas.openxmlformats.org/officeDocument/2006/relationships/hyperlink" Target="http://i.allday.ru/uploads/posts/2009-04/thumbs/1239924897_6risrrr-rryirsr1.jpg" TargetMode="External"/><Relationship Id="rId2" Type="http://schemas.openxmlformats.org/officeDocument/2006/relationships/hyperlink" Target="http://clubkupon.ru/uploads/images/coupon/orhidee.jpg" TargetMode="External"/><Relationship Id="rId16" Type="http://schemas.openxmlformats.org/officeDocument/2006/relationships/hyperlink" Target="http://img-fotki.yandex.ru/get/3809/bill52.121/0_46ef0_4809b4ab_XL.jpg" TargetMode="External"/><Relationship Id="rId20" Type="http://schemas.openxmlformats.org/officeDocument/2006/relationships/hyperlink" Target="http://lifeglobe.net/media/entry/1564/ruan.jpg" TargetMode="External"/><Relationship Id="rId29" Type="http://schemas.openxmlformats.org/officeDocument/2006/relationships/hyperlink" Target="http://i.allday.ru/uploads/posts/2009-04/thumbs/1239924794_3chudesa_australy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ooboi.extra.ua/images/fotooboi-dubay-001.jpg" TargetMode="External"/><Relationship Id="rId11" Type="http://schemas.openxmlformats.org/officeDocument/2006/relationships/hyperlink" Target="http://www.cirota.ru/forum/images/84/84707.jpeg" TargetMode="External"/><Relationship Id="rId24" Type="http://schemas.openxmlformats.org/officeDocument/2006/relationships/hyperlink" Target="http://img0.liveinternet.ru/images/attach/c/2/64/418/64418624_1285313854_568686.jpg" TargetMode="External"/><Relationship Id="rId32" Type="http://schemas.openxmlformats.org/officeDocument/2006/relationships/hyperlink" Target="http://i.allday.ru/uploads/posts/2009-04/thumbs/1239925087_21rrrssr.jpg" TargetMode="External"/><Relationship Id="rId5" Type="http://schemas.openxmlformats.org/officeDocument/2006/relationships/hyperlink" Target="http://upload.wikimedia.org/wikipedia/commons/7/75/Paulnabrone.jpg" TargetMode="External"/><Relationship Id="rId15" Type="http://schemas.openxmlformats.org/officeDocument/2006/relationships/hyperlink" Target="http://img-fotki.yandex.ru/get/5500/zolotajka.14/0_5f1dd_b57ef1e3_XL" TargetMode="External"/><Relationship Id="rId23" Type="http://schemas.openxmlformats.org/officeDocument/2006/relationships/hyperlink" Target="http://upload.wikimedia.org/wikipedia/commons/thumb/c/c8/Taj_Mahal_in_March_2004.jpg/728px-Taj_Mahal_in_March_2004.jpg" TargetMode="External"/><Relationship Id="rId28" Type="http://schemas.openxmlformats.org/officeDocument/2006/relationships/hyperlink" Target="http://photos.lifeisphoto.ru/62/0/621887-23253.jpg" TargetMode="External"/><Relationship Id="rId10" Type="http://schemas.openxmlformats.org/officeDocument/2006/relationships/hyperlink" Target="http://dairchivbeadna.inf.ua/familii-v-turcii.html" TargetMode="External"/><Relationship Id="rId19" Type="http://schemas.openxmlformats.org/officeDocument/2006/relationships/hyperlink" Target="http://img-fotki.yandex.ru/get/4608/geka2055.2/0_6774c_e7cf1d2e_XL" TargetMode="External"/><Relationship Id="rId31" Type="http://schemas.openxmlformats.org/officeDocument/2006/relationships/hyperlink" Target="http://lifeglobe.net/media/entry/858/TeatroAllaScala_3.jpg" TargetMode="External"/><Relationship Id="rId4" Type="http://schemas.openxmlformats.org/officeDocument/2006/relationships/hyperlink" Target="http://tapety.tja.pl/obrazki/tja_normalne/48635.jpg" TargetMode="External"/><Relationship Id="rId9" Type="http://schemas.openxmlformats.org/officeDocument/2006/relationships/hyperlink" Target="http://vte.qc.ca/uploads/Images/Paris/Tour_eiffel_nuit_jms.jpg" TargetMode="External"/><Relationship Id="rId14" Type="http://schemas.openxmlformats.org/officeDocument/2006/relationships/hyperlink" Target="http://zabygrom.com/images/stories/tour_top/1.12.2010/top-grandpalace.jpg" TargetMode="External"/><Relationship Id="rId22" Type="http://schemas.openxmlformats.org/officeDocument/2006/relationships/hyperlink" Target="http://img15.nnm.ru/d/5/d/3/f/cbe244b6a7df19e77f83b788b75_prev.jpg" TargetMode="External"/><Relationship Id="rId27" Type="http://schemas.openxmlformats.org/officeDocument/2006/relationships/hyperlink" Target="http://www.rusrep.ru/images/texts/1001/10013514_pic1.jpeg" TargetMode="External"/><Relationship Id="rId30" Type="http://schemas.openxmlformats.org/officeDocument/2006/relationships/hyperlink" Target="http://www.itar-tass.com/data/Newses/MainPhoto/190491.JPE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rgancompetition.ru/img/foto/en/imgb123.jpg" TargetMode="External"/><Relationship Id="rId13" Type="http://schemas.openxmlformats.org/officeDocument/2006/relationships/hyperlink" Target="http://www.fotoblog.by/users/1576/32735/12539038684abd0dfc25d480.99127492.jpg" TargetMode="External"/><Relationship Id="rId18" Type="http://schemas.openxmlformats.org/officeDocument/2006/relationships/hyperlink" Target="http://www.temples.ru/private/f000392/392_0027987b.jpg" TargetMode="External"/><Relationship Id="rId26" Type="http://schemas.openxmlformats.org/officeDocument/2006/relationships/hyperlink" Target="http://stat20.privet.ru/lr/0c03cdbdda69b64c0da2507bdad15a3a" TargetMode="External"/><Relationship Id="rId3" Type="http://schemas.openxmlformats.org/officeDocument/2006/relationships/hyperlink" Target="http://img-fotki.yandex.ru/get/3508/sereshka66.3/0_1186b_229bc290_XL" TargetMode="External"/><Relationship Id="rId21" Type="http://schemas.openxmlformats.org/officeDocument/2006/relationships/hyperlink" Target="http://www.pravoslavlje.nl/ikone1/BOGORODICA%20IKONE/Bogorodica025.jpg" TargetMode="External"/><Relationship Id="rId7" Type="http://schemas.openxmlformats.org/officeDocument/2006/relationships/hyperlink" Target="http://beiunsinhamburg.de/wp-content/uploads/2010/04/IMG_1236.jpg" TargetMode="External"/><Relationship Id="rId12" Type="http://schemas.openxmlformats.org/officeDocument/2006/relationships/hyperlink" Target="http://img-fotki.yandex.ru/get/4522/28896985.3c/0_64788_5ebd1439_XL" TargetMode="External"/><Relationship Id="rId17" Type="http://schemas.openxmlformats.org/officeDocument/2006/relationships/hyperlink" Target="http://www.cirota.ru/forum/images/19/19385.jpeg" TargetMode="External"/><Relationship Id="rId25" Type="http://schemas.openxmlformats.org/officeDocument/2006/relationships/hyperlink" Target="http://img-fotki.yandex.ru/get/20/bianor.0/0_8d9c_d98a5456_orig.jpg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http://st.nikola.ru/upload/iblock/165/16579e7d5fe350bd68ad46ad7d6aa4bd.jpg" TargetMode="External"/><Relationship Id="rId20" Type="http://schemas.openxmlformats.org/officeDocument/2006/relationships/hyperlink" Target="http://www.icon-art.ru/icons/show/37/700x1200/Ikona_Presvjatojj_Bogorodicy_Umilenie.jpg" TargetMode="External"/><Relationship Id="rId29" Type="http://schemas.openxmlformats.org/officeDocument/2006/relationships/hyperlink" Target="http://ivbud.com/images/2010-07-17/malyarnyj-valik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900igr.net/datai/mkhk/Goticheskij-stil/0018-026-4.Karkasnaja-sistema-postrojki-iz-strelchatogo-svoda-arkbutanov-i.jpg" TargetMode="External"/><Relationship Id="rId11" Type="http://schemas.openxmlformats.org/officeDocument/2006/relationships/hyperlink" Target="http://static.panoramio.com/photos/original/16708182.jpg" TargetMode="External"/><Relationship Id="rId24" Type="http://schemas.openxmlformats.org/officeDocument/2006/relationships/hyperlink" Target="http://www.cnetworks.net/wallpaper/photos/14530.jpg" TargetMode="External"/><Relationship Id="rId5" Type="http://schemas.openxmlformats.org/officeDocument/2006/relationships/hyperlink" Target="http://static.panoramio.com/photos/original/635103.jpg" TargetMode="External"/><Relationship Id="rId15" Type="http://schemas.openxmlformats.org/officeDocument/2006/relationships/hyperlink" Target="http://img-fotki.yandex.ru/get/4807/the-maksimov.5f/0_4a34a_4ccbf993_XXL" TargetMode="External"/><Relationship Id="rId23" Type="http://schemas.openxmlformats.org/officeDocument/2006/relationships/hyperlink" Target="http://kazan.eparhia.ru/www/imgs/news2006/IMG_0052_48947106482.jpg" TargetMode="External"/><Relationship Id="rId28" Type="http://schemas.openxmlformats.org/officeDocument/2006/relationships/hyperlink" Target="http://sickmind.users.photofile.ru/photo/sickmind/3741323/85291273.jpg" TargetMode="External"/><Relationship Id="rId10" Type="http://schemas.openxmlformats.org/officeDocument/2006/relationships/hyperlink" Target="http://img-fotki.yandex.ru/get/5704/tarasovskio.3/0_73713_cd31bf3d_XL" TargetMode="External"/><Relationship Id="rId19" Type="http://schemas.openxmlformats.org/officeDocument/2006/relationships/hyperlink" Target="http://days.pravoslavie.ru/Images/ib2357.jpg" TargetMode="External"/><Relationship Id="rId4" Type="http://schemas.openxmlformats.org/officeDocument/2006/relationships/hyperlink" Target="http://venividi.ru/files/img/8616/4.jpg" TargetMode="External"/><Relationship Id="rId9" Type="http://schemas.openxmlformats.org/officeDocument/2006/relationships/hyperlink" Target="http://static.travelmuse.com/docs/artwork/destination-page/montreal-page-notre-dame-stained-glass-interior-full.jpg" TargetMode="External"/><Relationship Id="rId14" Type="http://schemas.openxmlformats.org/officeDocument/2006/relationships/hyperlink" Target="http://the-maksimov.livejournal.com/27008.html" TargetMode="External"/><Relationship Id="rId22" Type="http://schemas.openxmlformats.org/officeDocument/2006/relationships/hyperlink" Target="http://pasxa.eparhia.ru/www/news2008/IMG_9354_07911226852.jpg" TargetMode="External"/><Relationship Id="rId27" Type="http://schemas.openxmlformats.org/officeDocument/2006/relationships/hyperlink" Target="http://kazan.eparhia.ru/www/fototemple/Kazan/blagovehenskij/0060_68687152778.jpg" TargetMode="External"/><Relationship Id="rId30" Type="http://schemas.openxmlformats.org/officeDocument/2006/relationships/hyperlink" Target="http://about-france.ru/photo/notre-dame-paris-3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gif"/><Relationship Id="rId2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%20&#1084;&#1091;&#1079;&#1099;&#1082;&#1072;%20_%20Fine\&#1055;&#1080;&#1088;&#1072;&#1084;&#1080;&#1076;&#1072;%20(&#1074;&#1089;&#1090;&#1091;&#1087;&#1083;).mp3" TargetMode="Externa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&#1055;&#1080;&#1088;&#1072;&#1084;&#1080;&#1076;&#1072;%20(&#1092;&#1088;&#1072;&#1075;&#1084;)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%20&#1084;&#1091;&#1079;&#1099;&#1082;&#1072;%20_%20Fine\&#1055;&#1080;&#1088;&#1072;&#1084;&#1080;&#1076;&#1072;%20(&#1092;&#1088;&#1072;&#1075;&#1084;%20-%202)+.mp3" TargetMode="External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%20&#1084;&#1091;&#1079;&#1099;&#1082;&#1072;%20_%20Fine\&#1055;&#1080;&#1088;&#1072;&#1084;&#1080;&#1076;&#1072;%20(&#1074;&#1089;&#1090;&#1091;&#1087;&#1083;).mp3" TargetMode="External"/><Relationship Id="rId16" Type="http://schemas.openxmlformats.org/officeDocument/2006/relationships/image" Target="../media/image20.jpeg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&#1055;&#1080;&#1088;&#1072;&#1084;&#1080;&#1076;&#1072;%20(&#1092;&#1088;&#1072;&#1075;&#1084;).mp3" TargetMode="Externa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9.jpeg"/><Relationship Id="rId10" Type="http://schemas.openxmlformats.org/officeDocument/2006/relationships/image" Target="../media/image8.gif"/><Relationship Id="rId19" Type="http://schemas.openxmlformats.org/officeDocument/2006/relationships/image" Target="../media/image23.jpeg"/><Relationship Id="rId4" Type="http://schemas.openxmlformats.org/officeDocument/2006/relationships/audio" Target="file:///C:\Documents%20and%20Settings\&#1045;&#1074;&#1075;&#1077;&#1085;&#1080;&#1103;\&#1052;&#1086;&#1080;%20&#1076;&#1086;&#1082;&#1091;&#1084;&#1077;&#1085;&#1090;&#1099;\&#1052;&#1045;&#1058;&#1054;&#1044;&#1048;&#1063;&#1050;&#1040;\&#1040;&#1088;&#1093;&#1080;&#1090;&#1077;&#1082;&#1090;&#1091;&#1088;&#1072;%20&#1080;%20&#1084;&#1091;&#1079;&#1099;&#1082;&#1072;\&#1045;&#1075;&#1080;&#1087;&#1077;&#1090;%20(&#1092;&#1088;&#1072;&#1075;&#1084;).mp3" TargetMode="External"/><Relationship Id="rId9" Type="http://schemas.openxmlformats.org/officeDocument/2006/relationships/image" Target="../media/image14.png"/><Relationship Id="rId1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8.gif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17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6.jpeg"/><Relationship Id="rId20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19" Type="http://schemas.openxmlformats.org/officeDocument/2006/relationships/image" Target="../media/image39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8.gif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&#1043;&#1088;&#1080;&#1075;&#1086;&#1088;&#1080;&#1072;&#1085;&#1089;&#1082;&#1080;&#1081;%20&#1093;&#1086;&#1088;&#1072;&#1083;.%20Pater%20Noster.mp3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O_Tebe_raduetsja_znamennogo_raspeva%20(&#1092;&#1088;&#1072;&#1075;&#1084;).mp3" TargetMode="External"/><Relationship Id="rId7" Type="http://schemas.openxmlformats.org/officeDocument/2006/relationships/image" Target="../media/image53.png"/><Relationship Id="rId2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%20&#1084;&#1091;&#1079;&#1099;&#1082;&#1072;%20_%20Fine\&#1043;&#1088;&#1080;&#1075;&#1086;&#1088;&#1080;&#1072;&#1085;&#1089;&#1082;&#1080;&#1081;-&#1093;&#1086;&#1088;&#1072;&#1083;-Pater-Noster-&#1083;&#1072;&#1090;-&#1054;&#1090;&#1095;&#1077;-&#1085;&#1072;&#1096;(muzofon.com).mp3" TargetMode="Externa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50;&#1086;&#1087;&#1080;&#1103;%20&#1047;&#1072;&#1089;&#1090;&#1099;&#1074;&#1096;&#1072;&#1103;%20&#1084;&#1091;&#1079;&#1099;&#1082;&#1072;%20_%204%20&#1084;&#1072;&#1088;&#1090;&#1072;\&#1043;&#1088;&#1080;&#1075;&#1086;&#1088;&#1080;&#1072;&#1085;&#1089;&#1082;&#1080;&#1081;%20&#1093;&#1086;&#1088;&#1072;&#1083;.%20Pater%20Noster%20(&#1083;&#1072;&#1090;)%20&#1054;&#1090;&#1095;&#1077;%20&#1085;&#1072;&#1096;.mp3" TargetMode="External"/><Relationship Id="rId6" Type="http://schemas.openxmlformats.org/officeDocument/2006/relationships/image" Target="../media/image52.png"/><Relationship Id="rId11" Type="http://schemas.openxmlformats.org/officeDocument/2006/relationships/image" Target="../media/image56.jpeg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55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7;&#1072;&#1089;&#1090;&#1099;&#1074;&#1096;&#1072;&#1103;%20&#1084;&#1091;&#1079;&#1099;&#1082;&#1072;_%205%20&#1082;&#1083;\&#1055;&#1088;&#1080;&#1083;&#1086;&#1078;&#1077;&#1085;&#1080;&#1077;\O_Tebe_raduetsja_znamennogo_raspeva%20(&#1092;&#1088;&#1072;&#1075;&#1084;).mp3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8.gif"/><Relationship Id="rId4" Type="http://schemas.openxmlformats.org/officeDocument/2006/relationships/image" Target="../media/image57.png"/><Relationship Id="rId9" Type="http://schemas.openxmlformats.org/officeDocument/2006/relationships/image" Target="../media/image6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07_fon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Блок-схема: несколько документов 11"/>
          <p:cNvSpPr/>
          <p:nvPr/>
        </p:nvSpPr>
        <p:spPr>
          <a:xfrm rot="10800000">
            <a:off x="142844" y="357166"/>
            <a:ext cx="8786874" cy="6215106"/>
          </a:xfrm>
          <a:prstGeom prst="flowChartMultidocumen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>
            <a:solidFill>
              <a:schemeClr val="bg1">
                <a:alpha val="42000"/>
              </a:schemeClr>
            </a:solidFill>
          </a:ln>
          <a:scene3d>
            <a:camera prst="orthographicFront">
              <a:rot lat="0" lon="1169997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358214" y="1142984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1785926"/>
            <a:ext cx="79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класс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714744" y="4929198"/>
            <a:ext cx="5143536" cy="1670750"/>
            <a:chOff x="3714744" y="5357826"/>
            <a:chExt cx="5143536" cy="127339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714744" y="5357826"/>
              <a:ext cx="5143536" cy="1214446"/>
            </a:xfrm>
            <a:prstGeom prst="roundRect">
              <a:avLst>
                <a:gd name="adj" fmla="val 12049"/>
              </a:avLst>
            </a:prstGeom>
            <a:gradFill>
              <a:gsLst>
                <a:gs pos="0">
                  <a:schemeClr val="accent1">
                    <a:tint val="15000"/>
                    <a:satMod val="250000"/>
                  </a:schemeClr>
                </a:gs>
                <a:gs pos="49000">
                  <a:schemeClr val="accent1">
                    <a:tint val="50000"/>
                    <a:satMod val="200000"/>
                  </a:schemeClr>
                </a:gs>
                <a:gs pos="49100">
                  <a:schemeClr val="accent1">
                    <a:tint val="64000"/>
                    <a:satMod val="160000"/>
                  </a:schemeClr>
                </a:gs>
                <a:gs pos="92000">
                  <a:schemeClr val="accent1">
                    <a:tint val="50000"/>
                    <a:satMod val="200000"/>
                  </a:schemeClr>
                </a:gs>
                <a:gs pos="100000">
                  <a:schemeClr val="accent1">
                    <a:tint val="43000"/>
                    <a:satMod val="190000"/>
                  </a:schemeClr>
                </a:gs>
              </a:gsLst>
              <a:lin ang="5400000" scaled="1"/>
            </a:gra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spc="1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43372" y="5476905"/>
              <a:ext cx="4714908" cy="115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spc="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Презентацию подготовил учитель музыки ВКК</a:t>
              </a:r>
            </a:p>
            <a:p>
              <a:pPr algn="ctr"/>
              <a:r>
                <a:rPr lang="ru-RU" sz="1400" spc="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МБОУ БГО</a:t>
              </a:r>
            </a:p>
            <a:p>
              <a:pPr algn="ctr"/>
              <a:r>
                <a:rPr lang="ru-RU" sz="1400" spc="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«Борисоглебская основная общеобразовательная школа № 9»</a:t>
              </a:r>
            </a:p>
            <a:p>
              <a:pPr algn="ctr"/>
              <a:r>
                <a:rPr lang="ru-RU" sz="1400" b="1" spc="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Власенко Наталья Анатольевна</a:t>
              </a:r>
            </a:p>
            <a:p>
              <a:pPr algn="ctr"/>
              <a:r>
                <a:rPr lang="ru-RU" sz="1400" spc="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2012 г.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Рисунок 10" descr="_1A1FB~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57224" y="285728"/>
            <a:ext cx="3263764" cy="6357981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 rot="16200000">
            <a:off x="-2500361" y="2857496"/>
            <a:ext cx="6429420" cy="1143009"/>
          </a:xfrm>
          <a:prstGeom prst="roundRect">
            <a:avLst>
              <a:gd name="adj" fmla="val 1204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-2507142" y="2837732"/>
            <a:ext cx="6416436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5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Музыка и изобразительное</a:t>
            </a:r>
          </a:p>
          <a:p>
            <a:pPr algn="ctr"/>
            <a:r>
              <a:rPr lang="ru-RU" sz="35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искусство</a:t>
            </a:r>
            <a:endParaRPr lang="ru-RU" sz="35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notre-dame-cathedral-montrea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71406" y="0"/>
            <a:ext cx="9144000" cy="68580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-32" y="6500834"/>
            <a:ext cx="3571900" cy="357166"/>
          </a:xfrm>
          <a:prstGeom prst="rect">
            <a:avLst/>
          </a:prstGeom>
          <a:solidFill>
            <a:schemeClr val="tx1">
              <a:alpha val="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Собор </a:t>
            </a:r>
            <a:r>
              <a:rPr lang="ru-RU" sz="1400" dirty="0" err="1" smtClean="0">
                <a:solidFill>
                  <a:schemeClr val="tx1"/>
                </a:solidFill>
              </a:rPr>
              <a:t>Нотр-Дам</a:t>
            </a:r>
            <a:r>
              <a:rPr lang="ru-RU" sz="1400" dirty="0" smtClean="0">
                <a:solidFill>
                  <a:schemeClr val="tx1"/>
                </a:solidFill>
              </a:rPr>
              <a:t>, Монреаль (Канада)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0662" y="6500834"/>
            <a:ext cx="3643338" cy="357166"/>
          </a:xfrm>
          <a:prstGeom prst="rect">
            <a:avLst/>
          </a:prstGeom>
          <a:solidFill>
            <a:schemeClr val="tx1">
              <a:alpha val="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И.С.Бах. Органная прелюдия Соль-минор</a:t>
            </a:r>
          </a:p>
        </p:txBody>
      </p:sp>
      <p:pic>
        <p:nvPicPr>
          <p:cNvPr id="11" name="И.С.БАх_Органая прелюдия Соль-мин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6072206"/>
            <a:ext cx="304800" cy="304800"/>
          </a:xfrm>
          <a:prstGeom prst="rect">
            <a:avLst/>
          </a:prstGeom>
        </p:spPr>
      </p:pic>
      <p:pic>
        <p:nvPicPr>
          <p:cNvPr id="13" name="И.С.БАх_Органая прелюдия Соль-мин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2491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82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расны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 flipH="1">
            <a:off x="8348714" y="6429396"/>
            <a:ext cx="428604" cy="428604"/>
          </a:xfrm>
          <a:prstGeom prst="rect">
            <a:avLst/>
          </a:prstGeom>
        </p:spPr>
      </p:pic>
      <p:pic>
        <p:nvPicPr>
          <p:cNvPr id="5" name="12_Prazdnichnyj_zvon_Pskovo (фрагм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screen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  <p:pic>
        <p:nvPicPr>
          <p:cNvPr id="6" name="Рисунок 5" descr="p07_fon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14281" y="1285860"/>
            <a:ext cx="8715437" cy="5357850"/>
            <a:chOff x="214281" y="1208196"/>
            <a:chExt cx="8715437" cy="5357850"/>
          </a:xfrm>
        </p:grpSpPr>
        <p:pic>
          <p:nvPicPr>
            <p:cNvPr id="8" name="Рисунок 7" descr="AlNevskiYalta.jpg"/>
            <p:cNvPicPr>
              <a:picLocks noChangeAspect="1"/>
            </p:cNvPicPr>
            <p:nvPr/>
          </p:nvPicPr>
          <p:blipFill>
            <a:blip r:embed="rId8" cstate="screen">
              <a:lum contrast="10000"/>
            </a:blip>
            <a:srcRect/>
            <a:stretch>
              <a:fillRect/>
            </a:stretch>
          </p:blipFill>
          <p:spPr>
            <a:xfrm>
              <a:off x="4572000" y="1208196"/>
              <a:ext cx="4357718" cy="5357850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9" name="Рисунок 8" descr="Свято-Успенский мужской монастырь.jpg"/>
            <p:cNvPicPr>
              <a:picLocks noChangeAspect="1"/>
            </p:cNvPicPr>
            <p:nvPr/>
          </p:nvPicPr>
          <p:blipFill>
            <a:blip r:embed="rId9" cstate="screen">
              <a:lum contrast="10000"/>
            </a:blip>
            <a:srcRect/>
            <a:stretch>
              <a:fillRect/>
            </a:stretch>
          </p:blipFill>
          <p:spPr>
            <a:xfrm>
              <a:off x="214281" y="1208197"/>
              <a:ext cx="4286281" cy="528641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4572000" y="6215082"/>
            <a:ext cx="4357718" cy="357190"/>
          </a:xfrm>
          <a:prstGeom prst="rect">
            <a:avLst/>
          </a:prstGeom>
          <a:solidFill>
            <a:schemeClr val="bg1">
              <a:alpha val="74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Софийский собор</a:t>
            </a:r>
          </a:p>
          <a:p>
            <a:pPr algn="ctr"/>
            <a:r>
              <a:rPr lang="ru-RU" sz="1100" dirty="0" smtClean="0"/>
              <a:t> и  ансамбль </a:t>
            </a:r>
            <a:r>
              <a:rPr lang="ru-RU" sz="1100" b="1" dirty="0" smtClean="0"/>
              <a:t>Вологодского</a:t>
            </a:r>
            <a:r>
              <a:rPr lang="ru-RU" sz="1100" dirty="0" smtClean="0"/>
              <a:t> </a:t>
            </a:r>
            <a:r>
              <a:rPr lang="ru-RU" sz="1100" b="1" dirty="0" smtClean="0"/>
              <a:t>кремля (</a:t>
            </a:r>
            <a:r>
              <a:rPr lang="en-US" sz="1100" b="1" dirty="0" smtClean="0"/>
              <a:t>XVI</a:t>
            </a:r>
            <a:r>
              <a:rPr lang="ru-RU" sz="1100" b="1" dirty="0" smtClean="0"/>
              <a:t> - </a:t>
            </a:r>
            <a:r>
              <a:rPr lang="en-US" sz="1100" b="1" dirty="0" smtClean="0"/>
              <a:t>XVII </a:t>
            </a:r>
            <a:r>
              <a:rPr lang="ru-RU" sz="1100" b="1" dirty="0" err="1" smtClean="0"/>
              <a:t>вв</a:t>
            </a:r>
            <a:r>
              <a:rPr lang="ru-RU" sz="1100" b="1" dirty="0" smtClean="0"/>
              <a:t>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6215082"/>
            <a:ext cx="4286280" cy="357190"/>
          </a:xfrm>
          <a:prstGeom prst="rect">
            <a:avLst/>
          </a:prstGeom>
          <a:solidFill>
            <a:schemeClr val="bg1">
              <a:alpha val="76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Церковь Преображения Господня</a:t>
            </a:r>
            <a:r>
              <a:rPr lang="ru-RU" sz="1100" dirty="0" smtClean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на острове Кижи (Карелия,  </a:t>
            </a:r>
            <a:r>
              <a:rPr lang="en-US" sz="1100" dirty="0" smtClean="0">
                <a:solidFill>
                  <a:schemeClr val="tx1"/>
                </a:solidFill>
              </a:rPr>
              <a:t>XVIII </a:t>
            </a:r>
            <a:r>
              <a:rPr lang="ru-RU" sz="1100" dirty="0" smtClean="0">
                <a:solidFill>
                  <a:schemeClr val="tx1"/>
                </a:solidFill>
              </a:rPr>
              <a:t>в.) 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5" name="Рамка 14"/>
          <p:cNvSpPr/>
          <p:nvPr/>
        </p:nvSpPr>
        <p:spPr>
          <a:xfrm>
            <a:off x="0" y="1142984"/>
            <a:ext cx="9144000" cy="5715016"/>
          </a:xfrm>
          <a:prstGeom prst="frame">
            <a:avLst>
              <a:gd name="adj1" fmla="val 3857"/>
            </a:avLst>
          </a:prstGeom>
          <a:solidFill>
            <a:srgbClr val="663300"/>
          </a:solidFill>
          <a:ln w="50800">
            <a:solidFill>
              <a:schemeClr val="tx1"/>
            </a:solidFill>
          </a:ln>
          <a:effectLst>
            <a:innerShdw blurRad="635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-32" y="214290"/>
            <a:ext cx="5715008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ПРАВОСЛАВНЫЕ  ХРАМЫ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ogorodiza_rachmaninov (ред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screen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60" name="Красны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screen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19" name="bogorodiza_rachmaninov (ред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O_Tebe_raduetsja_znamennogo_raspeva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email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25" name="Рисунок 24" descr="0_4a34a_4ccbf993_XXL.jp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2096297" y="285728"/>
            <a:ext cx="4761719" cy="607223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</p:pic>
      <p:pic>
        <p:nvPicPr>
          <p:cNvPr id="24" name="Рисунок 23" descr="fa2b65ff8a89.gif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1476396" y="-71462"/>
            <a:ext cx="6096000" cy="6096000"/>
          </a:xfrm>
          <a:prstGeom prst="plaque">
            <a:avLst>
              <a:gd name="adj" fmla="val 21323"/>
            </a:avLst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27" name="Рисунок 26" descr="Lulin2_richins_big.jpg"/>
          <p:cNvPicPr>
            <a:picLocks noChangeAspect="1"/>
          </p:cNvPicPr>
          <p:nvPr/>
        </p:nvPicPr>
        <p:blipFill>
          <a:blip r:embed="rId14" cstate="screen">
            <a:lum contrast="10000"/>
          </a:blip>
          <a:stretch>
            <a:fillRect/>
          </a:stretch>
        </p:blipFill>
        <p:spPr>
          <a:xfrm flipH="1" flipV="1">
            <a:off x="-1" y="0"/>
            <a:ext cx="9144001" cy="6116837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612841" y="642918"/>
            <a:ext cx="7959687" cy="4929222"/>
            <a:chOff x="571322" y="714356"/>
            <a:chExt cx="7959687" cy="4929222"/>
          </a:xfrm>
          <a:effectLst/>
        </p:grpSpPr>
        <p:pic>
          <p:nvPicPr>
            <p:cNvPr id="14" name="Рисунок 13" descr="19385.jpeg"/>
            <p:cNvPicPr>
              <a:picLocks noChangeAspect="1"/>
            </p:cNvPicPr>
            <p:nvPr/>
          </p:nvPicPr>
          <p:blipFill>
            <a:blip r:embed="rId15" cstate="screen"/>
            <a:stretch>
              <a:fillRect/>
            </a:stretch>
          </p:blipFill>
          <p:spPr>
            <a:xfrm>
              <a:off x="571322" y="714356"/>
              <a:ext cx="3761882" cy="492922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9" name="Рисунок 28" descr="16579e7d5fe350bd68ad46ad7d6aa4bd.jpg"/>
            <p:cNvPicPr>
              <a:picLocks noChangeAspect="1"/>
            </p:cNvPicPr>
            <p:nvPr/>
          </p:nvPicPr>
          <p:blipFill>
            <a:blip r:embed="rId16" cstate="screen"/>
            <a:stretch>
              <a:fillRect/>
            </a:stretch>
          </p:blipFill>
          <p:spPr>
            <a:xfrm>
              <a:off x="4429124" y="714356"/>
              <a:ext cx="4101885" cy="492922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30" name="Рисунок 29" descr="33878850.jpg"/>
          <p:cNvPicPr>
            <a:picLocks noChangeAspect="1"/>
          </p:cNvPicPr>
          <p:nvPr/>
        </p:nvPicPr>
        <p:blipFill>
          <a:blip r:embed="rId17" cstate="screen">
            <a:lum contrast="20000"/>
          </a:blip>
          <a:srcRect/>
          <a:stretch>
            <a:fillRect/>
          </a:stretch>
        </p:blipFill>
        <p:spPr>
          <a:xfrm>
            <a:off x="2643174" y="44317"/>
            <a:ext cx="4214842" cy="58135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4" name="Рисунок 33" descr="0_4a34a_4ccbf993_XXL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0" y="17859"/>
            <a:ext cx="9144000" cy="6840141"/>
          </a:xfrm>
          <a:prstGeom prst="rect">
            <a:avLst/>
          </a:prstGeom>
        </p:spPr>
      </p:pic>
      <p:pic>
        <p:nvPicPr>
          <p:cNvPr id="62" name="Рисунок 61" descr="11619038.167722.jpeg"/>
          <p:cNvPicPr>
            <a:picLocks noChangeAspect="1"/>
          </p:cNvPicPr>
          <p:nvPr/>
        </p:nvPicPr>
        <p:blipFill>
          <a:blip r:embed="rId19" cstate="screen"/>
          <a:srcRect/>
          <a:stretch>
            <a:fillRect/>
          </a:stretch>
        </p:blipFill>
        <p:spPr>
          <a:xfrm>
            <a:off x="2500298" y="71414"/>
            <a:ext cx="4470515" cy="5786478"/>
          </a:xfrm>
          <a:prstGeom prst="roundRect">
            <a:avLst>
              <a:gd name="adj" fmla="val 10672"/>
            </a:avLst>
          </a:prstGeom>
          <a:effectLst>
            <a:softEdge rad="127000"/>
          </a:effectLst>
        </p:spPr>
      </p:pic>
      <p:pic>
        <p:nvPicPr>
          <p:cNvPr id="31" name="Рисунок 30" descr="0_be00_ce85aad4_XL.jpg"/>
          <p:cNvPicPr>
            <a:picLocks noChangeAspect="1"/>
          </p:cNvPicPr>
          <p:nvPr/>
        </p:nvPicPr>
        <p:blipFill>
          <a:blip r:embed="rId20" cstate="screen">
            <a:lum contrast="20000"/>
          </a:blip>
          <a:stretch>
            <a:fillRect/>
          </a:stretch>
        </p:blipFill>
        <p:spPr>
          <a:xfrm>
            <a:off x="0" y="-1"/>
            <a:ext cx="9144000" cy="607220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0" name="Рисунок 49" descr="0_8d9c_d98a5456_orig.jpg"/>
          <p:cNvPicPr>
            <a:picLocks noChangeAspect="1"/>
          </p:cNvPicPr>
          <p:nvPr/>
        </p:nvPicPr>
        <p:blipFill>
          <a:blip r:embed="rId21" cstate="screen">
            <a:lum contrast="10000"/>
          </a:blip>
          <a:srcRect/>
          <a:stretch>
            <a:fillRect/>
          </a:stretch>
        </p:blipFill>
        <p:spPr>
          <a:xfrm>
            <a:off x="0" y="0"/>
            <a:ext cx="9144000" cy="607213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36" name="Рисунок 35" descr="14531.jpg"/>
          <p:cNvPicPr>
            <a:picLocks noChangeAspect="1"/>
          </p:cNvPicPr>
          <p:nvPr/>
        </p:nvPicPr>
        <p:blipFill>
          <a:blip r:embed="rId22" cstate="screen">
            <a:lum contrast="10000"/>
          </a:blip>
          <a:srcRect t="3125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pic>
        <p:nvPicPr>
          <p:cNvPr id="63" name="Рисунок 62" descr="0_231af_8b10573d_XL.jpg"/>
          <p:cNvPicPr>
            <a:picLocks noChangeAspect="1"/>
          </p:cNvPicPr>
          <p:nvPr/>
        </p:nvPicPr>
        <p:blipFill>
          <a:blip r:embed="rId2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5" name="Рисунок 34" descr="ust_lambasi_379876.jpg"/>
          <p:cNvPicPr>
            <a:picLocks noChangeAspect="1"/>
          </p:cNvPicPr>
          <p:nvPr/>
        </p:nvPicPr>
        <p:blipFill>
          <a:blip r:embed="rId24" cstate="screen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9" name="Рисунок 38" descr="Lulin2_richins_big.jpg"/>
          <p:cNvPicPr>
            <a:picLocks noChangeAspect="1"/>
          </p:cNvPicPr>
          <p:nvPr/>
        </p:nvPicPr>
        <p:blipFill>
          <a:blip r:embed="rId25" cstate="screen">
            <a:lum contrast="10000"/>
          </a:blip>
          <a:srcRect/>
          <a:stretch>
            <a:fillRect/>
          </a:stretch>
        </p:blipFill>
        <p:spPr>
          <a:xfrm flipH="1" flipV="1">
            <a:off x="0" y="0"/>
            <a:ext cx="9176474" cy="6286520"/>
          </a:xfrm>
          <a:prstGeom prst="rect">
            <a:avLst/>
          </a:prstGeom>
          <a:ln w="38100">
            <a:noFill/>
          </a:ln>
        </p:spPr>
      </p:pic>
      <p:pic>
        <p:nvPicPr>
          <p:cNvPr id="40" name="Рисунок 39" descr="original.jpg"/>
          <p:cNvPicPr>
            <a:picLocks noChangeAspect="1"/>
          </p:cNvPicPr>
          <p:nvPr/>
        </p:nvPicPr>
        <p:blipFill>
          <a:blip r:embed="rId26" cstate="screen">
            <a:lum contrast="10000"/>
          </a:blip>
          <a:stretch>
            <a:fillRect/>
          </a:stretch>
        </p:blipFill>
        <p:spPr>
          <a:xfrm>
            <a:off x="2143108" y="77170"/>
            <a:ext cx="4791456" cy="585216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6000744"/>
            <a:ext cx="9144000" cy="85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С.В.Рахманинов «Богородице  </a:t>
            </a:r>
            <a:r>
              <a:rPr lang="ru-RU" dirty="0" err="1" smtClean="0"/>
              <a:t>Дево</a:t>
            </a:r>
            <a:r>
              <a:rPr lang="ru-RU" dirty="0" smtClean="0"/>
              <a:t>, радуйся» </a:t>
            </a:r>
          </a:p>
          <a:p>
            <a:pPr algn="ctr"/>
            <a:r>
              <a:rPr lang="ru-RU" dirty="0" smtClean="0"/>
              <a:t>исп. певческая капелла Санкт-Петербурга, дирижёр </a:t>
            </a:r>
            <a:r>
              <a:rPr lang="ru-RU" dirty="0" err="1" smtClean="0"/>
              <a:t>А.Чернушенко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-96" y="0"/>
            <a:ext cx="9144096" cy="6858000"/>
            <a:chOff x="-64" y="0"/>
            <a:chExt cx="9144096" cy="6858000"/>
          </a:xfrm>
        </p:grpSpPr>
        <p:pic>
          <p:nvPicPr>
            <p:cNvPr id="48" name="Красный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27" cstate="screen"/>
            <a:stretch>
              <a:fillRect/>
            </a:stretch>
          </p:blipFill>
          <p:spPr>
            <a:xfrm flipH="1">
              <a:off x="8348714" y="6429396"/>
              <a:ext cx="428604" cy="428604"/>
            </a:xfrm>
            <a:prstGeom prst="rect">
              <a:avLst/>
            </a:prstGeom>
          </p:spPr>
        </p:pic>
        <p:pic>
          <p:nvPicPr>
            <p:cNvPr id="51" name="12_Prazdnichnyj_zvon_Pskovo (фрагм).mp3">
              <a:hlinkClick r:id="" action="ppaction://media"/>
            </p:cNvPr>
            <p:cNvPicPr>
              <a:picLocks noRot="1" noChangeAspect="1"/>
            </p:cNvPicPr>
            <p:nvPr>
              <a:audioFile r:link="rId5"/>
            </p:nvPr>
          </p:nvPicPr>
          <p:blipFill>
            <a:blip r:embed="rId28" cstate="screen"/>
            <a:stretch>
              <a:fillRect/>
            </a:stretch>
          </p:blipFill>
          <p:spPr>
            <a:xfrm>
              <a:off x="8643966" y="6286520"/>
              <a:ext cx="304800" cy="304800"/>
            </a:xfrm>
            <a:prstGeom prst="rect">
              <a:avLst/>
            </a:prstGeom>
          </p:spPr>
        </p:pic>
        <p:pic>
          <p:nvPicPr>
            <p:cNvPr id="52" name="Рисунок 51" descr="p07_fon.jpg"/>
            <p:cNvPicPr>
              <a:picLocks noChangeAspect="1"/>
            </p:cNvPicPr>
            <p:nvPr/>
          </p:nvPicPr>
          <p:blipFill>
            <a:blip r:embed="rId29" cstate="email"/>
            <a:stretch>
              <a:fillRect/>
            </a:stretch>
          </p:blipFill>
          <p:spPr>
            <a:xfrm>
              <a:off x="32" y="0"/>
              <a:ext cx="9144000" cy="6858000"/>
            </a:xfrm>
            <a:prstGeom prst="rect">
              <a:avLst/>
            </a:prstGeom>
          </p:spPr>
        </p:pic>
        <p:grpSp>
          <p:nvGrpSpPr>
            <p:cNvPr id="55" name="Группа 33"/>
            <p:cNvGrpSpPr/>
            <p:nvPr/>
          </p:nvGrpSpPr>
          <p:grpSpPr>
            <a:xfrm>
              <a:off x="166614" y="1214421"/>
              <a:ext cx="8834574" cy="5643579"/>
              <a:chOff x="95209" y="1293799"/>
              <a:chExt cx="8834574" cy="5643600"/>
            </a:xfrm>
          </p:grpSpPr>
          <p:pic>
            <p:nvPicPr>
              <p:cNvPr id="58" name="Рисунок 57" descr="с.Барвиха Одинцовского района.jpg"/>
              <p:cNvPicPr>
                <a:picLocks noChangeAspect="1"/>
              </p:cNvPicPr>
              <p:nvPr/>
            </p:nvPicPr>
            <p:blipFill>
              <a:blip r:embed="rId30" cstate="screen">
                <a:lum contrast="10000"/>
              </a:blip>
              <a:srcRect/>
              <a:stretch>
                <a:fillRect/>
              </a:stretch>
            </p:blipFill>
            <p:spPr>
              <a:xfrm>
                <a:off x="4533648" y="1293824"/>
                <a:ext cx="4396135" cy="5643575"/>
              </a:xfrm>
              <a:prstGeom prst="rect">
                <a:avLst/>
              </a:prstGeom>
              <a:ln w="38100">
                <a:solidFill>
                  <a:schemeClr val="tx1"/>
                </a:solidFill>
              </a:ln>
            </p:spPr>
          </p:pic>
          <p:pic>
            <p:nvPicPr>
              <p:cNvPr id="59" name="Рисунок 58" descr="Свято-Успенский мужской монастырь.jpg"/>
              <p:cNvPicPr>
                <a:picLocks noChangeAspect="1"/>
              </p:cNvPicPr>
              <p:nvPr/>
            </p:nvPicPr>
            <p:blipFill>
              <a:blip r:embed="rId31" cstate="screen">
                <a:lum contrast="10000"/>
              </a:blip>
              <a:srcRect/>
              <a:stretch>
                <a:fillRect/>
              </a:stretch>
            </p:blipFill>
            <p:spPr>
              <a:xfrm>
                <a:off x="95209" y="1293799"/>
                <a:ext cx="4393437" cy="5643600"/>
              </a:xfrm>
              <a:prstGeom prst="rect">
                <a:avLst/>
              </a:prstGeom>
              <a:ln w="38100">
                <a:solidFill>
                  <a:schemeClr val="tx1"/>
                </a:solidFill>
              </a:ln>
            </p:spPr>
          </p:pic>
        </p:grpSp>
        <p:sp>
          <p:nvSpPr>
            <p:cNvPr id="56" name="Рамка 55"/>
            <p:cNvSpPr/>
            <p:nvPr/>
          </p:nvSpPr>
          <p:spPr>
            <a:xfrm>
              <a:off x="0" y="1142984"/>
              <a:ext cx="9144000" cy="5715016"/>
            </a:xfrm>
            <a:prstGeom prst="frame">
              <a:avLst>
                <a:gd name="adj1" fmla="val 3857"/>
              </a:avLst>
            </a:prstGeom>
            <a:solidFill>
              <a:srgbClr val="663300"/>
            </a:solidFill>
            <a:ln w="50800">
              <a:solidFill>
                <a:schemeClr val="tx1"/>
              </a:solidFill>
            </a:ln>
            <a:effectLst>
              <a:innerShdw blurRad="635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-64" y="214290"/>
              <a:ext cx="5715008" cy="92869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effectLst>
              <a:innerShdw blurRad="152400" dir="189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bg1"/>
                  </a:solidFill>
                </a:rPr>
                <a:t>ПРАВОСЛАВНЫЕ  ХРАМЫ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4714908" y="6215082"/>
              <a:ext cx="4143404" cy="357190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/>
                <a:t>Свято-Николаевская</a:t>
              </a:r>
              <a:r>
                <a:rPr lang="ru-RU" sz="1200" dirty="0" smtClean="0"/>
                <a:t> церковь, г.Брест (Белоруссия)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285752" y="6215082"/>
              <a:ext cx="4214810" cy="357190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/>
                <a:t>Благовещенский</a:t>
              </a:r>
              <a:r>
                <a:rPr lang="ru-RU" sz="1200" dirty="0" smtClean="0"/>
                <a:t> </a:t>
              </a:r>
              <a:r>
                <a:rPr lang="ru-RU" sz="1200" b="1" dirty="0" smtClean="0"/>
                <a:t>собор</a:t>
              </a:r>
              <a:r>
                <a:rPr lang="ru-RU" sz="1200" dirty="0" smtClean="0"/>
                <a:t> Московского Кремля 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7" name="Красный звон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32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2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1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12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12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21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9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362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462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362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712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4120"/>
                            </p:stCondLst>
                            <p:childTnLst>
                              <p:par>
                                <p:cTn id="63" presetID="6" presetClass="entr" presetSubtype="32" fill="hold" nodeType="after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862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462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062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6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showWhenStopped="0"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6500810"/>
            <a:ext cx="9144000" cy="357190"/>
          </a:xfrm>
          <a:prstGeom prst="rect">
            <a:avLst/>
          </a:prstGeom>
          <a:solidFill>
            <a:schemeClr val="bg1">
              <a:alpha val="88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Иконостас храма Преображения Господня, г. Железнодорожный (</a:t>
            </a:r>
            <a:r>
              <a:rPr lang="ru-RU" sz="1200" dirty="0" err="1" smtClean="0"/>
              <a:t>Саввино</a:t>
            </a:r>
            <a:r>
              <a:rPr lang="ru-RU" sz="1200" dirty="0" smtClean="0"/>
              <a:t>)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28" name="Рисунок 27" descr="p07_fo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0" y="1142984"/>
            <a:ext cx="9144033" cy="5715016"/>
            <a:chOff x="-1" y="-720"/>
            <a:chExt cx="9144033" cy="5715016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-1" y="-720"/>
              <a:ext cx="9144033" cy="5715016"/>
              <a:chOff x="-1" y="-720"/>
              <a:chExt cx="9144033" cy="5715016"/>
            </a:xfrm>
          </p:grpSpPr>
          <p:pic>
            <p:nvPicPr>
              <p:cNvPr id="4" name="Рисунок 3" descr="View_to_Saint_Isaac's_Cathedral_by_Ivan_Smelov.jpg"/>
              <p:cNvPicPr>
                <a:picLocks noChangeAspect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>
              <a:xfrm>
                <a:off x="-1" y="70718"/>
                <a:ext cx="4770801" cy="5643578"/>
              </a:xfrm>
              <a:prstGeom prst="rect">
                <a:avLst/>
              </a:prstGeom>
              <a:ln w="38100">
                <a:solidFill>
                  <a:schemeClr val="tx1"/>
                </a:solidFill>
              </a:ln>
            </p:spPr>
          </p:pic>
          <p:pic>
            <p:nvPicPr>
              <p:cNvPr id="8" name="Рисунок 7" descr="Благовещенский собор Казанского кремля..jpg"/>
              <p:cNvPicPr>
                <a:picLocks noChangeAspect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>
              <a:xfrm>
                <a:off x="4576932" y="-720"/>
                <a:ext cx="4567100" cy="5715016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</p:pic>
        </p:grpSp>
        <p:sp>
          <p:nvSpPr>
            <p:cNvPr id="17" name="Прямоугольник 16"/>
            <p:cNvSpPr/>
            <p:nvPr/>
          </p:nvSpPr>
          <p:spPr>
            <a:xfrm>
              <a:off x="285718" y="5142816"/>
              <a:ext cx="4214843" cy="285752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Благовещенский собор Казанского Кремля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572000" y="5142816"/>
              <a:ext cx="4500562" cy="35719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Исаакиевский собор, г.Санкт - Петербург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Рамка 28"/>
          <p:cNvSpPr/>
          <p:nvPr/>
        </p:nvSpPr>
        <p:spPr>
          <a:xfrm>
            <a:off x="0" y="1142984"/>
            <a:ext cx="9144000" cy="5715016"/>
          </a:xfrm>
          <a:prstGeom prst="frame">
            <a:avLst>
              <a:gd name="adj1" fmla="val 3857"/>
            </a:avLst>
          </a:prstGeom>
          <a:solidFill>
            <a:srgbClr val="663300"/>
          </a:solidFill>
          <a:ln w="50800">
            <a:solidFill>
              <a:schemeClr val="tx1"/>
            </a:solidFill>
          </a:ln>
          <a:effectLst>
            <a:innerShdw blurRad="635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-32" y="214290"/>
            <a:ext cx="5715008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ХРАМОВОЕ ИСКУССТВО.</a:t>
            </a:r>
          </a:p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СИНТЕЗ ИСКУССТВ.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928670"/>
            <a:ext cx="9144000" cy="5000660"/>
            <a:chOff x="0" y="437347"/>
            <a:chExt cx="9144000" cy="3246081"/>
          </a:xfrm>
          <a:solidFill>
            <a:schemeClr val="tx1"/>
          </a:solidFill>
        </p:grpSpPr>
        <p:sp>
          <p:nvSpPr>
            <p:cNvPr id="5" name="Багетная рамка 4"/>
            <p:cNvSpPr/>
            <p:nvPr/>
          </p:nvSpPr>
          <p:spPr>
            <a:xfrm>
              <a:off x="0" y="437347"/>
              <a:ext cx="9144000" cy="3246081"/>
            </a:xfrm>
            <a:prstGeom prst="bevel">
              <a:avLst>
                <a:gd name="adj" fmla="val 2790"/>
              </a:avLst>
            </a:prstGeom>
            <a:grpFill/>
            <a:ln w="2540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</p:txBody>
        </p:sp>
        <p:pic>
          <p:nvPicPr>
            <p:cNvPr id="6" name="Рисунок 5" descr="grab_encina1-partitura.jpg"/>
            <p:cNvPicPr>
              <a:picLocks noChangeAspect="1"/>
            </p:cNvPicPr>
            <p:nvPr/>
          </p:nvPicPr>
          <p:blipFill>
            <a:blip r:embed="rId2" cstate="print"/>
            <a:srcRect l="2140" r="1541" b="60303"/>
            <a:stretch>
              <a:fillRect/>
            </a:stretch>
          </p:blipFill>
          <p:spPr>
            <a:xfrm>
              <a:off x="4714876" y="1272054"/>
              <a:ext cx="4090061" cy="2272257"/>
            </a:xfrm>
            <a:prstGeom prst="rect">
              <a:avLst/>
            </a:prstGeom>
            <a:grpFill/>
            <a:effectLst>
              <a:softEdge rad="31750"/>
            </a:effectLst>
          </p:spPr>
        </p:pic>
        <p:pic>
          <p:nvPicPr>
            <p:cNvPr id="7" name="Рисунок 6" descr="malyarnyj-valik.jpe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5721" y="1364799"/>
              <a:ext cx="4286279" cy="208676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Скругленный прямоугольник 17"/>
          <p:cNvSpPr/>
          <p:nvPr/>
        </p:nvSpPr>
        <p:spPr>
          <a:xfrm>
            <a:off x="0" y="0"/>
            <a:ext cx="9144000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РАССМОТРИТЕ С ПОЗИЦИЙ МУЗЫКИ И АРХИТЕКТУРЫ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5153" y="1142984"/>
            <a:ext cx="78306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  ПРОЕКТА  К  </a:t>
            </a:r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КОНЦЕРТУ,</a:t>
            </a:r>
          </a:p>
          <a:p>
            <a:pPr algn="ctr"/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 МЕЛОДИИ  К  ПОСТРОЕНИЮ</a:t>
            </a:r>
            <a:endParaRPr lang="ru-RU" sz="36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5929306"/>
            <a:ext cx="9144000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 ЧЁМ ВЫРАЖАЕТСЯ «МУЗЫКАЛЬНОСТЬ» АРХИТЕКТУРЫ И «АРХИТЕКТУРНОСТЬ» МУЗЫКИ?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 prst="slope"/>
              </a:sp3d>
            </a:bodyPr>
            <a:lstStyle/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</a:rPr>
                <a:t>Подготовить устное сообщение </a:t>
              </a: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</a:rPr>
                <a:t>о музыкальности  архитектуры</a:t>
              </a: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</a:rPr>
                <a:t>нашего  города,  описать одно из зданий</a:t>
              </a: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</a:rPr>
                <a:t>при помощи элементов музыкальной речи.</a:t>
              </a:r>
            </a:p>
            <a:p>
              <a:pPr algn="ctr"/>
              <a:endParaRPr lang="ru-RU" dirty="0" smtClean="0">
                <a:solidFill>
                  <a:schemeClr val="bg1"/>
                </a:solidFill>
              </a:endParaRPr>
            </a:p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pic>
          <p:nvPicPr>
            <p:cNvPr id="7" name="Рисунок 6" descr="Застывшая музыка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0000">
              <a:off x="1812789" y="663886"/>
              <a:ext cx="2430000" cy="3100505"/>
            </a:xfrm>
            <a:prstGeom prst="roundRect">
              <a:avLst/>
            </a:prstGeom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9" name="Прямоугольник 8"/>
          <p:cNvSpPr/>
          <p:nvPr/>
        </p:nvSpPr>
        <p:spPr>
          <a:xfrm>
            <a:off x="285720" y="3643314"/>
            <a:ext cx="8572560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1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 ЗАДАНИЕ</a:t>
            </a:r>
          </a:p>
          <a:p>
            <a:pPr algn="ctr"/>
            <a:endParaRPr lang="ru-RU" sz="1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оловина рамки 9"/>
          <p:cNvSpPr/>
          <p:nvPr/>
        </p:nvSpPr>
        <p:spPr>
          <a:xfrm>
            <a:off x="0" y="-24"/>
            <a:ext cx="9144000" cy="6858024"/>
          </a:xfrm>
          <a:prstGeom prst="halfFrame">
            <a:avLst>
              <a:gd name="adj1" fmla="val 3342"/>
              <a:gd name="adj2" fmla="val 4315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оловина рамки 10"/>
          <p:cNvSpPr/>
          <p:nvPr/>
        </p:nvSpPr>
        <p:spPr>
          <a:xfrm flipH="1" flipV="1">
            <a:off x="32" y="-24"/>
            <a:ext cx="9144000" cy="6858024"/>
          </a:xfrm>
          <a:prstGeom prst="halfFrame">
            <a:avLst>
              <a:gd name="adj1" fmla="val 3342"/>
              <a:gd name="adj2" fmla="val 4315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Рисунок 11" descr="notre-dame-paris-3.jpg"/>
          <p:cNvPicPr>
            <a:picLocks noChangeAspect="1"/>
          </p:cNvPicPr>
          <p:nvPr/>
        </p:nvPicPr>
        <p:blipFill>
          <a:blip r:embed="rId3" cstate="print"/>
          <a:srcRect b="11666"/>
          <a:stretch>
            <a:fillRect/>
          </a:stretch>
        </p:blipFill>
        <p:spPr>
          <a:xfrm>
            <a:off x="4572000" y="571480"/>
            <a:ext cx="2428892" cy="3178568"/>
          </a:xfrm>
          <a:prstGeom prst="roundRect">
            <a:avLst>
              <a:gd name="adj" fmla="val 29843"/>
            </a:avLst>
          </a:prstGeom>
          <a:effectLst>
            <a:softEdge rad="6350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endParaRPr lang="ru-RU" sz="14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endParaRPr lang="ru-RU" sz="14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endParaRPr lang="ru-RU" sz="14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endParaRPr lang="ru-RU" sz="14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endParaRPr lang="ru-RU" sz="14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71546"/>
            <a:ext cx="8715436" cy="16430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1186749"/>
            <a:ext cx="855073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Музыка</a:t>
            </a:r>
            <a:r>
              <a:rPr lang="ru-RU" sz="1400" dirty="0" smtClean="0">
                <a:solidFill>
                  <a:schemeClr val="bg1"/>
                </a:solidFill>
              </a:rPr>
              <a:t>:   </a:t>
            </a:r>
            <a:r>
              <a:rPr lang="ru-RU" sz="1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«Пирамиды» (Египетская этническая музыка)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1"/>
                </a:solidFill>
              </a:rPr>
              <a:t>                     Григорианский хорал «Отче наш» (лат. «</a:t>
            </a:r>
            <a:r>
              <a:rPr lang="ru-RU" sz="1400" dirty="0" err="1" smtClean="0">
                <a:solidFill>
                  <a:schemeClr val="bg1"/>
                </a:solidFill>
              </a:rPr>
              <a:t>Pater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</a:rPr>
              <a:t>Noster</a:t>
            </a:r>
            <a:r>
              <a:rPr lang="ru-RU" sz="1400" dirty="0" smtClean="0">
                <a:solidFill>
                  <a:schemeClr val="bg1"/>
                </a:solidFill>
              </a:rPr>
              <a:t>»)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1"/>
                </a:solidFill>
              </a:rPr>
              <a:t>                     И.С.Бах. Органная прелюдия, Соль-минор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                   Красный звон звонницы </a:t>
            </a:r>
            <a:r>
              <a:rPr lang="ru-RU" sz="14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Спаса-Евфимиевского</a:t>
            </a:r>
            <a:r>
              <a:rPr lang="ru-RU" sz="1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монастыря (г.Суздаль),</a:t>
            </a:r>
            <a:endParaRPr lang="ru-RU" sz="1400" dirty="0" smtClean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                    С.Рахманинов «Богородица Дева, радуйся» </a:t>
            </a:r>
            <a:r>
              <a:rPr lang="ru-RU" sz="1400" dirty="0" smtClean="0">
                <a:solidFill>
                  <a:schemeClr val="bg1"/>
                </a:solidFill>
                <a:latin typeface="Times New Roman"/>
                <a:ea typeface="Calibri"/>
              </a:rPr>
              <a:t>(исп. певческая капелла Санкт-Петербурга, дирижёр 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/>
                <a:ea typeface="Calibri"/>
              </a:rPr>
              <a:t>                     </a:t>
            </a:r>
            <a:r>
              <a:rPr lang="ru-RU" sz="1400" dirty="0" err="1" smtClean="0">
                <a:solidFill>
                  <a:schemeClr val="bg1"/>
                </a:solidFill>
                <a:latin typeface="Times New Roman"/>
                <a:ea typeface="Calibri"/>
              </a:rPr>
              <a:t>А.Чернушенко</a:t>
            </a:r>
            <a:r>
              <a:rPr lang="ru-RU" sz="1400" dirty="0" smtClean="0">
                <a:solidFill>
                  <a:schemeClr val="bg1"/>
                </a:solidFill>
                <a:latin typeface="Times New Roman"/>
                <a:ea typeface="Calibri"/>
              </a:rPr>
              <a:t>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857496"/>
            <a:ext cx="8715436" cy="37862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596" y="3000372"/>
            <a:ext cx="8429684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Изображения</a:t>
            </a:r>
            <a:r>
              <a:rPr lang="ru-RU" sz="1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: </a:t>
            </a:r>
          </a:p>
          <a:p>
            <a:endParaRPr lang="ru-RU" sz="1400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 слайд: Мария Каминская. «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Натюрморт с орхидеей»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фортепиано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слайд: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CD "Мировая художественная культура" ЗАО "Новый диск", 2003 (фон) </a:t>
            </a:r>
            <a:endParaRPr lang="en-US" sz="14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 слайд:</a:t>
            </a:r>
            <a:r>
              <a:rPr lang="en-US" sz="1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Пирамиды 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Пирамиды 2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Дольмен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6"/>
              </a:rPr>
              <a:t>«Парус»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Колизей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Глубока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Эйфелева башня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;</a:t>
            </a:r>
          </a:p>
          <a:p>
            <a:pPr>
              <a:spcAft>
                <a:spcPts val="100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слайл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Регистр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11"/>
              </a:rPr>
              <a:t>Мелодия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Гармония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Фактура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Лад1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Лад2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Форма1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Форма2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8"/>
              </a:rPr>
              <a:t>Форма 3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</a:t>
            </a:r>
          </a:p>
          <a:p>
            <a:pPr>
              <a:spcAft>
                <a:spcPts val="100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Звуковедение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Орнаментика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1"/>
              </a:rPr>
              <a:t>Динамика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2"/>
              </a:rPr>
              <a:t>Тембр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3"/>
              </a:rPr>
              <a:t>Ритм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4"/>
              </a:rPr>
              <a:t>Темп1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5"/>
              </a:rPr>
              <a:t>Темп2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Регистр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286388"/>
            <a:ext cx="8059066" cy="1146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6"/>
              </a:rPr>
              <a:t>Эпидавр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7"/>
              </a:rPr>
              <a:t>Зал Большой театр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8"/>
              </a:rPr>
              <a:t>Мариинский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8"/>
              </a:rPr>
              <a:t>  театр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9"/>
              </a:rPr>
              <a:t>Сиднейский театр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0"/>
              </a:rPr>
              <a:t>Большой  театр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1"/>
              </a:rPr>
              <a:t>Театр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1"/>
              </a:rPr>
              <a:t>Ла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1"/>
              </a:rPr>
              <a:t> Скала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2"/>
              </a:rPr>
              <a:t>Одесский театр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3"/>
              </a:rPr>
              <a:t>Гранд-Опера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4"/>
              </a:rPr>
              <a:t>Венская опера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5457" y="214290"/>
            <a:ext cx="8137163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Использованные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интернет-ресурсы</a:t>
            </a:r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928670"/>
            <a:ext cx="8715436" cy="55721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1000108"/>
            <a:ext cx="8643998" cy="1448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 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Храм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г.Тольятти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Собор г.Руан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 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Собор  г. Кутанс1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Собор  г. Кутанс2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Гамбург1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Гамбург2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 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Монреаль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Вологда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Кижи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5457" y="214290"/>
            <a:ext cx="8137163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Использованные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интернет-ресурсы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2571744"/>
            <a:ext cx="8565615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11 – 12 слайды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Москва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Фото Ирины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Олешкевич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13"/>
              </a:rPr>
              <a:t>Брест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,  </a:t>
            </a:r>
          </a:p>
          <a:p>
            <a:endParaRPr lang="ru-RU" sz="1400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Фото В.Максимова: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14"/>
              </a:rPr>
              <a:t>1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2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3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Фреска1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Фреска2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8"/>
              </a:rPr>
              <a:t>Роспись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Иконы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Икона2,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1"/>
              </a:rPr>
              <a:t>Икона3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2"/>
              </a:rPr>
              <a:t>У иконы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3"/>
              </a:rPr>
              <a:t>С высоты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4"/>
              </a:rPr>
              <a:t>Купол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5"/>
              </a:rPr>
              <a:t>Купол2 (луч)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6"/>
              </a:rPr>
              <a:t>Анимация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400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7"/>
              </a:rPr>
              <a:t>Храм _1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8"/>
              </a:rPr>
              <a:t>Храм_2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  </a:t>
            </a:r>
            <a:endParaRPr lang="ru-RU" sz="14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  слайд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9"/>
              </a:rPr>
              <a:t> Стройка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/>
          </a:p>
          <a:p>
            <a:r>
              <a:rPr lang="ru-RU" sz="1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 слайд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0"/>
              </a:rPr>
              <a:t>Нотр-Дам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0"/>
              </a:rPr>
              <a:t> де Пари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Пирамида (фрагм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" name="Пирамида (вступл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screen"/>
          <a:stretch>
            <a:fillRect/>
          </a:stretch>
        </p:blipFill>
        <p:spPr>
          <a:xfrm>
            <a:off x="8643966" y="6143644"/>
            <a:ext cx="304800" cy="304800"/>
          </a:xfrm>
          <a:prstGeom prst="rect">
            <a:avLst/>
          </a:prstGeom>
        </p:spPr>
      </p:pic>
      <p:pic>
        <p:nvPicPr>
          <p:cNvPr id="11" name="Рисунок 10" descr="p07_fon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sp>
        <p:nvSpPr>
          <p:cNvPr id="46" name="Блок-схема: несколько документов 45"/>
          <p:cNvSpPr/>
          <p:nvPr/>
        </p:nvSpPr>
        <p:spPr>
          <a:xfrm rot="10800000">
            <a:off x="357158" y="714356"/>
            <a:ext cx="8572560" cy="5857916"/>
          </a:xfrm>
          <a:prstGeom prst="flowChartMultidocument">
            <a:avLst/>
          </a:prstGeom>
          <a:solidFill>
            <a:schemeClr val="tx1">
              <a:alpha val="79000"/>
            </a:schemeClr>
          </a:solidFill>
          <a:scene3d>
            <a:camera prst="orthographicFront">
              <a:rot lat="0" lon="1169997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71414"/>
            <a:ext cx="3093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Марк  </a:t>
            </a:r>
            <a:r>
              <a:rPr lang="ru-RU" b="1" dirty="0" err="1" smtClean="0">
                <a:solidFill>
                  <a:schemeClr val="bg1"/>
                </a:solidFill>
              </a:rPr>
              <a:t>Витрувий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Поллион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857356" y="357166"/>
            <a:ext cx="285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Древний Рим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</a:rPr>
              <a:t>(</a:t>
            </a:r>
            <a:r>
              <a:rPr lang="en-US" sz="1400" dirty="0" smtClean="0">
                <a:solidFill>
                  <a:schemeClr val="bg1"/>
                </a:solidFill>
              </a:rPr>
              <a:t>I </a:t>
            </a:r>
            <a:r>
              <a:rPr lang="ru-RU" sz="1400" dirty="0" smtClean="0">
                <a:solidFill>
                  <a:schemeClr val="bg1"/>
                </a:solidFill>
              </a:rPr>
              <a:t>в до н.э.)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85786" y="1142984"/>
            <a:ext cx="7286676" cy="4247317"/>
          </a:xfrm>
          <a:prstGeom prst="rect">
            <a:avLst/>
          </a:prstGeom>
          <a:solidFill>
            <a:srgbClr val="F7EABB"/>
          </a:solidFill>
          <a:ln w="95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Он должен быть  человеком 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грамотным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умелым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рисовальщиком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изучить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геометрию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всесторонне знать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историю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внимательно слушать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философов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быть знакомым с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музыкой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иметь понятие о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медицине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знать решения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юристов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,</a:t>
            </a: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обладать сведениями в </a:t>
            </a:r>
            <a:r>
              <a:rPr lang="ru-RU" sz="2800" b="1" u="sng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астрономии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 в небесных законах…</a:t>
            </a:r>
            <a:endParaRPr lang="ru-RU" dirty="0" smtClean="0">
              <a:solidFill>
                <a:schemeClr val="bg1"/>
              </a:solidFill>
              <a:latin typeface="Arial" pitchFamily="34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vitruvius.jpg"/>
          <p:cNvPicPr>
            <a:picLocks noChangeAspect="1"/>
          </p:cNvPicPr>
          <p:nvPr/>
        </p:nvPicPr>
        <p:blipFill>
          <a:blip r:embed="rId8" cstate="screen">
            <a:lum contrast="10000"/>
          </a:blip>
          <a:stretch>
            <a:fillRect/>
          </a:stretch>
        </p:blipFill>
        <p:spPr>
          <a:xfrm>
            <a:off x="142844" y="142852"/>
            <a:ext cx="1714512" cy="2000264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10" name="Блок-схема: перфолента 9"/>
          <p:cNvSpPr/>
          <p:nvPr/>
        </p:nvSpPr>
        <p:spPr>
          <a:xfrm>
            <a:off x="5286380" y="5000637"/>
            <a:ext cx="3714744" cy="1500198"/>
          </a:xfrm>
          <a:prstGeom prst="flowChartPunchedTape">
            <a:avLst/>
          </a:prstGeom>
          <a:solidFill>
            <a:srgbClr val="FFCC99"/>
          </a:solidFill>
          <a:ln w="22225">
            <a:solidFill>
              <a:schemeClr val="accent1">
                <a:shade val="5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0730" y="5312647"/>
            <a:ext cx="35589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Десять книг об архитектуре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Образование архитектора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0" y="-24"/>
            <a:ext cx="9144000" cy="6858024"/>
            <a:chOff x="-500034" y="-48"/>
            <a:chExt cx="9144000" cy="6858024"/>
          </a:xfrm>
        </p:grpSpPr>
        <p:pic>
          <p:nvPicPr>
            <p:cNvPr id="9" name="Рисунок 8" descr="p07_fon.jp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-500034" y="-48"/>
              <a:ext cx="9144000" cy="6858024"/>
            </a:xfrm>
            <a:prstGeom prst="rect">
              <a:avLst/>
            </a:prstGeom>
          </p:spPr>
        </p:pic>
        <p:sp>
          <p:nvSpPr>
            <p:cNvPr id="12" name="Полилиния 11"/>
            <p:cNvSpPr/>
            <p:nvPr/>
          </p:nvSpPr>
          <p:spPr>
            <a:xfrm>
              <a:off x="3079764" y="1214398"/>
              <a:ext cx="5349920" cy="2405787"/>
            </a:xfrm>
            <a:custGeom>
              <a:avLst/>
              <a:gdLst>
                <a:gd name="connsiteX0" fmla="*/ 0 w 4778416"/>
                <a:gd name="connsiteY0" fmla="*/ 0 h 2031325"/>
                <a:gd name="connsiteX1" fmla="*/ 4778416 w 4778416"/>
                <a:gd name="connsiteY1" fmla="*/ 0 h 2031325"/>
                <a:gd name="connsiteX2" fmla="*/ 4778416 w 4778416"/>
                <a:gd name="connsiteY2" fmla="*/ 2031325 h 2031325"/>
                <a:gd name="connsiteX3" fmla="*/ 0 w 4778416"/>
                <a:gd name="connsiteY3" fmla="*/ 2031325 h 2031325"/>
                <a:gd name="connsiteX4" fmla="*/ 0 w 4778416"/>
                <a:gd name="connsiteY4" fmla="*/ 0 h 203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8416" h="2031325">
                  <a:moveTo>
                    <a:pt x="0" y="0"/>
                  </a:moveTo>
                  <a:lnTo>
                    <a:pt x="4778416" y="0"/>
                  </a:lnTo>
                  <a:lnTo>
                    <a:pt x="4778416" y="2031325"/>
                  </a:lnTo>
                  <a:lnTo>
                    <a:pt x="0" y="20313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lIns="91440" tIns="45720" rIns="91440" bIns="45720" anchor="t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r">
                <a:lnSpc>
                  <a:spcPts val="8800"/>
                </a:lnSpc>
              </a:pPr>
              <a:r>
                <a:rPr lang="ru-RU" sz="8800" b="1" dirty="0" smtClean="0">
                  <a:ln w="11430"/>
                  <a:blipFill>
                    <a:blip r:embed="rId10"/>
                    <a:stretch>
                      <a:fillRect/>
                    </a:stretch>
                  </a:blip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Monotype Corsiva" pitchFamily="66" charset="0"/>
                </a:rPr>
                <a:t>Застывшая</a:t>
              </a:r>
            </a:p>
            <a:p>
              <a:pPr algn="r">
                <a:lnSpc>
                  <a:spcPts val="8800"/>
                </a:lnSpc>
              </a:pPr>
              <a:r>
                <a:rPr lang="ru-RU" sz="8800" b="1" dirty="0" smtClean="0">
                  <a:ln w="11430"/>
                  <a:blipFill>
                    <a:blip r:embed="rId10"/>
                    <a:stretch>
                      <a:fillRect/>
                    </a:stretch>
                  </a:blip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Monotype Corsiva" pitchFamily="66" charset="0"/>
                </a:rPr>
                <a:t>музыка</a:t>
              </a:r>
              <a:endParaRPr lang="ru-RU" sz="8800" b="1" dirty="0">
                <a:ln w="11430"/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0" y="0"/>
            <a:ext cx="9144000" cy="685802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73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7" grpId="0" uiExpand="1" build="p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Пирамида (фрагм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screen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28" name="Пирамида (вступл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screen"/>
          <a:stretch>
            <a:fillRect/>
          </a:stretch>
        </p:blipFill>
        <p:spPr>
          <a:xfrm>
            <a:off x="7786710" y="0"/>
            <a:ext cx="304800" cy="304800"/>
          </a:xfrm>
          <a:prstGeom prst="rect">
            <a:avLst/>
          </a:prstGeom>
        </p:spPr>
      </p:pic>
      <p:pic>
        <p:nvPicPr>
          <p:cNvPr id="27" name="Пирамида (вступл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screen"/>
          <a:stretch>
            <a:fillRect/>
          </a:stretch>
        </p:blipFill>
        <p:spPr>
          <a:xfrm>
            <a:off x="8572528" y="5929330"/>
            <a:ext cx="304800" cy="304800"/>
          </a:xfrm>
          <a:prstGeom prst="rect">
            <a:avLst/>
          </a:prstGeom>
        </p:spPr>
      </p:pic>
      <p:pic>
        <p:nvPicPr>
          <p:cNvPr id="23" name="Рисунок 22" descr="p07_fon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pic>
        <p:nvPicPr>
          <p:cNvPr id="20" name="Пирамида (фрагм - 2)+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screen"/>
          <a:stretch>
            <a:fillRect/>
          </a:stretch>
        </p:blipFill>
        <p:spPr>
          <a:xfrm>
            <a:off x="357158" y="4071942"/>
            <a:ext cx="304800" cy="304800"/>
          </a:xfrm>
          <a:prstGeom prst="rect">
            <a:avLst/>
          </a:prstGeom>
        </p:spPr>
      </p:pic>
      <p:pic>
        <p:nvPicPr>
          <p:cNvPr id="10" name="Египет (фрагм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email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13" cstate="screen">
            <a:lum contrast="10000"/>
          </a:blip>
          <a:stretch>
            <a:fillRect/>
          </a:stretch>
        </p:blipFill>
        <p:spPr>
          <a:xfrm>
            <a:off x="214282" y="2500306"/>
            <a:ext cx="2571768" cy="1928826"/>
          </a:xfrm>
          <a:prstGeom prst="rect">
            <a:avLst/>
          </a:prstGeom>
          <a:ln w="38100"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4" name="Рисунок 3" descr="0_4209e_34df69b4_XL.jpg"/>
          <p:cNvPicPr>
            <a:picLocks noChangeAspect="1"/>
          </p:cNvPicPr>
          <p:nvPr/>
        </p:nvPicPr>
        <p:blipFill>
          <a:blip r:embed="rId14" cstate="screen">
            <a:lum contrast="10000"/>
          </a:blip>
          <a:stretch>
            <a:fillRect/>
          </a:stretch>
        </p:blipFill>
        <p:spPr>
          <a:xfrm>
            <a:off x="214282" y="4714885"/>
            <a:ext cx="2571766" cy="1928824"/>
          </a:xfrm>
          <a:prstGeom prst="rect">
            <a:avLst/>
          </a:prstGeom>
          <a:ln w="38100"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13" name="Рисунок 12" descr="1286945780_new-old-7-wonders-colosseum-rome-italy_18304_600x450.jpg"/>
          <p:cNvPicPr>
            <a:picLocks noChangeAspect="1"/>
          </p:cNvPicPr>
          <p:nvPr/>
        </p:nvPicPr>
        <p:blipFill>
          <a:blip r:embed="rId15" cstate="screen">
            <a:lum contrast="10000"/>
          </a:blip>
          <a:stretch>
            <a:fillRect/>
          </a:stretch>
        </p:blipFill>
        <p:spPr>
          <a:xfrm>
            <a:off x="214282" y="214290"/>
            <a:ext cx="2571765" cy="1928823"/>
          </a:xfrm>
          <a:prstGeom prst="rect">
            <a:avLst/>
          </a:prstGeom>
          <a:noFill/>
          <a:ln w="38100"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24" name="Рисунок 23" descr="1245926205_spanmanzanares5_20071014_1901838166+.jpg"/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>
          <a:xfrm>
            <a:off x="3000364" y="214290"/>
            <a:ext cx="2643206" cy="1928826"/>
          </a:xfrm>
          <a:prstGeom prst="rect">
            <a:avLst/>
          </a:prstGeom>
          <a:noFill/>
          <a:ln w="38100"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25" name="Рисунок 24" descr="Cathedral_Notre-Dame_de_Reims__France-PerCorr.jpg"/>
          <p:cNvPicPr>
            <a:picLocks noChangeAspect="1"/>
          </p:cNvPicPr>
          <p:nvPr/>
        </p:nvPicPr>
        <p:blipFill>
          <a:blip r:embed="rId17" cstate="screen">
            <a:lum contrast="10000"/>
          </a:blip>
          <a:srcRect/>
          <a:stretch>
            <a:fillRect/>
          </a:stretch>
        </p:blipFill>
        <p:spPr>
          <a:xfrm>
            <a:off x="3000364" y="2285992"/>
            <a:ext cx="2643206" cy="4357694"/>
          </a:xfrm>
          <a:prstGeom prst="rect">
            <a:avLst/>
          </a:prstGeom>
          <a:noFill/>
          <a:ln w="38100">
            <a:solidFill>
              <a:schemeClr val="bg1">
                <a:lumMod val="50000"/>
                <a:lumOff val="50000"/>
              </a:schemeClr>
            </a:solidFill>
          </a:ln>
        </p:spPr>
      </p:pic>
      <p:pic>
        <p:nvPicPr>
          <p:cNvPr id="26" name="Рисунок 25" descr="f_11961765.jpg"/>
          <p:cNvPicPr>
            <a:picLocks noChangeAspect="1"/>
          </p:cNvPicPr>
          <p:nvPr/>
        </p:nvPicPr>
        <p:blipFill>
          <a:blip r:embed="rId18" cstate="screen">
            <a:lum contrast="10000"/>
          </a:blip>
          <a:srcRect/>
          <a:stretch>
            <a:fillRect/>
          </a:stretch>
        </p:blipFill>
        <p:spPr>
          <a:xfrm>
            <a:off x="5929322" y="1237892"/>
            <a:ext cx="3000396" cy="5405818"/>
          </a:xfrm>
          <a:prstGeom prst="rect">
            <a:avLst/>
          </a:prstGeom>
          <a:noFill/>
          <a:ln w="38100">
            <a:solidFill>
              <a:schemeClr val="bg1">
                <a:lumMod val="50000"/>
                <a:lumOff val="50000"/>
              </a:schemeClr>
            </a:solidFill>
          </a:ln>
        </p:spPr>
      </p:pic>
      <p:sp>
        <p:nvSpPr>
          <p:cNvPr id="36" name="Прямоугольник 35"/>
          <p:cNvSpPr/>
          <p:nvPr/>
        </p:nvSpPr>
        <p:spPr>
          <a:xfrm>
            <a:off x="214282" y="1928802"/>
            <a:ext cx="2571768" cy="214314"/>
          </a:xfrm>
          <a:prstGeom prst="rect">
            <a:avLst/>
          </a:prstGeom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Дольмен, Ирландия</a:t>
            </a:r>
            <a:endParaRPr lang="ru-RU" sz="13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000364" y="1928802"/>
            <a:ext cx="2643206" cy="214314"/>
          </a:xfrm>
          <a:prstGeom prst="rect">
            <a:avLst/>
          </a:prstGeom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Глубока над Влтавой, Чехия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929322" y="6429396"/>
            <a:ext cx="3000396" cy="214314"/>
          </a:xfrm>
          <a:prstGeom prst="rect">
            <a:avLst/>
          </a:prstGeom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«Эйфелева башня», Франция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14282" y="6429396"/>
            <a:ext cx="2571768" cy="214314"/>
          </a:xfrm>
          <a:prstGeom prst="rect">
            <a:avLst/>
          </a:prstGeom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Колизей, Италия</a:t>
            </a:r>
            <a:endParaRPr lang="ru-RU" sz="13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000364" y="6429396"/>
            <a:ext cx="2643206" cy="214314"/>
          </a:xfrm>
          <a:prstGeom prst="rect">
            <a:avLst/>
          </a:prstGeom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Отель «Парус», Эмираты</a:t>
            </a:r>
            <a:endParaRPr lang="ru-RU" sz="13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14282" y="4214818"/>
            <a:ext cx="2571768" cy="214314"/>
          </a:xfrm>
          <a:prstGeom prst="rect">
            <a:avLst/>
          </a:prstGeom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Пирамиды, Египет</a:t>
            </a:r>
            <a:endParaRPr lang="ru-RU" sz="1300" dirty="0"/>
          </a:p>
        </p:txBody>
      </p:sp>
      <p:grpSp>
        <p:nvGrpSpPr>
          <p:cNvPr id="48" name="Группа 47"/>
          <p:cNvGrpSpPr/>
          <p:nvPr/>
        </p:nvGrpSpPr>
        <p:grpSpPr>
          <a:xfrm>
            <a:off x="-32" y="-1"/>
            <a:ext cx="9144032" cy="6858025"/>
            <a:chOff x="-32" y="-1"/>
            <a:chExt cx="9144032" cy="6858025"/>
          </a:xfrm>
        </p:grpSpPr>
        <p:pic>
          <p:nvPicPr>
            <p:cNvPr id="46" name="Рисунок 45" descr="341_1_1_1_1_1_1_1_1_1_1.jpg"/>
            <p:cNvPicPr>
              <a:picLocks noChangeAspect="1"/>
            </p:cNvPicPr>
            <p:nvPr/>
          </p:nvPicPr>
          <p:blipFill>
            <a:blip r:embed="rId19" cstate="screen"/>
            <a:stretch>
              <a:fillRect/>
            </a:stretch>
          </p:blipFill>
          <p:spPr>
            <a:xfrm>
              <a:off x="-32" y="-1"/>
              <a:ext cx="9144032" cy="68580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47" name="Прямоугольник 46"/>
            <p:cNvSpPr/>
            <p:nvPr/>
          </p:nvSpPr>
          <p:spPr>
            <a:xfrm>
              <a:off x="0" y="6500858"/>
              <a:ext cx="9144000" cy="357166"/>
            </a:xfrm>
            <a:prstGeom prst="rect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«ПИРАМИДЫ». Этническая музыка Египта</a:t>
              </a:r>
              <a:endParaRPr lang="ru-RU" sz="1600" dirty="0"/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numSld="4">
                <p:cTn id="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730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7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 descr="p07_fon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sp>
        <p:nvSpPr>
          <p:cNvPr id="60" name="Прямоугольник 59"/>
          <p:cNvSpPr/>
          <p:nvPr/>
        </p:nvSpPr>
        <p:spPr>
          <a:xfrm>
            <a:off x="2143108" y="1142984"/>
            <a:ext cx="7000892" cy="5715016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57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0" name="Рисунок 89" descr="84707.jpe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357422" y="1214422"/>
            <a:ext cx="6715140" cy="482206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45" name="Рисунок 44" descr="Bankoboev.Ru_krasivoe_zdanie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285984" y="1214422"/>
            <a:ext cx="6858016" cy="478634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48" name="Группа 47"/>
          <p:cNvGrpSpPr/>
          <p:nvPr/>
        </p:nvGrpSpPr>
        <p:grpSpPr>
          <a:xfrm>
            <a:off x="2285952" y="1285860"/>
            <a:ext cx="6858048" cy="4643469"/>
            <a:chOff x="2214546" y="1285860"/>
            <a:chExt cx="6858048" cy="4643469"/>
          </a:xfrm>
        </p:grpSpPr>
        <p:pic>
          <p:nvPicPr>
            <p:cNvPr id="47" name="Рисунок 46" descr="glasshouse_t050810_bb1.jp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643570" y="1285861"/>
              <a:ext cx="3429024" cy="4639436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82" name="Рисунок 81" descr="1243870108-0.jpe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2214546" y="1285860"/>
              <a:ext cx="3482602" cy="464346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19" name="Рисунок 18" descr="0607_india_tadj1_1_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2357422" y="1285860"/>
            <a:ext cx="6786578" cy="471490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grpSp>
        <p:nvGrpSpPr>
          <p:cNvPr id="95" name="Группа 94"/>
          <p:cNvGrpSpPr/>
          <p:nvPr/>
        </p:nvGrpSpPr>
        <p:grpSpPr>
          <a:xfrm>
            <a:off x="2285984" y="1242305"/>
            <a:ext cx="6824500" cy="4758463"/>
            <a:chOff x="2319500" y="1242305"/>
            <a:chExt cx="6824500" cy="4758463"/>
          </a:xfrm>
        </p:grpSpPr>
        <p:pic>
          <p:nvPicPr>
            <p:cNvPr id="93" name="Рисунок 92" descr="ghjh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43570" y="1242305"/>
              <a:ext cx="3500430" cy="4758463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94" name="Рисунок 93" descr="Hermitage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19500" y="1407772"/>
              <a:ext cx="3290554" cy="4450120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76" name="Рисунок 75" descr="cbe244b6a7df19e77f83b788b75.jpg"/>
          <p:cNvPicPr>
            <a:picLocks noChangeAspect="1"/>
          </p:cNvPicPr>
          <p:nvPr/>
        </p:nvPicPr>
        <p:blipFill>
          <a:blip r:embed="rId11" cstate="screen">
            <a:lum bright="10000" contrast="20000"/>
          </a:blip>
          <a:stretch>
            <a:fillRect/>
          </a:stretch>
        </p:blipFill>
        <p:spPr>
          <a:xfrm>
            <a:off x="2357422" y="1285860"/>
            <a:ext cx="6572296" cy="478634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99" name="Группа 98"/>
          <p:cNvGrpSpPr/>
          <p:nvPr/>
        </p:nvGrpSpPr>
        <p:grpSpPr>
          <a:xfrm>
            <a:off x="2382457" y="1285860"/>
            <a:ext cx="6618699" cy="4714908"/>
            <a:chOff x="2311019" y="1285860"/>
            <a:chExt cx="6618699" cy="4714908"/>
          </a:xfrm>
        </p:grpSpPr>
        <p:pic>
          <p:nvPicPr>
            <p:cNvPr id="96" name="Рисунок 95" descr="0_61076_2d757f9f_XL.jpg"/>
            <p:cNvPicPr>
              <a:picLocks noChangeAspect="1"/>
            </p:cNvPicPr>
            <p:nvPr/>
          </p:nvPicPr>
          <p:blipFill>
            <a:blip r:embed="rId12" cstate="screen"/>
            <a:stretch>
              <a:fillRect/>
            </a:stretch>
          </p:blipFill>
          <p:spPr>
            <a:xfrm>
              <a:off x="5572132" y="1285860"/>
              <a:ext cx="3357586" cy="471488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97" name="Рисунок 96" descr="64418624_1285313854_568686.jpg"/>
            <p:cNvPicPr>
              <a:picLocks noChangeAspect="1"/>
            </p:cNvPicPr>
            <p:nvPr/>
          </p:nvPicPr>
          <p:blipFill>
            <a:blip r:embed="rId13" cstate="screen"/>
            <a:stretch>
              <a:fillRect/>
            </a:stretch>
          </p:blipFill>
          <p:spPr>
            <a:xfrm>
              <a:off x="2311019" y="1285860"/>
              <a:ext cx="3261113" cy="471490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68" name="Рисунок 67" descr="mechet_abu_dabi_01.jpg"/>
          <p:cNvPicPr>
            <a:picLocks noChangeAspect="1"/>
          </p:cNvPicPr>
          <p:nvPr/>
        </p:nvPicPr>
        <p:blipFill>
          <a:blip r:embed="rId14" cstate="screen">
            <a:lum contrast="20000"/>
          </a:blip>
          <a:stretch>
            <a:fillRect/>
          </a:stretch>
        </p:blipFill>
        <p:spPr>
          <a:xfrm>
            <a:off x="2357422" y="1214422"/>
            <a:ext cx="6715172" cy="478634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89" name="Рисунок 88" descr="Koeln03.jp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2285984" y="1214422"/>
            <a:ext cx="6786578" cy="478634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83" name="Рисунок 82" descr="Ste_Chapelle_3.jpg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2357422" y="1285860"/>
            <a:ext cx="6572296" cy="469704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44" name="Куб 43"/>
          <p:cNvSpPr/>
          <p:nvPr/>
        </p:nvSpPr>
        <p:spPr>
          <a:xfrm>
            <a:off x="0" y="6274824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0" y="5786454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Форма</a:t>
            </a:r>
          </a:p>
        </p:txBody>
      </p:sp>
      <p:sp>
        <p:nvSpPr>
          <p:cNvPr id="17" name="Куб 16"/>
          <p:cNvSpPr/>
          <p:nvPr/>
        </p:nvSpPr>
        <p:spPr>
          <a:xfrm>
            <a:off x="0" y="5357826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Орнаментика</a:t>
            </a:r>
          </a:p>
        </p:txBody>
      </p:sp>
      <p:sp>
        <p:nvSpPr>
          <p:cNvPr id="16" name="Куб 15"/>
          <p:cNvSpPr/>
          <p:nvPr/>
        </p:nvSpPr>
        <p:spPr>
          <a:xfrm>
            <a:off x="0" y="4929198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bg2">
                    <a:lumMod val="75000"/>
                  </a:schemeClr>
                </a:solidFill>
              </a:rPr>
              <a:t>Звуковедение</a:t>
            </a:r>
            <a:endParaRPr lang="ru-RU" sz="2000" b="1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Куб 14"/>
          <p:cNvSpPr/>
          <p:nvPr/>
        </p:nvSpPr>
        <p:spPr>
          <a:xfrm>
            <a:off x="0" y="4500570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Динамика</a:t>
            </a:r>
          </a:p>
        </p:txBody>
      </p:sp>
      <p:sp>
        <p:nvSpPr>
          <p:cNvPr id="14" name="Куб 13"/>
          <p:cNvSpPr/>
          <p:nvPr/>
        </p:nvSpPr>
        <p:spPr>
          <a:xfrm>
            <a:off x="0" y="4071942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Регистр</a:t>
            </a:r>
          </a:p>
        </p:txBody>
      </p:sp>
      <p:sp>
        <p:nvSpPr>
          <p:cNvPr id="12" name="Куб 11"/>
          <p:cNvSpPr/>
          <p:nvPr/>
        </p:nvSpPr>
        <p:spPr>
          <a:xfrm>
            <a:off x="0" y="3643314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Темп</a:t>
            </a:r>
          </a:p>
        </p:txBody>
      </p:sp>
      <p:sp>
        <p:nvSpPr>
          <p:cNvPr id="13" name="Куб 12"/>
          <p:cNvSpPr/>
          <p:nvPr/>
        </p:nvSpPr>
        <p:spPr>
          <a:xfrm>
            <a:off x="0" y="3214686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Тембр</a:t>
            </a:r>
          </a:p>
        </p:txBody>
      </p:sp>
      <p:sp>
        <p:nvSpPr>
          <p:cNvPr id="11" name="Куб 10"/>
          <p:cNvSpPr/>
          <p:nvPr/>
        </p:nvSpPr>
        <p:spPr>
          <a:xfrm>
            <a:off x="0" y="2786058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Лад</a:t>
            </a:r>
          </a:p>
        </p:txBody>
      </p:sp>
      <p:sp>
        <p:nvSpPr>
          <p:cNvPr id="10" name="Куб 9"/>
          <p:cNvSpPr/>
          <p:nvPr/>
        </p:nvSpPr>
        <p:spPr>
          <a:xfrm>
            <a:off x="0" y="2357430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Ритм</a:t>
            </a:r>
          </a:p>
        </p:txBody>
      </p:sp>
      <p:sp>
        <p:nvSpPr>
          <p:cNvPr id="9" name="Куб 8"/>
          <p:cNvSpPr/>
          <p:nvPr/>
        </p:nvSpPr>
        <p:spPr>
          <a:xfrm>
            <a:off x="0" y="1928802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Фактура</a:t>
            </a:r>
          </a:p>
        </p:txBody>
      </p:sp>
      <p:sp>
        <p:nvSpPr>
          <p:cNvPr id="8" name="Куб 7"/>
          <p:cNvSpPr/>
          <p:nvPr/>
        </p:nvSpPr>
        <p:spPr>
          <a:xfrm>
            <a:off x="-32" y="1500174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Гармония</a:t>
            </a:r>
          </a:p>
        </p:txBody>
      </p:sp>
      <p:sp>
        <p:nvSpPr>
          <p:cNvPr id="43" name="Куб 42"/>
          <p:cNvSpPr/>
          <p:nvPr/>
        </p:nvSpPr>
        <p:spPr>
          <a:xfrm>
            <a:off x="0" y="1071546"/>
            <a:ext cx="2143140" cy="583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Мелодия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214290"/>
            <a:ext cx="5715008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МУЗЫКА  И  АРХИТЕКТУРА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91" name="Рисунок 90" descr="0_4e8ca_d04b80a4_XL.jpg"/>
          <p:cNvPicPr>
            <a:picLocks noChangeAspect="1"/>
          </p:cNvPicPr>
          <p:nvPr/>
        </p:nvPicPr>
        <p:blipFill>
          <a:blip r:embed="rId17" cstate="screen">
            <a:lum contrast="10000"/>
          </a:blip>
          <a:srcRect/>
          <a:stretch>
            <a:fillRect/>
          </a:stretch>
        </p:blipFill>
        <p:spPr>
          <a:xfrm>
            <a:off x="2285984" y="1285860"/>
            <a:ext cx="6721460" cy="4643470"/>
          </a:xfrm>
          <a:prstGeom prst="rect">
            <a:avLst/>
          </a:prstGeom>
        </p:spPr>
      </p:pic>
      <p:grpSp>
        <p:nvGrpSpPr>
          <p:cNvPr id="73" name="Группа 72"/>
          <p:cNvGrpSpPr/>
          <p:nvPr/>
        </p:nvGrpSpPr>
        <p:grpSpPr>
          <a:xfrm>
            <a:off x="2285984" y="1357298"/>
            <a:ext cx="6715172" cy="4572033"/>
            <a:chOff x="2285983" y="5855765"/>
            <a:chExt cx="6715172" cy="4641306"/>
          </a:xfrm>
        </p:grpSpPr>
        <p:pic>
          <p:nvPicPr>
            <p:cNvPr id="49" name="Рисунок 48" descr="179_15_04_2011_arhitektura31.jpg"/>
            <p:cNvPicPr>
              <a:picLocks noChangeAspect="1"/>
            </p:cNvPicPr>
            <p:nvPr/>
          </p:nvPicPr>
          <p:blipFill>
            <a:blip r:embed="rId18" cstate="screen"/>
            <a:stretch>
              <a:fillRect/>
            </a:stretch>
          </p:blipFill>
          <p:spPr>
            <a:xfrm>
              <a:off x="5286380" y="8064751"/>
              <a:ext cx="3714775" cy="243232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</p:pic>
        <p:pic>
          <p:nvPicPr>
            <p:cNvPr id="67" name="Рисунок 66" descr="Leaning_Tower_of_Pisa.jpg"/>
            <p:cNvPicPr>
              <a:picLocks noChangeAspect="1"/>
            </p:cNvPicPr>
            <p:nvPr/>
          </p:nvPicPr>
          <p:blipFill>
            <a:blip r:embed="rId19" cstate="screen"/>
            <a:stretch>
              <a:fillRect/>
            </a:stretch>
          </p:blipFill>
          <p:spPr>
            <a:xfrm>
              <a:off x="2285983" y="5855766"/>
              <a:ext cx="2964908" cy="4619047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72" name="Рисунок 71" descr="004.jpg"/>
            <p:cNvPicPr>
              <a:picLocks noChangeAspect="1"/>
            </p:cNvPicPr>
            <p:nvPr/>
          </p:nvPicPr>
          <p:blipFill>
            <a:blip r:embed="rId20" cstate="screen"/>
            <a:srcRect/>
            <a:stretch>
              <a:fillRect/>
            </a:stretch>
          </p:blipFill>
          <p:spPr>
            <a:xfrm>
              <a:off x="5286379" y="5855765"/>
              <a:ext cx="3643338" cy="2175613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54" name="Рамка 53"/>
          <p:cNvSpPr/>
          <p:nvPr/>
        </p:nvSpPr>
        <p:spPr>
          <a:xfrm>
            <a:off x="2214578" y="1214422"/>
            <a:ext cx="6929422" cy="4857784"/>
          </a:xfrm>
          <a:prstGeom prst="frame">
            <a:avLst>
              <a:gd name="adj1" fmla="val 3857"/>
            </a:avLst>
          </a:prstGeom>
          <a:solidFill>
            <a:srgbClr val="663300"/>
          </a:solidFill>
          <a:ln w="50800">
            <a:solidFill>
              <a:schemeClr val="tx1"/>
            </a:solidFill>
          </a:ln>
          <a:effectLst>
            <a:innerShdw blurRad="635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000232" y="6072182"/>
            <a:ext cx="7143768" cy="785818"/>
          </a:xfrm>
          <a:prstGeom prst="bevel">
            <a:avLst>
              <a:gd name="adj" fmla="val 8746"/>
            </a:avLst>
          </a:prstGeom>
          <a:gradFill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214546" y="6215082"/>
            <a:ext cx="6786610" cy="500042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Замысел, линии, очертания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14546" y="6215082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Слияние с окружающим миром, стиль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6215082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Рельефность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14546" y="6215082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Чередование характерных элементов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14546" y="6215082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Комфортность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43108" y="6215082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Колорит, «звучание» в общем пейзаже</a:t>
            </a:r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14546" y="6214748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Связь с событием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214546" y="6214748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Ощущение приземлённости или лёгкости</a:t>
            </a:r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14546" y="6214748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bg1"/>
                </a:solidFill>
              </a:rPr>
              <a:t>Соразмерность окружающему, эффектность</a:t>
            </a:r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5156" y="6214748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Качество линий, мелкая техника, детали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215156" y="6215082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Украшения, декор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15156" y="6214748"/>
            <a:ext cx="6786000" cy="500400"/>
          </a:xfrm>
          <a:prstGeom prst="rect">
            <a:avLst/>
          </a:prstGeom>
          <a:gradFill flip="none" rotWithShape="1"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Особая организация пространства</a:t>
            </a:r>
            <a:endParaRPr lang="ru-RU" sz="2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1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1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2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2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0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3" grpId="0" animBg="1"/>
      <p:bldP spid="33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07_fon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sp>
        <p:nvSpPr>
          <p:cNvPr id="46" name="Блок-схема: несколько документов 45"/>
          <p:cNvSpPr/>
          <p:nvPr/>
        </p:nvSpPr>
        <p:spPr>
          <a:xfrm rot="10800000">
            <a:off x="357158" y="714356"/>
            <a:ext cx="8572560" cy="5857916"/>
          </a:xfrm>
          <a:prstGeom prst="flowChartMultidocument">
            <a:avLst/>
          </a:prstGeom>
          <a:solidFill>
            <a:schemeClr val="tx1">
              <a:alpha val="79000"/>
            </a:schemeClr>
          </a:solidFill>
          <a:scene3d>
            <a:camera prst="orthographicFront">
              <a:rot lat="0" lon="1169997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71414"/>
            <a:ext cx="3093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Марк  </a:t>
            </a:r>
            <a:r>
              <a:rPr lang="ru-RU" b="1" dirty="0" err="1" smtClean="0">
                <a:solidFill>
                  <a:schemeClr val="bg1"/>
                </a:solidFill>
              </a:rPr>
              <a:t>Витрувий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Поллион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857356" y="357166"/>
            <a:ext cx="285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Древний Рим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</a:rPr>
              <a:t>(</a:t>
            </a:r>
            <a:r>
              <a:rPr lang="en-US" sz="1400" dirty="0" smtClean="0">
                <a:solidFill>
                  <a:schemeClr val="bg1"/>
                </a:solidFill>
              </a:rPr>
              <a:t>I </a:t>
            </a:r>
            <a:r>
              <a:rPr lang="ru-RU" sz="1400" dirty="0" smtClean="0">
                <a:solidFill>
                  <a:schemeClr val="bg1"/>
                </a:solidFill>
              </a:rPr>
              <a:t>в до н.э.)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00100" y="1357298"/>
            <a:ext cx="7215238" cy="4247317"/>
          </a:xfrm>
          <a:prstGeom prst="rect">
            <a:avLst/>
          </a:prstGeom>
          <a:solidFill>
            <a:srgbClr val="F7EABB"/>
          </a:solidFill>
          <a:ln w="95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chemeClr val="bg1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Устраивая театры, древние устанавливали в нишах под скамьями медные сосуды, звучащие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с определённой высотой звука, составляя из них музыкальные созвучия. Попадая в унисон со звучанием  сосуда, голос актёра становился более ясным и приятным.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</a:b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vitruviu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142852"/>
            <a:ext cx="1714512" cy="2000264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10" name="Блок-схема: перфолента 9"/>
          <p:cNvSpPr/>
          <p:nvPr/>
        </p:nvSpPr>
        <p:spPr>
          <a:xfrm>
            <a:off x="5214942" y="4857760"/>
            <a:ext cx="3714776" cy="1571636"/>
          </a:xfrm>
          <a:prstGeom prst="flowChartPunchedTape">
            <a:avLst/>
          </a:prstGeom>
          <a:solidFill>
            <a:srgbClr val="FFCC99"/>
          </a:solidFill>
          <a:ln w="22225">
            <a:solidFill>
              <a:schemeClr val="accent1">
                <a:shade val="5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ts val="1500"/>
              </a:lnSpc>
            </a:pPr>
            <a:r>
              <a:rPr lang="ru-RU" sz="2500" dirty="0" smtClean="0">
                <a:solidFill>
                  <a:schemeClr val="bg1"/>
                </a:solidFill>
                <a:latin typeface="Monotype Corsiva" pitchFamily="66" charset="0"/>
              </a:rPr>
              <a:t>Десять книг об архитектуре</a:t>
            </a:r>
          </a:p>
          <a:p>
            <a:pPr algn="ctr">
              <a:lnSpc>
                <a:spcPts val="1500"/>
              </a:lnSpc>
            </a:pPr>
            <a:endParaRPr lang="ru-RU" sz="25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>
              <a:lnSpc>
                <a:spcPts val="1500"/>
              </a:lnSpc>
              <a:buFont typeface="Arial" pitchFamily="34" charset="0"/>
              <a:buChar char="•"/>
            </a:pPr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Акустика театра</a:t>
            </a:r>
            <a:endParaRPr lang="ru-RU" sz="3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9144000" cy="6858024"/>
            <a:chOff x="0" y="505306"/>
            <a:chExt cx="9144000" cy="6930214"/>
          </a:xfrm>
        </p:grpSpPr>
        <p:pic>
          <p:nvPicPr>
            <p:cNvPr id="12" name="Рисунок 11" descr="0_37da1_59484cfd_XL.jp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0" y="505306"/>
              <a:ext cx="9144000" cy="671366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0" y="7006892"/>
              <a:ext cx="9144000" cy="42862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/>
                <a:t>Античный  театр  в  г. </a:t>
              </a:r>
              <a:r>
                <a:rPr lang="ru-RU" sz="1600" dirty="0" err="1" smtClean="0"/>
                <a:t>Эпидавр</a:t>
              </a:r>
              <a:r>
                <a:rPr lang="ru-RU" sz="1600" dirty="0" smtClean="0"/>
                <a:t>  (Греция)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p07_fon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1239925035_17rrrssrr1 _ Больш театр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2845" y="4618611"/>
            <a:ext cx="3143270" cy="209653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Рисунок 14" descr="0_5d4cc_40e7a1f_XL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2844" y="108563"/>
            <a:ext cx="3143272" cy="21774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4" name="Рисунок 13" descr="1239925035_17rrrssrr1 _ Больш театр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428992" y="1142984"/>
            <a:ext cx="2642400" cy="200026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Рисунок 6" descr="0_5d4cc_40e7a1f_XL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215074" y="1142984"/>
            <a:ext cx="2786082" cy="20002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6" name="Рисунок 15" descr="0_5d4cc_40e7a1f_XL.jpg"/>
          <p:cNvPicPr>
            <a:picLocks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188302" y="3223148"/>
            <a:ext cx="2808000" cy="3492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7" name="Рисунок 16" descr="0_5d4cc_40e7a1f_XL.jpg"/>
          <p:cNvPicPr>
            <a:picLocks noChangeAspect="1"/>
          </p:cNvPicPr>
          <p:nvPr/>
        </p:nvPicPr>
        <p:blipFill>
          <a:blip r:embed="rId9" cstate="screen">
            <a:lum contrast="10000"/>
          </a:blip>
          <a:srcRect/>
          <a:stretch>
            <a:fillRect/>
          </a:stretch>
        </p:blipFill>
        <p:spPr>
          <a:xfrm>
            <a:off x="3428992" y="3240000"/>
            <a:ext cx="2643205" cy="34751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6" name="Рисунок 5" descr="0_37da1_59484cfd_XL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42844" y="2412000"/>
            <a:ext cx="3143272" cy="207170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428992" y="71414"/>
            <a:ext cx="5643602" cy="10001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МУЗЫКАЛЬНЫЕ  ТЕАТРЫ  МИРА</a:t>
            </a:r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0000" y="2071678"/>
            <a:ext cx="3071834" cy="214314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Мариинский</a:t>
            </a:r>
            <a:r>
              <a:rPr lang="ru-RU" sz="1200" dirty="0" smtClean="0">
                <a:solidFill>
                  <a:schemeClr val="tx1"/>
                </a:solidFill>
              </a:rPr>
              <a:t> театр, Санкт-Петербург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4286256"/>
            <a:ext cx="3143272" cy="21431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Ла</a:t>
            </a:r>
            <a:r>
              <a:rPr lang="ru-RU" sz="1200" dirty="0" smtClean="0">
                <a:solidFill>
                  <a:schemeClr val="tx1"/>
                </a:solidFill>
              </a:rPr>
              <a:t> Скала, Милан (Италия)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6500834"/>
            <a:ext cx="3143272" cy="21431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Венская государственная опера (Австрия)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28992" y="2928934"/>
            <a:ext cx="2643206" cy="21431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Большой театр, Москва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28992" y="6500834"/>
            <a:ext cx="2643206" cy="21431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Гранд-Опера</a:t>
            </a:r>
            <a:r>
              <a:rPr lang="ru-RU" sz="1200" dirty="0" smtClean="0">
                <a:solidFill>
                  <a:schemeClr val="tx1"/>
                </a:solidFill>
              </a:rPr>
              <a:t>, Париж (Франция)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2928934"/>
            <a:ext cx="2772000" cy="21431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Сиднейская опера (Австралия)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6500834"/>
            <a:ext cx="2772000" cy="21431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Одесский </a:t>
            </a:r>
            <a:r>
              <a:rPr lang="ru-RU" sz="1100" dirty="0" err="1" smtClean="0">
                <a:solidFill>
                  <a:schemeClr val="tx1"/>
                </a:solidFill>
              </a:rPr>
              <a:t>национ</a:t>
            </a:r>
            <a:r>
              <a:rPr lang="ru-RU" sz="1100" dirty="0" smtClean="0">
                <a:solidFill>
                  <a:schemeClr val="tx1"/>
                </a:solidFill>
              </a:rPr>
              <a:t>. академический театр</a:t>
            </a:r>
            <a:endParaRPr lang="ru-RU" sz="1100" dirty="0">
              <a:solidFill>
                <a:schemeClr val="tx1"/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0" y="0"/>
            <a:ext cx="9144064" cy="6858000"/>
            <a:chOff x="-64" y="0"/>
            <a:chExt cx="9144064" cy="6858000"/>
          </a:xfrm>
        </p:grpSpPr>
        <p:pic>
          <p:nvPicPr>
            <p:cNvPr id="32" name="Рисунок 31" descr="Большой зал Московской консерватории.jpg"/>
            <p:cNvPicPr>
              <a:picLocks noChangeAspect="1"/>
            </p:cNvPicPr>
            <p:nvPr/>
          </p:nvPicPr>
          <p:blipFill>
            <a:blip r:embed="rId11" cstate="screen"/>
            <a:stretch>
              <a:fillRect/>
            </a:stretch>
          </p:blipFill>
          <p:spPr>
            <a:xfrm>
              <a:off x="-64" y="0"/>
              <a:ext cx="9144064" cy="6858000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33" name="Прямоугольник 32"/>
            <p:cNvSpPr/>
            <p:nvPr/>
          </p:nvSpPr>
          <p:spPr>
            <a:xfrm>
              <a:off x="0" y="6572296"/>
              <a:ext cx="9108000" cy="28570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Зал  Большого  театра  после  реконструкции  (г. Москва)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Григорианский хорал. Pater Nost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Григорианский хорал. Pater Noster (лат) Отче на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0" y="1285860"/>
            <a:ext cx="304800" cy="304800"/>
          </a:xfrm>
          <a:prstGeom prst="rect">
            <a:avLst/>
          </a:prstGeom>
        </p:spPr>
      </p:pic>
      <p:pic>
        <p:nvPicPr>
          <p:cNvPr id="9" name="Григорианский-хорал-Pater-Noster-лат-Отче-наш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screen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9" name="O_Tebe_raduetsja_znamennogo_raspeva (фрагм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screen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5" name="Рисунок 4" descr="p07_fon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0018-026-4.Karkasnaja-sistema-postrojki-iz-strelchatogo-svoda-arkbutanov-i.jpg"/>
          <p:cNvPicPr>
            <a:picLocks noChangeAspect="1"/>
          </p:cNvPicPr>
          <p:nvPr/>
        </p:nvPicPr>
        <p:blipFill>
          <a:blip r:embed="rId10" cstate="screen">
            <a:lum bright="10000" contrast="20000"/>
          </a:blip>
          <a:srcRect/>
          <a:stretch>
            <a:fillRect/>
          </a:stretch>
        </p:blipFill>
        <p:spPr>
          <a:xfrm>
            <a:off x="214282" y="1248071"/>
            <a:ext cx="4143404" cy="560992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8" name="Рисунок 17" descr="0_1186b_229bc290_XL.jpg"/>
          <p:cNvPicPr>
            <a:picLocks noChangeAspect="1"/>
          </p:cNvPicPr>
          <p:nvPr/>
        </p:nvPicPr>
        <p:blipFill>
          <a:blip r:embed="rId11" cstate="screen">
            <a:lum bright="10000" contrast="10000"/>
          </a:blip>
          <a:srcRect/>
          <a:stretch>
            <a:fillRect/>
          </a:stretch>
        </p:blipFill>
        <p:spPr>
          <a:xfrm>
            <a:off x="4500562" y="1356916"/>
            <a:ext cx="4429156" cy="528679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3" name="Рамка 12"/>
          <p:cNvSpPr/>
          <p:nvPr/>
        </p:nvSpPr>
        <p:spPr>
          <a:xfrm>
            <a:off x="0" y="1142984"/>
            <a:ext cx="9144000" cy="5715016"/>
          </a:xfrm>
          <a:prstGeom prst="frame">
            <a:avLst>
              <a:gd name="adj1" fmla="val 3857"/>
            </a:avLst>
          </a:prstGeom>
          <a:solidFill>
            <a:srgbClr val="663300"/>
          </a:solidFill>
          <a:ln w="50800">
            <a:solidFill>
              <a:schemeClr val="tx1"/>
            </a:solidFill>
          </a:ln>
          <a:effectLst>
            <a:innerShdw blurRad="635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214290"/>
            <a:ext cx="5715008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dirty="0" smtClean="0">
                <a:solidFill>
                  <a:schemeClr val="bg1"/>
                </a:solidFill>
              </a:rPr>
              <a:t>ХРАМЫ: МОЛИТВА  В  КАМНЕ</a:t>
            </a:r>
            <a:endParaRPr lang="ru-RU" sz="29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6286520"/>
            <a:ext cx="4000528" cy="285752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Руанский</a:t>
            </a:r>
            <a:r>
              <a:rPr lang="ru-RU" sz="1400" dirty="0" smtClean="0">
                <a:solidFill>
                  <a:schemeClr val="tx1"/>
                </a:solidFill>
              </a:rPr>
              <a:t> собор  (Франция)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6286520"/>
            <a:ext cx="4357718" cy="285752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/>
              <a:t>Спасо-Преображенский</a:t>
            </a:r>
            <a:r>
              <a:rPr lang="ru-RU" sz="1400" dirty="0" smtClean="0"/>
              <a:t> храм, г.Тольятти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O_Tebe_raduetsja_znamennogo_raspeva (фрагм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  <p:pic>
        <p:nvPicPr>
          <p:cNvPr id="13" name="Рисунок 12" descr="p07_fon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0018-026-4.Karkasnaja-sistema-postrojki-iz-strelchatogo-svoda-arkbutanov-i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4714877" y="1214421"/>
            <a:ext cx="4429124" cy="564357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2" name="Рисунок 11" descr="635103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214282" y="1285860"/>
            <a:ext cx="4357718" cy="557214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0" y="-24"/>
            <a:ext cx="9144032" cy="6858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93C9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400" b="1" spc="50" dirty="0">
              <a:ln w="11430"/>
              <a:solidFill>
                <a:srgbClr val="93C9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6286520"/>
            <a:ext cx="4286280" cy="285752"/>
          </a:xfrm>
          <a:prstGeom prst="rect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Готический  собор  в  </a:t>
            </a:r>
            <a:r>
              <a:rPr lang="ru-RU" sz="1100" b="1" dirty="0" err="1" smtClean="0">
                <a:solidFill>
                  <a:schemeClr val="tx1"/>
                </a:solidFill>
              </a:rPr>
              <a:t>г.Кутанс</a:t>
            </a:r>
            <a:r>
              <a:rPr lang="ru-RU" sz="1100" b="1" dirty="0" smtClean="0">
                <a:solidFill>
                  <a:schemeClr val="tx1"/>
                </a:solidFill>
              </a:rPr>
              <a:t>  (Франция)</a:t>
            </a:r>
            <a:endParaRPr lang="ru-RU" sz="1100" dirty="0">
              <a:solidFill>
                <a:schemeClr val="tx1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42844" y="1285858"/>
            <a:ext cx="8858312" cy="5572142"/>
            <a:chOff x="123868" y="1217782"/>
            <a:chExt cx="8927550" cy="5586845"/>
          </a:xfrm>
        </p:grpSpPr>
        <p:pic>
          <p:nvPicPr>
            <p:cNvPr id="16" name="Рисунок 15" descr="25961520_1211985426_Barselonskiy_sobor.jpg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4731635" y="1289387"/>
              <a:ext cx="4319783" cy="551524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</p:pic>
        <p:pic>
          <p:nvPicPr>
            <p:cNvPr id="17" name="Рисунок 16" descr="kvege1914s.jpg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123868" y="1217782"/>
              <a:ext cx="4463775" cy="558684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</p:pic>
      </p:grpSp>
      <p:sp>
        <p:nvSpPr>
          <p:cNvPr id="7" name="Рамка 6"/>
          <p:cNvSpPr/>
          <p:nvPr/>
        </p:nvSpPr>
        <p:spPr>
          <a:xfrm>
            <a:off x="0" y="1142984"/>
            <a:ext cx="9144000" cy="5715016"/>
          </a:xfrm>
          <a:prstGeom prst="frame">
            <a:avLst>
              <a:gd name="adj1" fmla="val 3857"/>
            </a:avLst>
          </a:prstGeom>
          <a:solidFill>
            <a:srgbClr val="663300"/>
          </a:solidFill>
          <a:ln w="50800">
            <a:solidFill>
              <a:schemeClr val="tx1"/>
            </a:solidFill>
          </a:ln>
          <a:effectLst>
            <a:innerShdw blurRad="635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214290"/>
            <a:ext cx="5715008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innerShdw blurRad="1524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КАТОЛИЧЕСКИЕ  СОБОРЫ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4876" y="6286520"/>
            <a:ext cx="4143404" cy="285752"/>
          </a:xfrm>
          <a:prstGeom prst="rect">
            <a:avLst/>
          </a:prstGeom>
          <a:solidFill>
            <a:schemeClr val="bg1">
              <a:alpha val="8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Готический  собор  в  г.Гамбург (Германия)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20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16833</TotalTime>
  <Words>769</Words>
  <Application>Microsoft Office PowerPoint</Application>
  <PresentationFormat>Экран (4:3)</PresentationFormat>
  <Paragraphs>180</Paragraphs>
  <Slides>17</Slides>
  <Notes>11</Notes>
  <HiddenSlides>2</HiddenSlides>
  <MMClips>23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Застывшая музыка</dc:title>
  <dc:creator>Евгения</dc:creator>
  <cp:lastModifiedBy>Евгения</cp:lastModifiedBy>
  <cp:revision>1820</cp:revision>
  <dcterms:created xsi:type="dcterms:W3CDTF">2011-12-15T07:30:06Z</dcterms:created>
  <dcterms:modified xsi:type="dcterms:W3CDTF">2012-09-08T10:37:43Z</dcterms:modified>
</cp:coreProperties>
</file>