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5" r:id="rId1"/>
  </p:sldMasterIdLst>
  <p:sldIdLst>
    <p:sldId id="276" r:id="rId2"/>
    <p:sldId id="294" r:id="rId3"/>
    <p:sldId id="256" r:id="rId4"/>
    <p:sldId id="257" r:id="rId5"/>
    <p:sldId id="259" r:id="rId6"/>
    <p:sldId id="258" r:id="rId7"/>
    <p:sldId id="260" r:id="rId8"/>
    <p:sldId id="261" r:id="rId9"/>
    <p:sldId id="273" r:id="rId10"/>
    <p:sldId id="262" r:id="rId11"/>
    <p:sldId id="274" r:id="rId12"/>
    <p:sldId id="287" r:id="rId13"/>
    <p:sldId id="288" r:id="rId14"/>
    <p:sldId id="282" r:id="rId15"/>
    <p:sldId id="283" r:id="rId16"/>
    <p:sldId id="275" r:id="rId17"/>
    <p:sldId id="284" r:id="rId18"/>
    <p:sldId id="289" r:id="rId19"/>
    <p:sldId id="290" r:id="rId20"/>
    <p:sldId id="291" r:id="rId21"/>
    <p:sldId id="292" r:id="rId22"/>
    <p:sldId id="293" r:id="rId23"/>
    <p:sldId id="279" r:id="rId24"/>
    <p:sldId id="281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80808"/>
    <a:srgbClr val="003300"/>
    <a:srgbClr val="603000"/>
    <a:srgbClr val="7A3D00"/>
    <a:srgbClr val="9A4D00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3163" autoAdjust="0"/>
  </p:normalViewPr>
  <p:slideViewPr>
    <p:cSldViewPr>
      <p:cViewPr varScale="1">
        <p:scale>
          <a:sx n="52" d="100"/>
          <a:sy n="52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21BD-7F14-43F8-89CD-679AA0BA4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9F741-1880-4C2E-84CE-C7BF79D96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1EE73-7250-4325-9963-83C5D954CB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73512-BA0D-481E-8B32-5452E72DD5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94A8B-ACC9-437C-AEB0-48203A1C0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23DFD-9885-49AA-B45B-3D7301286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2077D-576C-49A2-9ECA-C2F7BEF80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A6635-1F57-44D2-889D-2B4BBCCCC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BDE0D-69AC-45F6-8520-0F6199B70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48A2A-57FC-409D-9B7E-44AB46158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B7EE-C169-4AF8-B1AB-CDEAF84C2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CDB76-8E58-4A31-920B-CD73AB28F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E996E82-979A-44DA-94A9-A52A319461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0" r:id="rId4"/>
    <p:sldLayoutId id="2147484354" r:id="rId5"/>
    <p:sldLayoutId id="2147484349" r:id="rId6"/>
    <p:sldLayoutId id="2147484355" r:id="rId7"/>
    <p:sldLayoutId id="2147484356" r:id="rId8"/>
    <p:sldLayoutId id="2147484357" r:id="rId9"/>
    <p:sldLayoutId id="2147484348" r:id="rId10"/>
    <p:sldLayoutId id="2147484358" r:id="rId11"/>
    <p:sldLayoutId id="2147484359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chemeClr val="hlink"/>
                </a:solidFill>
                <a:latin typeface="Monotype Corsiva" pitchFamily="66" charset="0"/>
              </a:rPr>
              <a:t>Моделирование парникового эффекта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800" b="1" smtClean="0">
              <a:solidFill>
                <a:schemeClr val="hlink"/>
              </a:solidFill>
              <a:latin typeface="Monotype Corsiva" pitchFamily="66" charset="0"/>
            </a:endParaRPr>
          </a:p>
        </p:txBody>
      </p:sp>
      <p:pic>
        <p:nvPicPr>
          <p:cNvPr id="11267" name="Picture 3" descr="86496_2008061913231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4600" y="1314450"/>
            <a:ext cx="4114800" cy="3086100"/>
          </a:xfrm>
          <a:prstGeom prst="rect">
            <a:avLst/>
          </a:prstGeom>
          <a:noFill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524000" y="4724400"/>
            <a:ext cx="63944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603000"/>
                </a:solidFill>
                <a:latin typeface="Monotype Corsiva" pitchFamily="66" charset="0"/>
              </a:rPr>
              <a:t>Автор: Петрова Лолита Константиновна</a:t>
            </a:r>
          </a:p>
          <a:p>
            <a:pPr algn="ctr"/>
            <a:r>
              <a:rPr lang="ru-RU" sz="2400" b="1">
                <a:solidFill>
                  <a:srgbClr val="603000"/>
                </a:solidFill>
                <a:latin typeface="Monotype Corsiva" pitchFamily="66" charset="0"/>
              </a:rPr>
              <a:t>МОУ СОШ № 13 г. Сочи, 11 класс</a:t>
            </a:r>
          </a:p>
          <a:p>
            <a:pPr algn="ctr"/>
            <a:endParaRPr lang="ru-RU" sz="2400" b="1">
              <a:solidFill>
                <a:srgbClr val="603000"/>
              </a:solidFill>
              <a:latin typeface="Monotype Corsiva" pitchFamily="66" charset="0"/>
            </a:endParaRPr>
          </a:p>
          <a:p>
            <a:pPr algn="ctr"/>
            <a:r>
              <a:rPr lang="ru-RU" sz="2400" b="1">
                <a:solidFill>
                  <a:srgbClr val="603000"/>
                </a:solidFill>
                <a:latin typeface="Monotype Corsiva" pitchFamily="66" charset="0"/>
              </a:rPr>
              <a:t>Руководитель: Савина Валентина Владиславовна</a:t>
            </a:r>
          </a:p>
          <a:p>
            <a:pPr algn="ctr"/>
            <a:r>
              <a:rPr lang="ru-RU" sz="2400" b="1">
                <a:solidFill>
                  <a:srgbClr val="603000"/>
                </a:solidFill>
                <a:latin typeface="Monotype Corsiva" pitchFamily="66" charset="0"/>
              </a:rPr>
              <a:t>учитель физики МОУ СОШ № 13 г. Сочи</a:t>
            </a:r>
          </a:p>
          <a:p>
            <a:pPr algn="ctr"/>
            <a:endParaRPr lang="ru-RU" sz="2400" b="1">
              <a:solidFill>
                <a:srgbClr val="603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2160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400" cap="none" smtClean="0">
                <a:solidFill>
                  <a:srgbClr val="533A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</a:t>
            </a:r>
            <a:r>
              <a:rPr lang="ru-RU" sz="44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ЭТАПЫ  ИССЛЕДОВАНИЯ</a:t>
            </a:r>
            <a:r>
              <a:rPr lang="ru-RU" sz="4400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068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Этап</a:t>
            </a: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  <a:cs typeface="Arial" charset="0"/>
              </a:rPr>
              <a:t> 1.</a:t>
            </a:r>
            <a:r>
              <a:rPr lang="ru-RU" sz="2800" b="1" i="1" smtClean="0">
                <a:solidFill>
                  <a:srgbClr val="603000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Подготовительный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                январь - июнь</a:t>
            </a:r>
            <a:r>
              <a:rPr lang="ru-RU" sz="2800" b="1" i="1" smtClean="0">
                <a:solidFill>
                  <a:srgbClr val="603000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2009 г.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sz="2800" b="1" i="1" smtClean="0">
              <a:solidFill>
                <a:srgbClr val="603000"/>
              </a:solidFill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Arial Narrow" pitchFamily="34" charset="0"/>
              </a:rPr>
              <a:t>                             </a:t>
            </a: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Этап 2. Практический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                                          июль – сентябрь 2009 г.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                                    Этап 3. Обобщающий </a:t>
            </a:r>
          </a:p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b="1" i="1" smtClean="0">
                <a:solidFill>
                  <a:srgbClr val="603000"/>
                </a:solidFill>
                <a:latin typeface="Palatino Linotype" pitchFamily="18" charset="0"/>
              </a:rPr>
              <a:t>                                                        октябрь 2009 г.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чёрным грунтом на парниковый эффект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2851150" y="5518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800"/>
          </a:p>
        </p:txBody>
      </p:sp>
      <p:pic>
        <p:nvPicPr>
          <p:cNvPr id="20485" name="Picture 5" descr="Фото04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47800" y="1600200"/>
            <a:ext cx="6100763" cy="457676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тёмным песком на парниковый эффект</a:t>
            </a:r>
          </a:p>
        </p:txBody>
      </p:sp>
      <p:pic>
        <p:nvPicPr>
          <p:cNvPr id="105476" name="Picture 4" descr="Фото0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0200" y="16002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светлым песком на парниковый эффект</a:t>
            </a:r>
          </a:p>
        </p:txBody>
      </p:sp>
      <p:pic>
        <p:nvPicPr>
          <p:cNvPr id="106500" name="Picture 4" descr="Фото04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0" y="16002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810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cap="none" smtClean="0">
                <a:solidFill>
                  <a:schemeClr val="hlink"/>
                </a:solidFill>
                <a:effectLst/>
                <a:latin typeface="Monotype Corsiva" pitchFamily="66" charset="0"/>
              </a:rPr>
              <a:t>Получение углекислого газа</a:t>
            </a:r>
          </a:p>
        </p:txBody>
      </p:sp>
      <p:pic>
        <p:nvPicPr>
          <p:cNvPr id="79878" name="Picture 6" descr="Фото06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52600" y="1676400"/>
            <a:ext cx="5595938" cy="433228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2286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/>
                <a:latin typeface="Monotype Corsiva" pitchFamily="66" charset="0"/>
              </a:rPr>
              <a:t>Изучение влияния особенностей поглощения тепловой энергии углекислым газом на парниковый эффект</a:t>
            </a:r>
          </a:p>
        </p:txBody>
      </p:sp>
      <p:pic>
        <p:nvPicPr>
          <p:cNvPr id="80901" name="Picture 5" descr="Фото06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0200" y="16764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5344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ru-RU" sz="1000" b="1" cap="none" smtClean="0">
                <a:solidFill>
                  <a:srgbClr val="533A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/>
            </a:r>
            <a:br>
              <a:rPr lang="ru-RU" sz="1000" b="1" cap="none" smtClean="0">
                <a:solidFill>
                  <a:srgbClr val="533A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</a:br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Динамика увеличения температуры воздуха над различными поверхностями</a:t>
            </a: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0" y="2043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800"/>
          </a:p>
        </p:txBody>
      </p:sp>
      <p:sp>
        <p:nvSpPr>
          <p:cNvPr id="21508" name="Rectangle 9"/>
          <p:cNvSpPr>
            <a:spLocks noChangeArrowheads="1"/>
          </p:cNvSpPr>
          <p:nvPr/>
        </p:nvSpPr>
        <p:spPr bwMode="auto">
          <a:xfrm>
            <a:off x="2797175" y="5014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80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8077200" y="4419600"/>
            <a:ext cx="106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400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28600" y="1981200"/>
            <a:ext cx="1752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400"/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1611313" y="1495425"/>
          <a:ext cx="6010275" cy="3962400"/>
        </p:xfrm>
        <a:graphic>
          <a:graphicData uri="http://schemas.openxmlformats.org/presentationml/2006/ole">
            <p:oleObj spid="_x0000_s21514" name="Диаграмма" r:id="rId3" imgW="6010351" imgH="3962400" progId="MSGraph.Chart.8">
              <p:embed followColorScheme="full"/>
            </p:oleObj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990600" y="1447800"/>
          <a:ext cx="7543800" cy="5410200"/>
        </p:xfrm>
        <a:graphic>
          <a:graphicData uri="http://schemas.openxmlformats.org/presentationml/2006/ole">
            <p:oleObj spid="_x0000_s21516" name="Диаграмма" r:id="rId4" imgW="5715000" imgH="2933700" progId="MSGraph.Chart.8">
              <p:embed/>
            </p:oleObj>
          </a:graphicData>
        </a:graphic>
      </p:graphicFrame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924800" y="4724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 b="1">
                <a:latin typeface="Times New Roman" pitchFamily="18" charset="0"/>
              </a:rPr>
              <a:t>Время,</a:t>
            </a:r>
          </a:p>
          <a:p>
            <a:pPr algn="ctr"/>
            <a:r>
              <a:rPr lang="ru-RU" sz="1600" b="1">
                <a:latin typeface="Times New Roman" pitchFamily="18" charset="0"/>
              </a:rPr>
              <a:t> мин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-152400" y="1219200"/>
            <a:ext cx="18288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/>
              <a:t>Температура, </a:t>
            </a:r>
          </a:p>
          <a:p>
            <a:pPr algn="ctr"/>
            <a:r>
              <a:rPr lang="ru-RU" sz="1400" b="1" baseline="30000"/>
              <a:t>0</a:t>
            </a:r>
            <a:r>
              <a:rPr lang="ru-RU" sz="1400" b="1"/>
              <a:t>С</a:t>
            </a:r>
            <a:endParaRPr lang="ru-RU" sz="1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2" grpId="0"/>
      <p:bldOleChart spid="21516" grpId="0"/>
      <p:bldP spid="21517" grpId="0"/>
      <p:bldP spid="215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/>
                <a:latin typeface="Monotype Corsiva" pitchFamily="66" charset="0"/>
              </a:rPr>
              <a:t>Динамика увеличения температуры воздуха  с различной концентрацией углекислого газа над чёрным грунтом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152400" y="1219200"/>
            <a:ext cx="18288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400" b="1"/>
              <a:t>Температура, </a:t>
            </a:r>
            <a:r>
              <a:rPr lang="ru-RU" sz="1400" b="1" baseline="30000"/>
              <a:t>0</a:t>
            </a:r>
            <a:r>
              <a:rPr lang="ru-RU" sz="1400" b="1"/>
              <a:t>С</a:t>
            </a:r>
            <a:endParaRPr lang="ru-RU" sz="140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8077200" y="4800600"/>
            <a:ext cx="83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/>
              <a:t>Время, мин</a:t>
            </a:r>
            <a:endParaRPr lang="ru-RU" sz="1400"/>
          </a:p>
        </p:txBody>
      </p:sp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219200" y="1524000"/>
          <a:ext cx="7162800" cy="5334000"/>
        </p:xfrm>
        <a:graphic>
          <a:graphicData uri="http://schemas.openxmlformats.org/presentationml/2006/ole">
            <p:oleObj spid="_x0000_s81927" name="Диаграмма" r:id="rId3" imgW="5715000" imgH="2933700" progId="MSGraph.Char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5" grpId="0"/>
      <p:bldP spid="81926" grpId="0"/>
      <p:bldOleChart spid="819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1524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чёрным грунтом на парниковый эффект</a:t>
            </a:r>
          </a:p>
        </p:txBody>
      </p:sp>
      <p:pic>
        <p:nvPicPr>
          <p:cNvPr id="107524" name="Picture 4" descr="Фото04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47800" y="1600200"/>
            <a:ext cx="6100763" cy="457676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тёмным песком на парниковый эффект</a:t>
            </a:r>
          </a:p>
        </p:txBody>
      </p:sp>
      <p:pic>
        <p:nvPicPr>
          <p:cNvPr id="108548" name="Picture 4" descr="Фото0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0200" y="16002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800" b="1" i="1" smtClean="0">
                <a:solidFill>
                  <a:schemeClr val="hlink"/>
                </a:solidFill>
                <a:latin typeface="Monotype Corsiva" pitchFamily="66" charset="0"/>
              </a:rPr>
              <a:t>«Раньше природа устрашала человека, а теперь человек устрашает природу»</a:t>
            </a:r>
          </a:p>
          <a:p>
            <a:pPr algn="r" eaLnBrk="1" hangingPunct="1">
              <a:buFont typeface="Wingdings 2" pitchFamily="18" charset="2"/>
              <a:buNone/>
            </a:pPr>
            <a:endParaRPr lang="ru-RU" smtClean="0">
              <a:solidFill>
                <a:schemeClr val="hlink"/>
              </a:solidFill>
            </a:endParaRPr>
          </a:p>
          <a:p>
            <a:pPr algn="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hlink"/>
                </a:solidFill>
                <a:latin typeface="Monotype Corsiva" pitchFamily="66" charset="0"/>
              </a:rPr>
              <a:t>Жак-Ив Кусто</a:t>
            </a:r>
          </a:p>
          <a:p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Изучение влияния особенностей поглощения тепловой энергии светлым песком на парниковый эффект</a:t>
            </a:r>
          </a:p>
        </p:txBody>
      </p:sp>
      <p:pic>
        <p:nvPicPr>
          <p:cNvPr id="109572" name="Picture 4" descr="Фото04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0" y="16002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cap="none" smtClean="0">
                <a:solidFill>
                  <a:schemeClr val="hlink"/>
                </a:solidFill>
                <a:effectLst/>
                <a:latin typeface="Monotype Corsiva" pitchFamily="66" charset="0"/>
              </a:rPr>
              <a:t>Изучение влияния особенностей поглощения тепловой энергии углекислым газом на парниковый эффект</a:t>
            </a:r>
          </a:p>
        </p:txBody>
      </p:sp>
      <p:pic>
        <p:nvPicPr>
          <p:cNvPr id="110596" name="Picture 4" descr="Фото06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0200" y="1676400"/>
            <a:ext cx="6092825" cy="4568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400" b="1" cap="none" smtClean="0">
                <a:solidFill>
                  <a:schemeClr val="hlink"/>
                </a:solidFill>
                <a:effectLst/>
                <a:latin typeface="Monotype Corsiva" pitchFamily="66" charset="0"/>
              </a:rPr>
              <a:t>РЕЗУЛЬТАТЫ ИССЛЕДОВАНИЯ:</a:t>
            </a:r>
          </a:p>
        </p:txBody>
      </p:sp>
      <p:sp>
        <p:nvSpPr>
          <p:cNvPr id="1116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факторы, влияющие на парниковый эффект:</a:t>
            </a:r>
          </a:p>
          <a:p>
            <a:pPr>
              <a:buFont typeface="Wingdings 2" pitchFamily="18" charset="2"/>
              <a:buNone/>
            </a:pPr>
            <a:endParaRPr lang="ru-RU" sz="3600" b="1" smtClean="0">
              <a:solidFill>
                <a:srgbClr val="603000"/>
              </a:solidFill>
              <a:latin typeface="Monotype Corsiva" pitchFamily="66" charset="0"/>
            </a:endParaRPr>
          </a:p>
          <a:p>
            <a:pPr>
              <a:buFontTx/>
              <a:buNone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  - различия в поглощении тепловой энергии поверхностями из различных материалов</a:t>
            </a:r>
          </a:p>
          <a:p>
            <a:pPr>
              <a:buFontTx/>
              <a:buChar char="-"/>
            </a:pPr>
            <a:endParaRPr lang="ru-RU" sz="3600" b="1" smtClean="0">
              <a:solidFill>
                <a:srgbClr val="603000"/>
              </a:solidFill>
              <a:latin typeface="Monotype Corsiva" pitchFamily="66" charset="0"/>
            </a:endParaRPr>
          </a:p>
          <a:p>
            <a:pPr>
              <a:buFontTx/>
              <a:buNone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 - особенности поглощения инфракрасного излучения углекислым газом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AutoShape 2"/>
          <p:cNvSpPr>
            <a:spLocks noGrp="1" noChangeArrowheads="1"/>
          </p:cNvSpPr>
          <p:nvPr/>
        </p:nvSpPr>
        <p:spPr bwMode="auto">
          <a:xfrm>
            <a:off x="0" y="0"/>
            <a:ext cx="9144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sz="34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</a:t>
            </a:r>
            <a:r>
              <a:rPr lang="ru-RU" sz="4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ПРАКТИЧЕСКАЯ ЗНАЧИМОСТЬ:</a:t>
            </a:r>
            <a:endParaRPr lang="ru-RU" sz="44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" name="AutoShape 2"/>
          <p:cNvSpPr>
            <a:spLocks noGrp="1" noChangeArrowheads="1"/>
          </p:cNvSpPr>
          <p:nvPr/>
        </p:nvSpPr>
        <p:spPr bwMode="auto">
          <a:xfrm>
            <a:off x="0" y="1219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85738" indent="382588" eaLnBrk="0" hangingPunct="0"/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использование модели парникового эффекта в рамках школьных курсов естественнонаучного цикла позволит рассмотреть более наглядно следующие явления: </a:t>
            </a:r>
          </a:p>
          <a:p>
            <a:pPr marL="185738" indent="382588" eaLnBrk="0" hangingPunct="0">
              <a:buFontTx/>
              <a:buChar char="-"/>
            </a:pPr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перегретость поверхности Венеры в курсе</a:t>
            </a:r>
          </a:p>
          <a:p>
            <a:pPr marL="185738" indent="382588" eaLnBrk="0" hangingPunct="0"/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астрономии</a:t>
            </a:r>
          </a:p>
          <a:p>
            <a:pPr marL="185738" indent="382588" eaLnBrk="0" hangingPunct="0">
              <a:buFontTx/>
              <a:buChar char="-"/>
            </a:pPr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парниковый эффект на Земле в курсе экологии</a:t>
            </a:r>
          </a:p>
          <a:p>
            <a:pPr marL="185738" indent="382588" eaLnBrk="0" hangingPunct="0">
              <a:buFontTx/>
              <a:buChar char="-"/>
            </a:pPr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различия в поглощении энергии поверхностями</a:t>
            </a:r>
          </a:p>
          <a:p>
            <a:pPr marL="185738" indent="382588" eaLnBrk="0" hangingPunct="0"/>
            <a:r>
              <a:rPr lang="ru-RU" sz="3600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разного цвета в курсе физики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86496_2008061913231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/>
          </p:cNvSpPr>
          <p:nvPr/>
        </p:nvSpPr>
        <p:spPr bwMode="auto">
          <a:xfrm>
            <a:off x="0" y="6858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4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ТЕМА ИССЛЕДОВАНИЯ:</a:t>
            </a:r>
          </a:p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endParaRPr lang="ru-RU" sz="4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5400" b="1" i="1">
                <a:solidFill>
                  <a:srgbClr val="603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Моделирование парникового эффекта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81000" y="1143000"/>
            <a:ext cx="5715000" cy="1981200"/>
          </a:xfrm>
        </p:spPr>
        <p:txBody>
          <a:bodyPr>
            <a:normAutofit/>
          </a:bodyPr>
          <a:lstStyle/>
          <a:p>
            <a:pPr marL="365125" indent="-282575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>
                <a:solidFill>
                  <a:srgbClr val="603000"/>
                </a:solidFill>
              </a:rPr>
              <a:t>    </a:t>
            </a:r>
            <a:r>
              <a:rPr lang="ru-RU" sz="3900" b="1" smtClean="0">
                <a:solidFill>
                  <a:schemeClr val="hlink"/>
                </a:solidFill>
                <a:latin typeface="Monotype Corsiva" pitchFamily="66" charset="0"/>
              </a:rPr>
              <a:t>Объект исследования </a:t>
            </a:r>
            <a:r>
              <a:rPr lang="ru-RU" sz="3900" smtClean="0">
                <a:solidFill>
                  <a:schemeClr val="hlink"/>
                </a:solidFill>
                <a:latin typeface="Monotype Corsiva" pitchFamily="66" charset="0"/>
              </a:rPr>
              <a:t>–</a:t>
            </a:r>
            <a:r>
              <a:rPr lang="ru-RU" sz="3900" smtClean="0">
                <a:solidFill>
                  <a:srgbClr val="603000"/>
                </a:solidFill>
                <a:latin typeface="Monotype Corsiva" pitchFamily="66" charset="0"/>
              </a:rPr>
              <a:t> </a:t>
            </a:r>
            <a:r>
              <a:rPr lang="ru-RU" sz="3900" b="1" smtClean="0">
                <a:solidFill>
                  <a:srgbClr val="603000"/>
                </a:solidFill>
                <a:latin typeface="Monotype Corsiva" pitchFamily="66" charset="0"/>
              </a:rPr>
              <a:t>проблема парникового эффекта</a:t>
            </a:r>
          </a:p>
        </p:txBody>
      </p:sp>
      <p:sp>
        <p:nvSpPr>
          <p:cNvPr id="20275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810000" y="3962400"/>
            <a:ext cx="5334000" cy="2036763"/>
          </a:xfrm>
        </p:spPr>
        <p:txBody>
          <a:bodyPr>
            <a:normAutofit/>
          </a:bodyPr>
          <a:lstStyle/>
          <a:p>
            <a:pPr marL="365125" indent="-282575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    </a:t>
            </a:r>
            <a:r>
              <a:rPr lang="ru-RU" sz="3900" b="1" smtClean="0">
                <a:solidFill>
                  <a:schemeClr val="hlink"/>
                </a:solidFill>
                <a:latin typeface="Monotype Corsiva" pitchFamily="66" charset="0"/>
              </a:rPr>
              <a:t>Предмет исследования</a:t>
            </a:r>
            <a:r>
              <a:rPr lang="ru-RU" sz="3900" b="1" smtClean="0">
                <a:solidFill>
                  <a:srgbClr val="603000"/>
                </a:solidFill>
                <a:latin typeface="Monotype Corsiva" pitchFamily="66" charset="0"/>
              </a:rPr>
              <a:t> </a:t>
            </a:r>
            <a:r>
              <a:rPr lang="ru-RU" sz="3900" smtClean="0">
                <a:solidFill>
                  <a:schemeClr val="hlink"/>
                </a:solidFill>
                <a:latin typeface="Monotype Corsiva" pitchFamily="66" charset="0"/>
              </a:rPr>
              <a:t>– </a:t>
            </a:r>
            <a:r>
              <a:rPr lang="ru-RU" sz="3900" b="1" smtClean="0">
                <a:solidFill>
                  <a:srgbClr val="603000"/>
                </a:solidFill>
                <a:latin typeface="Monotype Corsiva" pitchFamily="66" charset="0"/>
              </a:rPr>
              <a:t>модель, демонстрирующая парниковый эффект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2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2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2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2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2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381000"/>
            <a:ext cx="7056438" cy="3143250"/>
          </a:xfrm>
        </p:spPr>
        <p:txBody>
          <a:bodyPr/>
          <a:lstStyle/>
          <a:p>
            <a:pPr marL="365125" indent="-282575" algn="ctr" eaLnBrk="1" hangingPunct="1">
              <a:buClrTx/>
              <a:buSzPct val="100000"/>
              <a:buFont typeface="Arial" charset="0"/>
              <a:buNone/>
            </a:pPr>
            <a:r>
              <a:rPr lang="ru-RU" sz="4400" b="1" smtClean="0">
                <a:solidFill>
                  <a:schemeClr val="hlink"/>
                </a:solidFill>
                <a:latin typeface="Monotype Corsiva" pitchFamily="66" charset="0"/>
              </a:rPr>
              <a:t>ЦЕЛЬ ИССЛЕДОВАНИЯ:</a:t>
            </a:r>
          </a:p>
          <a:p>
            <a:pPr marL="365125" indent="-282575" eaLnBrk="1" hangingPunct="1">
              <a:buClrTx/>
              <a:buSzPct val="100000"/>
              <a:buFont typeface="Arial" charset="0"/>
              <a:buChar char="•"/>
            </a:pPr>
            <a:r>
              <a:rPr lang="ru-RU" sz="3400" b="1" smtClean="0">
                <a:solidFill>
                  <a:srgbClr val="603000"/>
                </a:solidFill>
                <a:latin typeface="Monotype Corsiva" pitchFamily="66" charset="0"/>
              </a:rPr>
              <a:t>построение модели, демонстрирующей парниковый эффект</a:t>
            </a:r>
          </a:p>
          <a:p>
            <a:pPr marL="365125" indent="-282575" eaLnBrk="1" hangingPunct="1">
              <a:buFont typeface="Wingdings" pitchFamily="2" charset="2"/>
              <a:buNone/>
            </a:pPr>
            <a:endParaRPr lang="ru-RU" sz="3400" b="1" smtClean="0">
              <a:solidFill>
                <a:srgbClr val="603000"/>
              </a:solidFill>
              <a:latin typeface="Monotype Corsiva" pitchFamily="66" charset="0"/>
            </a:endParaRPr>
          </a:p>
          <a:p>
            <a:pPr marL="365125" indent="-282575" eaLnBrk="1" hangingPunct="1">
              <a:buClrTx/>
              <a:buSzPct val="100000"/>
              <a:buFont typeface="Arial" charset="0"/>
              <a:buChar char="•"/>
            </a:pPr>
            <a:r>
              <a:rPr lang="ru-RU" sz="3400" b="1" smtClean="0">
                <a:solidFill>
                  <a:srgbClr val="603000"/>
                </a:solidFill>
                <a:latin typeface="Monotype Corsiva" pitchFamily="66" charset="0"/>
              </a:rPr>
              <a:t>изучение влияния особенностей поглощения тепловой энергии поверхностями из различных материалов и углекислым газом</a:t>
            </a:r>
            <a:r>
              <a:rPr lang="ru-RU" sz="3400" b="1" smtClean="0">
                <a:solidFill>
                  <a:srgbClr val="603000"/>
                </a:solidFill>
                <a:latin typeface="Arial" charset="0"/>
              </a:rPr>
              <a:t> </a:t>
            </a:r>
            <a:r>
              <a:rPr lang="ru-RU" sz="3400" b="1" smtClean="0">
                <a:solidFill>
                  <a:srgbClr val="603000"/>
                </a:solidFill>
                <a:latin typeface="Monotype Corsiva" pitchFamily="66" charset="0"/>
              </a:rPr>
              <a:t>на парниковый эффект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81000"/>
            <a:ext cx="8915400" cy="4572000"/>
          </a:xfrm>
        </p:spPr>
        <p:txBody>
          <a:bodyPr>
            <a:noAutofit/>
          </a:bodyPr>
          <a:lstStyle/>
          <a:p>
            <a:pPr algn="ctr" eaLnBrk="1" hangingPunct="1">
              <a:buClrTx/>
              <a:buSzPct val="100000"/>
              <a:buFont typeface="Arial" charset="0"/>
              <a:buNone/>
            </a:pPr>
            <a:r>
              <a:rPr lang="ru-RU" sz="4400" b="1" smtClean="0">
                <a:solidFill>
                  <a:schemeClr val="hlink"/>
                </a:solidFill>
                <a:latin typeface="Monotype Corsiva" pitchFamily="66" charset="0"/>
              </a:rPr>
              <a:t>ЗАДАЧИ ИССЛЕДОВАНИЯ: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000" b="1" smtClean="0">
                <a:solidFill>
                  <a:srgbClr val="603000"/>
                </a:solidFill>
                <a:latin typeface="Monotype Corsiva" pitchFamily="66" charset="0"/>
              </a:rPr>
              <a:t>подбор литературы по выбранной проблеме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000" b="1" smtClean="0">
                <a:solidFill>
                  <a:srgbClr val="603000"/>
                </a:solidFill>
                <a:latin typeface="Monotype Corsiva" pitchFamily="66" charset="0"/>
              </a:rPr>
              <a:t>изучение, анализ, обобщение литературы по выбранной проблеме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000" b="1" smtClean="0">
                <a:solidFill>
                  <a:srgbClr val="603000"/>
                </a:solidFill>
                <a:latin typeface="Monotype Corsiva" pitchFamily="66" charset="0"/>
              </a:rPr>
              <a:t>изготовление модели, демонстрирующей парниковый эффект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000" b="1" smtClean="0">
                <a:solidFill>
                  <a:srgbClr val="603000"/>
                </a:solidFill>
                <a:latin typeface="Monotype Corsiva" pitchFamily="66" charset="0"/>
              </a:rPr>
              <a:t>изучение влияния особенностей поглощения тепловой энергии поверхностями из различных материалов и углекислым газом на парниковый эффект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000" b="1" smtClean="0">
                <a:solidFill>
                  <a:srgbClr val="603000"/>
                </a:solidFill>
                <a:latin typeface="Monotype Corsiva" pitchFamily="66" charset="0"/>
              </a:rPr>
              <a:t>обработка и анализ полученных материалов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304800"/>
            <a:ext cx="8229600" cy="4724400"/>
          </a:xfrm>
        </p:spPr>
        <p:txBody>
          <a:bodyPr/>
          <a:lstStyle/>
          <a:p>
            <a:pPr algn="ctr" eaLnBrk="1" hangingPunct="1">
              <a:buClrTx/>
              <a:buSzPct val="100000"/>
              <a:buFont typeface="Arial" charset="0"/>
              <a:buNone/>
            </a:pPr>
            <a:r>
              <a:rPr lang="ru-RU" sz="4400" b="1" smtClean="0">
                <a:solidFill>
                  <a:schemeClr val="hlink"/>
                </a:solidFill>
                <a:latin typeface="Monotype Corsiva" pitchFamily="66" charset="0"/>
              </a:rPr>
              <a:t>МЕТОДЫ ИССЛЕДОВАНИЯ: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Теоретические </a:t>
            </a:r>
          </a:p>
          <a:p>
            <a:pPr eaLnBrk="1" hangingPunct="1">
              <a:buClrTx/>
              <a:buSzPct val="100000"/>
              <a:buFont typeface="Wingdings 2" pitchFamily="18" charset="2"/>
              <a:buNone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   (изучение, анализ, обобщение литературы)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Эмпирические </a:t>
            </a:r>
          </a:p>
          <a:p>
            <a:pPr eaLnBrk="1" hangingPunct="1">
              <a:buClrTx/>
              <a:buSzPct val="100000"/>
              <a:buFont typeface="Wingdings 2" pitchFamily="18" charset="2"/>
              <a:buNone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   (наблюдения, беседы, измерения)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Интерпретационные </a:t>
            </a:r>
          </a:p>
          <a:p>
            <a:pPr eaLnBrk="1" hangingPunct="1">
              <a:buClrTx/>
              <a:buSzPct val="100000"/>
              <a:buFont typeface="Wingdings 2" pitchFamily="18" charset="2"/>
              <a:buNone/>
            </a:pPr>
            <a:r>
              <a:rPr lang="en-US" sz="3600" b="1" smtClean="0">
                <a:solidFill>
                  <a:srgbClr val="603000"/>
                </a:solidFill>
                <a:latin typeface="Monotype Corsiva" pitchFamily="66" charset="0"/>
              </a:rPr>
              <a:t> </a:t>
            </a:r>
            <a:r>
              <a:rPr lang="ru-RU" sz="3600" b="1" smtClean="0">
                <a:solidFill>
                  <a:srgbClr val="603000"/>
                </a:solidFill>
                <a:latin typeface="Monotype Corsiva" pitchFamily="66" charset="0"/>
              </a:rPr>
              <a:t>  (количественная и качественная обработка результатов)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305800" cy="20986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400" b="1" smtClean="0">
                <a:solidFill>
                  <a:schemeClr val="hlink"/>
                </a:solidFill>
                <a:latin typeface="Monotype Corsiva" pitchFamily="66" charset="0"/>
              </a:rPr>
              <a:t>НОВИЗНА РАБОТЫ: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000" b="1" smtClean="0">
                <a:solidFill>
                  <a:srgbClr val="603000"/>
                </a:solidFill>
                <a:latin typeface="Monotype Corsiva" pitchFamily="66" charset="0"/>
              </a:rPr>
              <a:t>авторская разработка простейшей модели, демонстрирующей парниковый эффект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AutoShap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848600" cy="1295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ru-RU" sz="4000" b="1" cap="none" smtClean="0">
                <a:solidFill>
                  <a:srgbClr val="533A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  </a:t>
            </a:r>
            <a:r>
              <a:rPr lang="ru-RU" sz="40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Схема модели, демонстрирующей парниковый эффект</a:t>
            </a:r>
          </a:p>
        </p:txBody>
      </p:sp>
      <p:pic>
        <p:nvPicPr>
          <p:cNvPr id="18450" name="Picture 18" descr="Фото03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28800" y="2057400"/>
            <a:ext cx="5618163" cy="4303713"/>
          </a:xfrm>
          <a:prstGeom prst="rect">
            <a:avLst/>
          </a:prstGeom>
          <a:noFill/>
        </p:spPr>
      </p:pic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7772400" y="16002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latin typeface="Times New Roman" pitchFamily="18" charset="0"/>
              </a:rPr>
              <a:t>Лампа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7772400" y="4114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solidFill>
                  <a:srgbClr val="080808"/>
                </a:solidFill>
                <a:latin typeface="Times New Roman" pitchFamily="18" charset="0"/>
              </a:rPr>
              <a:t>Штатив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2514600"/>
            <a:ext cx="1828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latin typeface="Times New Roman" pitchFamily="18" charset="0"/>
              </a:rPr>
              <a:t>Полиэтиленовая</a:t>
            </a:r>
          </a:p>
          <a:p>
            <a:pPr algn="ctr"/>
            <a:r>
              <a:rPr lang="ru-RU" sz="1800" b="1">
                <a:latin typeface="Times New Roman" pitchFamily="18" charset="0"/>
              </a:rPr>
              <a:t> крышка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52400" y="365760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solidFill>
                  <a:srgbClr val="080808"/>
                </a:solidFill>
                <a:latin typeface="Times New Roman" pitchFamily="18" charset="0"/>
              </a:rPr>
              <a:t>Прозрачный </a:t>
            </a:r>
          </a:p>
          <a:p>
            <a:pPr algn="ctr"/>
            <a:r>
              <a:rPr lang="ru-RU" sz="1800" b="1">
                <a:solidFill>
                  <a:srgbClr val="080808"/>
                </a:solidFill>
                <a:latin typeface="Times New Roman" pitchFamily="18" charset="0"/>
              </a:rPr>
              <a:t>сосуд</a:t>
            </a: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0" y="5105400"/>
            <a:ext cx="160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latin typeface="Times New Roman" pitchFamily="18" charset="0"/>
              </a:rPr>
              <a:t>Термометр</a:t>
            </a:r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 flipV="1">
            <a:off x="4343400" y="2133600"/>
            <a:ext cx="3505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 flipV="1">
            <a:off x="5715000" y="4495800"/>
            <a:ext cx="2057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 flipH="1">
            <a:off x="1447800" y="5105400"/>
            <a:ext cx="2438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 flipH="1" flipV="1">
            <a:off x="1447800" y="4419600"/>
            <a:ext cx="1828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H="1" flipV="1">
            <a:off x="1524000" y="3200400"/>
            <a:ext cx="2209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4" grpId="1"/>
      <p:bldP spid="18452" grpId="0"/>
      <p:bldP spid="18454" grpId="0"/>
      <p:bldP spid="18456" grpId="0"/>
      <p:bldP spid="18458" grpId="0"/>
      <p:bldP spid="18464" grpId="0" animBg="1"/>
      <p:bldP spid="18465" grpId="0" animBg="1"/>
      <p:bldP spid="18467" grpId="0" animBg="1"/>
      <p:bldP spid="18468" grpId="0" animBg="1"/>
      <p:bldP spid="1846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619</TotalTime>
  <Words>421</Words>
  <Application>Microsoft Office PowerPoint</Application>
  <PresentationFormat>Экран (4:3)</PresentationFormat>
  <Paragraphs>80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7" baseType="lpstr">
      <vt:lpstr>Arial</vt:lpstr>
      <vt:lpstr>Franklin Gothic Medium</vt:lpstr>
      <vt:lpstr>Franklin Gothic Book</vt:lpstr>
      <vt:lpstr>Wingdings 2</vt:lpstr>
      <vt:lpstr>Calibri</vt:lpstr>
      <vt:lpstr>Monotype Corsiva</vt:lpstr>
      <vt:lpstr>Wingdings</vt:lpstr>
      <vt:lpstr>Times New Roman</vt:lpstr>
      <vt:lpstr>Book Antiqua</vt:lpstr>
      <vt:lpstr>Palatino Linotype</vt:lpstr>
      <vt:lpstr>Arial Narrow</vt:lpstr>
      <vt:lpstr>Трек</vt:lpstr>
      <vt:lpstr>Диаграмма Microsoft Graph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     Схема модели, демонстрирующей парниковый эффект</vt:lpstr>
      <vt:lpstr> ЭТАПЫ  ИССЛЕДОВАНИЯ:</vt:lpstr>
      <vt:lpstr>Изучение влияния особенностей поглощения тепловой энергии чёрным грунтом на парниковый эффект</vt:lpstr>
      <vt:lpstr>Изучение влияния особенностей поглощения тепловой энергии тёмным песком на парниковый эффект</vt:lpstr>
      <vt:lpstr>Изучение влияния особенностей поглощения тепловой энергии светлым песком на парниковый эффект</vt:lpstr>
      <vt:lpstr>Получение углекислого газа</vt:lpstr>
      <vt:lpstr>Изучение влияния особенностей поглощения тепловой энергии углекислым газом на парниковый эффект</vt:lpstr>
      <vt:lpstr> Динамика увеличения температуры воздуха над различными поверхностями</vt:lpstr>
      <vt:lpstr>Динамика увеличения температуры воздуха  с различной концентрацией углекислого газа над чёрным грунтом</vt:lpstr>
      <vt:lpstr>Изучение влияния особенностей поглощения тепловой энергии чёрным грунтом на парниковый эффект</vt:lpstr>
      <vt:lpstr>Изучение влияния особенностей поглощения тепловой энергии тёмным песком на парниковый эффект</vt:lpstr>
      <vt:lpstr>Изучение влияния особенностей поглощения тепловой энергии светлым песком на парниковый эффект</vt:lpstr>
      <vt:lpstr>Изучение влияния особенностей поглощения тепловой энергии углекислым газом на парниковый эффект</vt:lpstr>
      <vt:lpstr>РЕЗУЛЬТАТЫ ИССЛЕДОВАНИЯ:</vt:lpstr>
      <vt:lpstr>Слайд 23</vt:lpstr>
      <vt:lpstr>Слайд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63</cp:revision>
  <cp:lastPrinted>1601-01-01T00:00:00Z</cp:lastPrinted>
  <dcterms:created xsi:type="dcterms:W3CDTF">1601-01-01T00:00:00Z</dcterms:created>
  <dcterms:modified xsi:type="dcterms:W3CDTF">2013-01-05T14:18:32Z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