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8" r:id="rId1"/>
  </p:sldMasterIdLst>
  <p:sldIdLst>
    <p:sldId id="303" r:id="rId2"/>
    <p:sldId id="301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74" r:id="rId11"/>
    <p:sldId id="287" r:id="rId12"/>
    <p:sldId id="282" r:id="rId13"/>
    <p:sldId id="288" r:id="rId14"/>
    <p:sldId id="289" r:id="rId15"/>
    <p:sldId id="290" r:id="rId16"/>
    <p:sldId id="292" r:id="rId17"/>
    <p:sldId id="291" r:id="rId18"/>
    <p:sldId id="293" r:id="rId19"/>
    <p:sldId id="294" r:id="rId20"/>
    <p:sldId id="296" r:id="rId21"/>
    <p:sldId id="297" r:id="rId22"/>
    <p:sldId id="298" r:id="rId23"/>
    <p:sldId id="299" r:id="rId24"/>
    <p:sldId id="300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80808"/>
    <a:srgbClr val="003300"/>
    <a:srgbClr val="603000"/>
    <a:srgbClr val="7A3D00"/>
    <a:srgbClr val="9A4D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87352" autoAdjust="0"/>
  </p:normalViewPr>
  <p:slideViewPr>
    <p:cSldViewPr>
      <p:cViewPr>
        <p:scale>
          <a:sx n="66" d="100"/>
          <a:sy n="66" d="100"/>
        </p:scale>
        <p:origin x="-8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49D10BD9-B581-4887-93DD-28E080BDEA3F}" type="datetimeFigureOut">
              <a:rPr lang="ru-RU"/>
              <a:pPr/>
              <a:t>05.01.2013</a:t>
            </a:fld>
            <a:endParaRPr lang="ru-RU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F710E0-7349-409D-848E-4E2FF14928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C86DF6-A96D-4DAE-B91D-6DF1AAB1A6A7}" type="datetimeFigureOut">
              <a:rPr lang="ru-RU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0AEA1-B457-45A5-82E4-9F3C86FB07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3D8AF2-46FC-4593-91FA-02792F386669}" type="datetimeFigureOut">
              <a:rPr lang="ru-RU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21C5D-D72B-4BAF-80AA-66EA0D4336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61277A-3F8A-4980-918C-4EDD8C337D8A}" type="datetimeFigureOut">
              <a:rPr lang="ru-RU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B9CFF8-7AB0-47FF-9AA5-DBC02630B9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A72E1-AEAC-49BE-863D-BEEC35276463}" type="datetimeFigureOut">
              <a:rPr lang="ru-RU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07258-8603-446A-A597-24C5C67187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5EEF64-2E7A-4E0D-8139-5D587FDB957F}" type="datetimeFigureOut">
              <a:rPr lang="ru-RU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FB08D-A25E-4F20-95E3-C4E00419E6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30971-656D-463A-855D-DA11AC28DA32}" type="datetimeFigureOut">
              <a:rPr lang="ru-RU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9F22A-29A6-4189-96A1-C2196C53FA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69781-C4D7-40CF-BE17-493B3D52C31F}" type="datetimeFigureOut">
              <a:rPr lang="ru-RU"/>
              <a:pPr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15C8B-81B6-4AE1-A4AB-74758566E1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E7ACF9-3E27-4CDF-A1AE-9468FA58A449}" type="datetimeFigureOut">
              <a:rPr lang="ru-RU"/>
              <a:pPr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62F72-D8D5-4D63-9A93-6E2046E695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E44DBD-536E-4706-BF82-E9FC3E382FE7}" type="datetimeFigureOut">
              <a:rPr lang="ru-RU"/>
              <a:pPr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59FB-D690-4E37-B94D-70911F84FE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9151D-8FF2-480F-93D0-63D6317B2170}" type="datetimeFigureOut">
              <a:rPr lang="ru-RU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2DE0F-3AC8-4F9C-B887-9249946258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D77BEA-22E0-46AB-B6F5-D33E4E2C7291}" type="datetimeFigureOut">
              <a:rPr lang="ru-RU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FC34E-59DA-40CC-8153-83C11F075D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BE679B0-97DB-4BFC-8DEE-FB906A4E97FE}" type="datetimeFigureOut">
              <a:rPr lang="ru-RU"/>
              <a:pPr/>
              <a:t>05.01.2013</a:t>
            </a:fld>
            <a:endParaRPr lang="ru-RU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EE8E569-C989-468C-854B-FD7DCE8C29D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019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latin typeface="Monotype Corsiva" pitchFamily="66" charset="0"/>
              </a:rPr>
              <a:t>Изучение степени влияния сотовой связи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latin typeface="Monotype Corsiva" pitchFamily="66" charset="0"/>
              </a:rPr>
              <a:t>на организм человека</a:t>
            </a:r>
          </a:p>
          <a:p>
            <a:pPr algn="ctr">
              <a:lnSpc>
                <a:spcPct val="90000"/>
              </a:lnSpc>
            </a:pPr>
            <a:endParaRPr lang="ru-RU" sz="4000" b="1"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endParaRPr lang="ru-RU" sz="3600" b="1">
              <a:solidFill>
                <a:schemeClr val="folHlink"/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>
              <a:solidFill>
                <a:schemeClr val="folHlink"/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>
              <a:solidFill>
                <a:schemeClr val="folHlink"/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chemeClr val="folHlink"/>
              </a:solidFill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chemeClr val="folHlink"/>
              </a:solidFill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latin typeface="Monotype Corsiva" pitchFamily="66" charset="0"/>
              </a:rPr>
              <a:t>Автор: Потаскаева Тамара Лериевна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latin typeface="Monotype Corsiva" pitchFamily="66" charset="0"/>
              </a:rPr>
              <a:t>             МОУ СОШ №13 г.Сочи, 8 класс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latin typeface="Monotype Corsiva" pitchFamily="66" charset="0"/>
              </a:rPr>
              <a:t>Руководитель: Савина Валентина Владиславовна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latin typeface="Monotype Corsiva" pitchFamily="66" charset="0"/>
              </a:rPr>
              <a:t>учитель физики МОУ СОШ №13 г.Сочи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latin typeface="Monotype Corsiva" pitchFamily="66" charset="0"/>
            </a:endParaRPr>
          </a:p>
          <a:p>
            <a:pPr algn="ctr">
              <a:lnSpc>
                <a:spcPct val="90000"/>
              </a:lnSpc>
            </a:pPr>
            <a:endParaRPr lang="ru-RU" sz="2400">
              <a:solidFill>
                <a:schemeClr val="folHlink"/>
              </a:solidFill>
              <a:effectLst/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endParaRPr lang="ru-RU">
              <a:latin typeface="Monotype Corsiva" pitchFamily="66" charset="0"/>
            </a:endParaRPr>
          </a:p>
        </p:txBody>
      </p:sp>
      <p:pic>
        <p:nvPicPr>
          <p:cNvPr id="242692" name="Picture 4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2057400"/>
            <a:ext cx="3810000" cy="25288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86800" cy="838200"/>
          </a:xfrm>
        </p:spPr>
        <p:txBody>
          <a:bodyPr>
            <a:noAutofit/>
          </a:bodyPr>
          <a:lstStyle/>
          <a:p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Анкетирование учителей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851150" y="551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20485" name="Picture 5" descr="Копия SDC101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524000"/>
            <a:ext cx="6365875" cy="4776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Анкетирование учащихся</a:t>
            </a:r>
          </a:p>
        </p:txBody>
      </p:sp>
      <p:pic>
        <p:nvPicPr>
          <p:cNvPr id="221188" name="Picture 4" descr="Копия SDC100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676400"/>
            <a:ext cx="6194425" cy="4645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38200"/>
          </a:xfrm>
        </p:spPr>
        <p:txBody>
          <a:bodyPr/>
          <a:lstStyle/>
          <a:p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Внешний вид мобильного телефона</a:t>
            </a:r>
            <a:b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</a:br>
            <a:r>
              <a:rPr lang="en-US" sz="4000" b="1">
                <a:solidFill>
                  <a:schemeClr val="folHlink"/>
                </a:solidFill>
                <a:latin typeface="Monotype Corsiva" pitchFamily="66" charset="0"/>
              </a:rPr>
              <a:t>Samsung </a:t>
            </a:r>
            <a:r>
              <a:rPr lang="en-US" sz="3600" b="1" i="1">
                <a:solidFill>
                  <a:schemeClr val="folHlink"/>
                </a:solidFill>
                <a:latin typeface="Times New Roman" pitchFamily="18" charset="0"/>
              </a:rPr>
              <a:t>GT</a:t>
            </a:r>
            <a:r>
              <a:rPr lang="ru-RU" sz="3600" b="1" i="1">
                <a:solidFill>
                  <a:schemeClr val="folHlink"/>
                </a:solidFill>
                <a:latin typeface="Times New Roman" pitchFamily="18" charset="0"/>
              </a:rPr>
              <a:t>-</a:t>
            </a:r>
            <a:r>
              <a:rPr lang="en-US" sz="3600" b="1" i="1">
                <a:solidFill>
                  <a:schemeClr val="folHlink"/>
                </a:solidFill>
                <a:latin typeface="Times New Roman" pitchFamily="18" charset="0"/>
              </a:rPr>
              <a:t>E</a:t>
            </a:r>
            <a:r>
              <a:rPr lang="ru-RU" sz="3600" b="1" i="1">
                <a:solidFill>
                  <a:schemeClr val="folHlink"/>
                </a:solidFill>
                <a:latin typeface="Times New Roman" pitchFamily="18" charset="0"/>
              </a:rPr>
              <a:t>2210</a:t>
            </a:r>
            <a:r>
              <a:rPr lang="ru-RU" sz="4000"/>
              <a:t> </a:t>
            </a:r>
          </a:p>
        </p:txBody>
      </p:sp>
      <p:pic>
        <p:nvPicPr>
          <p:cNvPr id="79878" name="Picture 6" descr="Копия Копия SDC100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743200"/>
            <a:ext cx="4030663" cy="3024188"/>
          </a:xfrm>
          <a:prstGeom prst="rect">
            <a:avLst/>
          </a:prstGeom>
          <a:noFill/>
        </p:spPr>
      </p:pic>
      <p:pic>
        <p:nvPicPr>
          <p:cNvPr id="79879" name="Picture 7" descr="SDC100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2743200"/>
            <a:ext cx="4067175" cy="3049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Внешний вид и основные части автоматического измерителя </a:t>
            </a:r>
            <a:b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</a:br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артериального давления </a:t>
            </a:r>
            <a:r>
              <a:rPr lang="en-US" sz="3200" b="1" i="1">
                <a:solidFill>
                  <a:schemeClr val="folHlink"/>
                </a:solidFill>
                <a:latin typeface="Times New Roman" pitchFamily="18" charset="0"/>
              </a:rPr>
              <a:t>UA </a:t>
            </a:r>
            <a:r>
              <a:rPr lang="ru-RU" sz="3200" b="1" i="1">
                <a:solidFill>
                  <a:schemeClr val="folHlink"/>
                </a:solidFill>
                <a:latin typeface="Times New Roman" pitchFamily="18" charset="0"/>
              </a:rPr>
              <a:t>– 787</a:t>
            </a:r>
          </a:p>
        </p:txBody>
      </p:sp>
      <p:pic>
        <p:nvPicPr>
          <p:cNvPr id="222212" name="Picture 4" descr="SDC100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2146300"/>
            <a:ext cx="5257800" cy="4030663"/>
          </a:xfrm>
          <a:prstGeom prst="rect">
            <a:avLst/>
          </a:prstGeom>
          <a:noFill/>
        </p:spPr>
      </p:pic>
      <p:sp>
        <p:nvSpPr>
          <p:cNvPr id="222213" name="Line 5"/>
          <p:cNvSpPr>
            <a:spLocks noChangeShapeType="1"/>
          </p:cNvSpPr>
          <p:nvPr/>
        </p:nvSpPr>
        <p:spPr bwMode="auto">
          <a:xfrm flipV="1">
            <a:off x="5867400" y="2209800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7467600" y="18288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Кнопка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Память</a:t>
            </a:r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>
            <a:off x="6172200" y="3048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7772400" y="26670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Кнопка </a:t>
            </a:r>
            <a:r>
              <a:rPr lang="en-US" b="1">
                <a:latin typeface="Times New Roman" pitchFamily="18" charset="0"/>
              </a:rPr>
              <a:t>START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>
            <a:off x="5791200" y="33528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222" name="Rectangle 14"/>
          <p:cNvSpPr>
            <a:spLocks noChangeArrowheads="1"/>
          </p:cNvSpPr>
          <p:nvPr/>
        </p:nvSpPr>
        <p:spPr bwMode="auto">
          <a:xfrm>
            <a:off x="7391400" y="37338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Кнопка </a:t>
            </a:r>
          </a:p>
          <a:p>
            <a:pPr algn="ctr"/>
            <a:r>
              <a:rPr lang="ru-RU" b="1">
                <a:latin typeface="Times New Roman" pitchFamily="18" charset="0"/>
              </a:rPr>
              <a:t>даты и времени</a:t>
            </a:r>
          </a:p>
        </p:txBody>
      </p:sp>
      <p:sp>
        <p:nvSpPr>
          <p:cNvPr id="222223" name="Line 15"/>
          <p:cNvSpPr>
            <a:spLocks noChangeShapeType="1"/>
          </p:cNvSpPr>
          <p:nvPr/>
        </p:nvSpPr>
        <p:spPr bwMode="auto">
          <a:xfrm flipH="1">
            <a:off x="1447800" y="5638800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224" name="Rectangle 16"/>
          <p:cNvSpPr>
            <a:spLocks noChangeArrowheads="1"/>
          </p:cNvSpPr>
          <p:nvPr/>
        </p:nvSpPr>
        <p:spPr bwMode="auto">
          <a:xfrm>
            <a:off x="152400" y="55626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Воздушная</a:t>
            </a:r>
          </a:p>
          <a:p>
            <a:pPr algn="ctr"/>
            <a:r>
              <a:rPr lang="ru-RU" b="1">
                <a:latin typeface="Times New Roman" pitchFamily="18" charset="0"/>
              </a:rPr>
              <a:t> трубка</a:t>
            </a:r>
          </a:p>
        </p:txBody>
      </p:sp>
      <p:sp>
        <p:nvSpPr>
          <p:cNvPr id="222226" name="Line 18"/>
          <p:cNvSpPr>
            <a:spLocks noChangeShapeType="1"/>
          </p:cNvSpPr>
          <p:nvPr/>
        </p:nvSpPr>
        <p:spPr bwMode="auto">
          <a:xfrm flipH="1" flipV="1">
            <a:off x="1524000" y="4038600"/>
            <a:ext cx="137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227" name="Rectangle 19"/>
          <p:cNvSpPr>
            <a:spLocks noChangeArrowheads="1"/>
          </p:cNvSpPr>
          <p:nvPr/>
        </p:nvSpPr>
        <p:spPr bwMode="auto">
          <a:xfrm>
            <a:off x="381000" y="35814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Манжета</a:t>
            </a:r>
          </a:p>
        </p:txBody>
      </p:sp>
      <p:sp>
        <p:nvSpPr>
          <p:cNvPr id="222228" name="Line 20"/>
          <p:cNvSpPr>
            <a:spLocks noChangeShapeType="1"/>
          </p:cNvSpPr>
          <p:nvPr/>
        </p:nvSpPr>
        <p:spPr bwMode="auto">
          <a:xfrm flipH="1" flipV="1">
            <a:off x="1447800" y="2133600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229" name="Rectangle 21"/>
          <p:cNvSpPr>
            <a:spLocks noChangeArrowheads="1"/>
          </p:cNvSpPr>
          <p:nvPr/>
        </p:nvSpPr>
        <p:spPr bwMode="auto">
          <a:xfrm>
            <a:off x="152400" y="17526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Коннектор</a:t>
            </a:r>
          </a:p>
        </p:txBody>
      </p:sp>
      <p:sp>
        <p:nvSpPr>
          <p:cNvPr id="222230" name="Line 22"/>
          <p:cNvSpPr>
            <a:spLocks noChangeShapeType="1"/>
          </p:cNvSpPr>
          <p:nvPr/>
        </p:nvSpPr>
        <p:spPr bwMode="auto">
          <a:xfrm>
            <a:off x="5029200" y="3352800"/>
            <a:ext cx="2286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231" name="Rectangle 23"/>
          <p:cNvSpPr>
            <a:spLocks noChangeArrowheads="1"/>
          </p:cNvSpPr>
          <p:nvPr/>
        </p:nvSpPr>
        <p:spPr bwMode="auto">
          <a:xfrm>
            <a:off x="7315200" y="5105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Дисплей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  <p:bldP spid="222213" grpId="0" animBg="1"/>
      <p:bldP spid="222216" grpId="0"/>
      <p:bldP spid="222217" grpId="0" animBg="1"/>
      <p:bldP spid="222218" grpId="0"/>
      <p:bldP spid="222221" grpId="0" animBg="1"/>
      <p:bldP spid="222222" grpId="0"/>
      <p:bldP spid="222223" grpId="0" animBg="1"/>
      <p:bldP spid="222224" grpId="0"/>
      <p:bldP spid="222226" grpId="0" animBg="1"/>
      <p:bldP spid="222227" grpId="0"/>
      <p:bldP spid="222228" grpId="0" animBg="1"/>
      <p:bldP spid="222229" grpId="0"/>
      <p:bldP spid="222230" grpId="0" animBg="1"/>
      <p:bldP spid="2222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371600"/>
          </a:xfrm>
        </p:spPr>
        <p:txBody>
          <a:bodyPr/>
          <a:lstStyle/>
          <a:p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Значения на дисплее автоматического измерителя артериального давления </a:t>
            </a:r>
            <a:b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</a:br>
            <a:r>
              <a:rPr lang="en-US" sz="3600" b="1" i="1">
                <a:solidFill>
                  <a:schemeClr val="folHlink"/>
                </a:solidFill>
                <a:latin typeface="Times New Roman" pitchFamily="18" charset="0"/>
              </a:rPr>
              <a:t>UA</a:t>
            </a:r>
            <a:r>
              <a:rPr lang="ru-RU" sz="3600" b="1" i="1">
                <a:solidFill>
                  <a:schemeClr val="folHlink"/>
                </a:solidFill>
                <a:latin typeface="Times New Roman" pitchFamily="18" charset="0"/>
              </a:rPr>
              <a:t>-787</a:t>
            </a:r>
          </a:p>
        </p:txBody>
      </p:sp>
      <p:pic>
        <p:nvPicPr>
          <p:cNvPr id="223236" name="Picture 4" descr="SDC100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2146300"/>
            <a:ext cx="5257800" cy="4030663"/>
          </a:xfrm>
          <a:prstGeom prst="rect">
            <a:avLst/>
          </a:prstGeom>
          <a:noFill/>
        </p:spPr>
      </p:pic>
      <p:sp>
        <p:nvSpPr>
          <p:cNvPr id="223237" name="Line 5"/>
          <p:cNvSpPr>
            <a:spLocks noChangeShapeType="1"/>
          </p:cNvSpPr>
          <p:nvPr/>
        </p:nvSpPr>
        <p:spPr bwMode="auto">
          <a:xfrm flipV="1">
            <a:off x="5486400" y="2286000"/>
            <a:ext cx="1905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7467600" y="18288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Систолическое</a:t>
            </a:r>
          </a:p>
          <a:p>
            <a:pPr algn="ctr"/>
            <a:r>
              <a:rPr lang="ru-RU" b="1">
                <a:latin typeface="Times New Roman" pitchFamily="18" charset="0"/>
              </a:rPr>
              <a:t> давление</a:t>
            </a:r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5562600" y="30480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7467600" y="31242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Диастолическое</a:t>
            </a:r>
          </a:p>
          <a:p>
            <a:pPr algn="ctr"/>
            <a:r>
              <a:rPr lang="ru-RU" b="1">
                <a:latin typeface="Times New Roman" pitchFamily="18" charset="0"/>
              </a:rPr>
              <a:t> давление</a:t>
            </a:r>
          </a:p>
        </p:txBody>
      </p:sp>
      <p:sp>
        <p:nvSpPr>
          <p:cNvPr id="223241" name="Line 9"/>
          <p:cNvSpPr>
            <a:spLocks noChangeShapeType="1"/>
          </p:cNvSpPr>
          <p:nvPr/>
        </p:nvSpPr>
        <p:spPr bwMode="auto">
          <a:xfrm>
            <a:off x="5486400" y="3352800"/>
            <a:ext cx="1981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7467600" y="42672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Пульс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  <p:bldP spid="223237" grpId="0" animBg="1"/>
      <p:bldP spid="223238" grpId="0"/>
      <p:bldP spid="223239" grpId="0" animBg="1"/>
      <p:bldP spid="223240" grpId="0"/>
      <p:bldP spid="223241" grpId="0" animBg="1"/>
      <p:bldP spid="2232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sz="3600" b="1">
                <a:solidFill>
                  <a:schemeClr val="folHlink"/>
                </a:solidFill>
                <a:latin typeface="Monotype Corsiva" pitchFamily="66" charset="0"/>
              </a:rPr>
              <a:t>Выполнение измерений</a:t>
            </a:r>
            <a:r>
              <a:rPr lang="ru-RU" sz="3600">
                <a:solidFill>
                  <a:schemeClr val="folHlink"/>
                </a:solidFill>
                <a:latin typeface="Monotype Corsiva" pitchFamily="66" charset="0"/>
              </a:rPr>
              <a:t> </a:t>
            </a:r>
            <a:r>
              <a:rPr lang="ru-RU" sz="3600" b="1">
                <a:solidFill>
                  <a:schemeClr val="folHlink"/>
                </a:solidFill>
                <a:latin typeface="Monotype Corsiva" pitchFamily="66" charset="0"/>
              </a:rPr>
              <a:t>артериального давления и частоты сердечных сокращений (пульса) у добровольца 15 лет</a:t>
            </a:r>
          </a:p>
        </p:txBody>
      </p:sp>
      <p:pic>
        <p:nvPicPr>
          <p:cNvPr id="224260" name="Picture 4" descr="SDC100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981200"/>
            <a:ext cx="5905500" cy="4429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chemeClr val="folHlink"/>
                </a:solidFill>
                <a:latin typeface="Monotype Corsiva" pitchFamily="66" charset="0"/>
              </a:rPr>
              <a:t>Выполнение измерений</a:t>
            </a:r>
            <a:r>
              <a:rPr lang="ru-RU" sz="3600">
                <a:solidFill>
                  <a:schemeClr val="folHlink"/>
                </a:solidFill>
                <a:latin typeface="Monotype Corsiva" pitchFamily="66" charset="0"/>
              </a:rPr>
              <a:t> </a:t>
            </a:r>
            <a:r>
              <a:rPr lang="ru-RU" sz="3600" b="1">
                <a:solidFill>
                  <a:schemeClr val="folHlink"/>
                </a:solidFill>
                <a:latin typeface="Monotype Corsiva" pitchFamily="66" charset="0"/>
              </a:rPr>
              <a:t>артериального давления и частоты сердечных сокращений (пульса) у добровольца 35 лет</a:t>
            </a:r>
          </a:p>
        </p:txBody>
      </p:sp>
      <p:pic>
        <p:nvPicPr>
          <p:cNvPr id="226308" name="Picture 4" descr="SDC101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981200"/>
            <a:ext cx="5905500" cy="4429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chemeClr val="folHlink"/>
                </a:solidFill>
                <a:latin typeface="Monotype Corsiva" pitchFamily="66" charset="0"/>
              </a:rPr>
              <a:t>Выполнение измерений</a:t>
            </a:r>
            <a:r>
              <a:rPr lang="ru-RU" sz="3600">
                <a:solidFill>
                  <a:schemeClr val="folHlink"/>
                </a:solidFill>
                <a:latin typeface="Monotype Corsiva" pitchFamily="66" charset="0"/>
              </a:rPr>
              <a:t> </a:t>
            </a:r>
            <a:r>
              <a:rPr lang="ru-RU" sz="3600" b="1">
                <a:solidFill>
                  <a:schemeClr val="folHlink"/>
                </a:solidFill>
                <a:latin typeface="Monotype Corsiva" pitchFamily="66" charset="0"/>
              </a:rPr>
              <a:t>артериального давления и частоты сердечных сокращений (пульса) у добровольца 65 лет</a:t>
            </a:r>
          </a:p>
        </p:txBody>
      </p:sp>
      <p:pic>
        <p:nvPicPr>
          <p:cNvPr id="225284" name="Picture 4" descr="SDC101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981200"/>
            <a:ext cx="5905500" cy="4429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Результаты анкетирования учителей</a:t>
            </a:r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1295400" y="990600"/>
          <a:ext cx="7010400" cy="5410200"/>
        </p:xfrm>
        <a:graphic>
          <a:graphicData uri="http://schemas.openxmlformats.org/presentationml/2006/ole">
            <p:oleObj spid="_x0000_s227332" name="Диаграмма" r:id="rId3" imgW="4914900" imgH="3771900" progId="MSGraph.Chart.8">
              <p:embed/>
            </p:oleObj>
          </a:graphicData>
        </a:graphic>
      </p:graphicFrame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228600" y="12192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Доля </a:t>
            </a:r>
          </a:p>
          <a:p>
            <a:pPr algn="ctr"/>
            <a:r>
              <a:rPr lang="ru-RU" b="1">
                <a:latin typeface="Times New Roman" pitchFamily="18" charset="0"/>
              </a:rPr>
              <a:t>опрошенных</a:t>
            </a:r>
          </a:p>
          <a:p>
            <a:pPr algn="ctr"/>
            <a:r>
              <a:rPr lang="ru-RU" b="1">
                <a:latin typeface="Times New Roman" pitchFamily="18" charset="0"/>
              </a:rPr>
              <a:t> учителей, </a:t>
            </a:r>
          </a:p>
          <a:p>
            <a:pPr algn="ctr"/>
            <a:r>
              <a:rPr lang="ru-RU" b="1">
                <a:latin typeface="Times New Roman" pitchFamily="18" charset="0"/>
              </a:rPr>
              <a:t>%</a:t>
            </a: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7924800" y="4876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Вопрос</a:t>
            </a:r>
          </a:p>
          <a:p>
            <a:pPr algn="ctr"/>
            <a:r>
              <a:rPr lang="ru-RU" b="1">
                <a:latin typeface="Times New Roman" pitchFamily="18" charset="0"/>
              </a:rPr>
              <a:t> анкеты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  <p:bldOleChart spid="227332" grpId="0"/>
      <p:bldP spid="227334" grpId="0"/>
      <p:bldP spid="2273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Результаты анкетирования учащихся</a:t>
            </a:r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1219200" y="1066800"/>
          <a:ext cx="7010400" cy="5346700"/>
        </p:xfrm>
        <a:graphic>
          <a:graphicData uri="http://schemas.openxmlformats.org/presentationml/2006/ole">
            <p:oleObj spid="_x0000_s228356" name="Диаграмма" r:id="rId3" imgW="4914900" imgH="3771900" progId="MSGraph.Chart.8">
              <p:embed/>
            </p:oleObj>
          </a:graphicData>
        </a:graphic>
      </p:graphicFrame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228600" y="9906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Доля</a:t>
            </a:r>
          </a:p>
          <a:p>
            <a:pPr algn="ctr"/>
            <a:r>
              <a:rPr lang="ru-RU" b="1">
                <a:latin typeface="Times New Roman" pitchFamily="18" charset="0"/>
              </a:rPr>
              <a:t>опрошенных</a:t>
            </a:r>
          </a:p>
          <a:p>
            <a:pPr algn="ctr"/>
            <a:r>
              <a:rPr lang="ru-RU" b="1">
                <a:latin typeface="Times New Roman" pitchFamily="18" charset="0"/>
              </a:rPr>
              <a:t>учащихся, %</a:t>
            </a:r>
          </a:p>
        </p:txBody>
      </p:sp>
      <p:sp>
        <p:nvSpPr>
          <p:cNvPr id="228362" name="Rectangle 10"/>
          <p:cNvSpPr>
            <a:spLocks noChangeArrowheads="1"/>
          </p:cNvSpPr>
          <p:nvPr/>
        </p:nvSpPr>
        <p:spPr bwMode="auto">
          <a:xfrm>
            <a:off x="7772400" y="5105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Вопрос</a:t>
            </a:r>
          </a:p>
          <a:p>
            <a:pPr algn="ctr"/>
            <a:r>
              <a:rPr lang="ru-RU" b="1">
                <a:latin typeface="Times New Roman" pitchFamily="18" charset="0"/>
              </a:rPr>
              <a:t>анкеты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8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8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/>
      <p:bldOleChart spid="228356" grpId="0"/>
      <p:bldP spid="2283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b="1" i="1">
                <a:latin typeface="Monotype Corsiva" pitchFamily="66" charset="0"/>
              </a:rPr>
              <a:t>«</a:t>
            </a:r>
            <a:r>
              <a:rPr lang="ru-RU" sz="3600" b="1" i="1">
                <a:latin typeface="Monotype Corsiva" pitchFamily="66" charset="0"/>
              </a:rPr>
              <a:t>Мыслящий ум не чувствует себя счастливым, пока ему не удастся связать воедино разрозненные факты, им наблюдаемые».</a:t>
            </a:r>
          </a:p>
          <a:p>
            <a:pPr algn="ctr">
              <a:buFont typeface="Wingdings" pitchFamily="2" charset="2"/>
              <a:buNone/>
            </a:pPr>
            <a:endParaRPr lang="ru-RU" sz="3600" b="1" i="1">
              <a:latin typeface="Monotype Corsiva" pitchFamily="66" charset="0"/>
            </a:endParaRPr>
          </a:p>
          <a:p>
            <a:pPr algn="r">
              <a:buFont typeface="Wingdings" pitchFamily="2" charset="2"/>
              <a:buNone/>
            </a:pPr>
            <a:r>
              <a:rPr lang="ru-RU" b="1" i="1">
                <a:latin typeface="Monotype Corsiva" pitchFamily="66" charset="0"/>
              </a:rPr>
              <a:t>Д. Хевеши</a:t>
            </a:r>
            <a:br>
              <a:rPr lang="ru-RU" b="1" i="1">
                <a:latin typeface="Monotype Corsiva" pitchFamily="66" charset="0"/>
              </a:rPr>
            </a:br>
            <a:endParaRPr lang="ru-RU" b="1" i="1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Побочные явления, возникающие у взрослых и детей после долгого использования сотового телефона</a:t>
            </a:r>
          </a:p>
        </p:txBody>
      </p:sp>
      <p:graphicFrame>
        <p:nvGraphicFramePr>
          <p:cNvPr id="230407" name="Object 7"/>
          <p:cNvGraphicFramePr>
            <a:graphicFrameLocks noChangeAspect="1"/>
          </p:cNvGraphicFramePr>
          <p:nvPr>
            <p:ph idx="1"/>
          </p:nvPr>
        </p:nvGraphicFramePr>
        <p:xfrm>
          <a:off x="1371600" y="1905000"/>
          <a:ext cx="6553200" cy="4724400"/>
        </p:xfrm>
        <a:graphic>
          <a:graphicData uri="http://schemas.openxmlformats.org/presentationml/2006/ole">
            <p:oleObj spid="_x0000_s230407" name="Диаграмма" r:id="rId3" imgW="4867351" imgH="3762451" progId="MSGraph.Chart.8">
              <p:embed/>
            </p:oleObj>
          </a:graphicData>
        </a:graphic>
      </p:graphicFrame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0" y="1981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Доля</a:t>
            </a:r>
          </a:p>
          <a:p>
            <a:pPr algn="ctr"/>
            <a:r>
              <a:rPr lang="ru-RU" b="1">
                <a:latin typeface="Times New Roman" pitchFamily="18" charset="0"/>
              </a:rPr>
              <a:t> опрошенных</a:t>
            </a:r>
          </a:p>
          <a:p>
            <a:pPr algn="ctr"/>
            <a:r>
              <a:rPr lang="ru-RU" b="1">
                <a:latin typeface="Times New Roman" pitchFamily="18" charset="0"/>
              </a:rPr>
              <a:t> учителей и </a:t>
            </a:r>
          </a:p>
          <a:p>
            <a:pPr algn="ctr"/>
            <a:r>
              <a:rPr lang="ru-RU" b="1">
                <a:latin typeface="Times New Roman" pitchFamily="18" charset="0"/>
              </a:rPr>
              <a:t>учащихся, </a:t>
            </a:r>
          </a:p>
          <a:p>
            <a:pPr algn="ctr"/>
            <a:r>
              <a:rPr lang="ru-RU" b="1">
                <a:latin typeface="Times New Roman" pitchFamily="18" charset="0"/>
              </a:rPr>
              <a:t>%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7696200" y="5486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Симптомы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0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0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0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0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0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OleChart spid="230407" grpId="0"/>
      <p:bldP spid="230408" grpId="0" build="allAtOnce"/>
      <p:bldP spid="2304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Динамика увеличения средних значений систолического и диастолического артериального давления</a:t>
            </a:r>
            <a:endParaRPr lang="ru-RU" sz="4000"/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2452" name="Object 4"/>
          <p:cNvGraphicFramePr>
            <a:graphicFrameLocks noChangeAspect="1"/>
          </p:cNvGraphicFramePr>
          <p:nvPr/>
        </p:nvGraphicFramePr>
        <p:xfrm>
          <a:off x="1371600" y="1752600"/>
          <a:ext cx="7010400" cy="4953000"/>
        </p:xfrm>
        <a:graphic>
          <a:graphicData uri="http://schemas.openxmlformats.org/presentationml/2006/ole">
            <p:oleObj spid="_x0000_s232452" name="Диаграмма" r:id="rId3" imgW="4953000" imgH="2933700" progId="MSGraph.Chart.8">
              <p:embed/>
            </p:oleObj>
          </a:graphicData>
        </a:graphic>
      </p:graphicFrame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81000" y="16002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Увеличение</a:t>
            </a:r>
          </a:p>
          <a:p>
            <a:pPr algn="ctr"/>
            <a:r>
              <a:rPr lang="ru-RU" b="1">
                <a:latin typeface="Times New Roman" pitchFamily="18" charset="0"/>
              </a:rPr>
              <a:t> артериального</a:t>
            </a:r>
          </a:p>
          <a:p>
            <a:pPr algn="ctr"/>
            <a:r>
              <a:rPr lang="ru-RU" b="1">
                <a:latin typeface="Times New Roman" pitchFamily="18" charset="0"/>
              </a:rPr>
              <a:t> давления,</a:t>
            </a:r>
          </a:p>
          <a:p>
            <a:pPr algn="ctr"/>
            <a:r>
              <a:rPr lang="ru-RU" b="1">
                <a:latin typeface="Times New Roman" pitchFamily="18" charset="0"/>
              </a:rPr>
              <a:t> мм. рт. ст. 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7924800" y="47244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Возраст,</a:t>
            </a:r>
          </a:p>
          <a:p>
            <a:pPr algn="ctr"/>
            <a:r>
              <a:rPr lang="ru-RU" b="1">
                <a:latin typeface="Times New Roman" pitchFamily="18" charset="0"/>
              </a:rPr>
              <a:t> годы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OleChart spid="232452" grpId="0"/>
      <p:bldP spid="232455" grpId="0"/>
      <p:bldP spid="2324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Динамика уменьшения средних значений частоты сердечных сокращений (пульса)</a:t>
            </a:r>
            <a:r>
              <a:rPr lang="ru-RU" sz="4000"/>
              <a:t> 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3476" name="Object 4"/>
          <p:cNvGraphicFramePr>
            <a:graphicFrameLocks noChangeAspect="1"/>
          </p:cNvGraphicFramePr>
          <p:nvPr/>
        </p:nvGraphicFramePr>
        <p:xfrm>
          <a:off x="914400" y="1676400"/>
          <a:ext cx="7467600" cy="4953000"/>
        </p:xfrm>
        <a:graphic>
          <a:graphicData uri="http://schemas.openxmlformats.org/presentationml/2006/ole">
            <p:oleObj spid="_x0000_s233476" name="Диаграмма" r:id="rId3" imgW="4953000" imgH="2933700" progId="MSGraph.Chart.8">
              <p:embed/>
            </p:oleObj>
          </a:graphicData>
        </a:graphic>
      </p:graphicFrame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7772400" y="44958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Возраст,</a:t>
            </a:r>
          </a:p>
          <a:p>
            <a:pPr algn="ctr"/>
            <a:r>
              <a:rPr lang="ru-RU" b="1">
                <a:latin typeface="Times New Roman" pitchFamily="18" charset="0"/>
              </a:rPr>
              <a:t> годы</a:t>
            </a: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0" y="16764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Уменьшение</a:t>
            </a:r>
          </a:p>
          <a:p>
            <a:pPr algn="ctr"/>
            <a:r>
              <a:rPr lang="ru-RU" b="1">
                <a:latin typeface="Times New Roman" pitchFamily="18" charset="0"/>
              </a:rPr>
              <a:t>частоты</a:t>
            </a:r>
          </a:p>
          <a:p>
            <a:pPr algn="ctr"/>
            <a:r>
              <a:rPr lang="ru-RU" b="1">
                <a:latin typeface="Times New Roman" pitchFamily="18" charset="0"/>
              </a:rPr>
              <a:t> пульса,</a:t>
            </a:r>
          </a:p>
          <a:p>
            <a:pPr algn="ctr"/>
            <a:r>
              <a:rPr lang="ru-RU" b="1">
                <a:latin typeface="Times New Roman" pitchFamily="18" charset="0"/>
              </a:rPr>
              <a:t> удары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OleChart spid="233476" grpId="0"/>
      <p:bldP spid="233478" grpId="0"/>
      <p:bldP spid="2334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096000"/>
          </a:xfrm>
        </p:spPr>
        <p:txBody>
          <a:bodyPr/>
          <a:lstStyle/>
          <a:p>
            <a:pPr>
              <a:lnSpc>
                <a:spcPct val="80000"/>
              </a:lnSpc>
              <a:buClrTx/>
              <a:buSzPct val="100000"/>
              <a:buFont typeface="Arial" charset="0"/>
              <a:buNone/>
            </a:pPr>
            <a:r>
              <a:rPr lang="ru-RU" sz="2800" b="1">
                <a:solidFill>
                  <a:schemeClr val="folHlink"/>
                </a:solidFill>
                <a:latin typeface="Monotype Corsiva" pitchFamily="66" charset="0"/>
              </a:rPr>
              <a:t>           </a:t>
            </a:r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РЕЗУЛЬТАТЫ ИССЛЕДОВАНИЯ:</a:t>
            </a:r>
          </a:p>
          <a:p>
            <a:pPr>
              <a:lnSpc>
                <a:spcPct val="80000"/>
              </a:lnSpc>
              <a:buClrTx/>
              <a:buSzPct val="100000"/>
              <a:buFont typeface="Arial" charset="0"/>
              <a:buNone/>
            </a:pPr>
            <a:r>
              <a:rPr lang="ru-RU" sz="4400" b="1">
                <a:latin typeface="Monotype Corsiva" pitchFamily="66" charset="0"/>
              </a:rPr>
              <a:t> </a:t>
            </a:r>
          </a:p>
          <a:p>
            <a:pPr>
              <a:lnSpc>
                <a:spcPct val="80000"/>
              </a:lnSpc>
              <a:buClrTx/>
              <a:buSzPct val="100000"/>
              <a:buFont typeface="Arial" charset="0"/>
              <a:buChar char="•"/>
            </a:pPr>
            <a:r>
              <a:rPr lang="ru-RU" sz="4000" b="1">
                <a:latin typeface="Monotype Corsiva" pitchFamily="66" charset="0"/>
              </a:rPr>
              <a:t>продолжительный разговор по сотовому телефону повышает систолическое и диастолическое артериальное давление</a:t>
            </a:r>
          </a:p>
          <a:p>
            <a:pPr>
              <a:lnSpc>
                <a:spcPct val="80000"/>
              </a:lnSpc>
              <a:buClrTx/>
              <a:buSzPct val="100000"/>
              <a:buFont typeface="Arial" charset="0"/>
              <a:buNone/>
            </a:pPr>
            <a:endParaRPr lang="ru-RU" sz="4000" b="1">
              <a:latin typeface="Monotype Corsiva" pitchFamily="66" charset="0"/>
            </a:endParaRPr>
          </a:p>
          <a:p>
            <a:pPr>
              <a:lnSpc>
                <a:spcPct val="80000"/>
              </a:lnSpc>
              <a:buClrTx/>
              <a:buSzPct val="100000"/>
              <a:buFont typeface="Arial" charset="0"/>
              <a:buChar char="•"/>
            </a:pPr>
            <a:r>
              <a:rPr lang="ru-RU" sz="4000" b="1">
                <a:latin typeface="Monotype Corsiva" pitchFamily="66" charset="0"/>
              </a:rPr>
              <a:t>продолжительный разговор по сотовому телефону способствует замедлению пульса</a:t>
            </a:r>
            <a:r>
              <a:rPr lang="ru-RU" sz="4400" b="1">
                <a:latin typeface="Monotype Corsiva" pitchFamily="66" charset="0"/>
              </a:rPr>
              <a:t> </a:t>
            </a:r>
          </a:p>
          <a:p>
            <a:pPr>
              <a:lnSpc>
                <a:spcPct val="80000"/>
              </a:lnSpc>
              <a:buClrTx/>
              <a:buSzPct val="100000"/>
              <a:buFont typeface="Arial" charset="0"/>
              <a:buChar char="•"/>
            </a:pPr>
            <a:endParaRPr lang="ru-RU" sz="4000" b="1">
              <a:latin typeface="Monotype Corsiva" pitchFamily="66" charset="0"/>
            </a:endParaRPr>
          </a:p>
          <a:p>
            <a:pPr>
              <a:lnSpc>
                <a:spcPct val="80000"/>
              </a:lnSpc>
              <a:buClrTx/>
              <a:buSzPct val="100000"/>
              <a:buFont typeface="Arial" charset="0"/>
              <a:buNone/>
            </a:pPr>
            <a:endParaRPr lang="ru-RU" sz="4400" b="1">
              <a:latin typeface="Monotype Corsiva" pitchFamily="66" charset="0"/>
            </a:endParaRPr>
          </a:p>
          <a:p>
            <a:pPr>
              <a:lnSpc>
                <a:spcPct val="80000"/>
              </a:lnSpc>
              <a:buClrTx/>
              <a:buSzPct val="100000"/>
              <a:buFont typeface="Arial" charset="0"/>
              <a:buChar char="•"/>
            </a:pPr>
            <a:endParaRPr lang="ru-RU" sz="4400" b="1">
              <a:latin typeface="Monotype Corsiva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440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229600" cy="66294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chemeClr val="folHlink"/>
                </a:solidFill>
                <a:latin typeface="Monotype Corsiva" pitchFamily="66" charset="0"/>
              </a:rPr>
              <a:t>Предложения по уменьшению степени воздействия электромагнитного излучения на организм человека</a:t>
            </a:r>
            <a:r>
              <a:rPr lang="ru-RU">
                <a:solidFill>
                  <a:schemeClr val="folHlink"/>
                </a:solidFill>
                <a:latin typeface="Monotype Corsiva" pitchFamily="66" charset="0"/>
              </a:rPr>
              <a:t> :</a:t>
            </a:r>
            <a:endParaRPr lang="ru-RU" b="1">
              <a:solidFill>
                <a:schemeClr val="folHlink"/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  <a:buClrTx/>
              <a:buSzPct val="100000"/>
              <a:buFont typeface="Arial" charset="0"/>
              <a:buChar char="•"/>
            </a:pPr>
            <a:r>
              <a:rPr lang="ru-RU" sz="2800" b="1">
                <a:latin typeface="Monotype Corsiva" pitchFamily="66" charset="0"/>
              </a:rPr>
              <a:t>серьёзно относиться к покупке сотового телефона</a:t>
            </a:r>
          </a:p>
          <a:p>
            <a:pPr>
              <a:lnSpc>
                <a:spcPct val="90000"/>
              </a:lnSpc>
              <a:buClrTx/>
              <a:buSzPct val="100000"/>
              <a:buFont typeface="Arial" charset="0"/>
              <a:buChar char="•"/>
            </a:pPr>
            <a:r>
              <a:rPr lang="ru-RU" sz="2800" b="1">
                <a:latin typeface="Monotype Corsiva" pitchFamily="66" charset="0"/>
              </a:rPr>
              <a:t>дома и на работе пользоваться обычными проводными телефонами</a:t>
            </a:r>
          </a:p>
          <a:p>
            <a:pPr>
              <a:lnSpc>
                <a:spcPct val="90000"/>
              </a:lnSpc>
              <a:buClrTx/>
              <a:buSzPct val="100000"/>
              <a:buFont typeface="Arial" charset="0"/>
              <a:buChar char="•"/>
            </a:pPr>
            <a:r>
              <a:rPr lang="ru-RU" sz="2800" b="1">
                <a:latin typeface="Monotype Corsiva" pitchFamily="66" charset="0"/>
              </a:rPr>
              <a:t>со время движения автомобиля водителю не разговаривать по сотовому телефону</a:t>
            </a:r>
          </a:p>
          <a:p>
            <a:pPr>
              <a:lnSpc>
                <a:spcPct val="90000"/>
              </a:lnSpc>
              <a:buClrTx/>
              <a:buSzPct val="100000"/>
              <a:buFont typeface="Arial" charset="0"/>
              <a:buChar char="•"/>
            </a:pPr>
            <a:r>
              <a:rPr lang="ru-RU" sz="2800" b="1">
                <a:latin typeface="Monotype Corsiva" pitchFamily="66" charset="0"/>
              </a:rPr>
              <a:t>соблюдать правила безопасности людям, использующим кардиостимуляторы</a:t>
            </a:r>
          </a:p>
          <a:p>
            <a:pPr>
              <a:lnSpc>
                <a:spcPct val="90000"/>
              </a:lnSpc>
              <a:buClrTx/>
              <a:buSzPct val="100000"/>
              <a:buFont typeface="Arial" charset="0"/>
              <a:buChar char="•"/>
            </a:pPr>
            <a:r>
              <a:rPr lang="ru-RU" sz="2800" b="1">
                <a:latin typeface="Monotype Corsiva" pitchFamily="66" charset="0"/>
              </a:rPr>
              <a:t>отключать телефон на территории, где есть надписи, предупреждающие о необходимости его отключения</a:t>
            </a:r>
          </a:p>
          <a:p>
            <a:pPr>
              <a:lnSpc>
                <a:spcPct val="90000"/>
              </a:lnSpc>
              <a:buClrTx/>
              <a:buSzPct val="100000"/>
              <a:buFont typeface="Arial" charset="0"/>
              <a:buChar char="•"/>
            </a:pPr>
            <a:r>
              <a:rPr lang="ru-RU" sz="2800" b="1">
                <a:latin typeface="Monotype Corsiva" pitchFamily="66" charset="0"/>
              </a:rPr>
              <a:t>усилить контроль государства по вопросу электромагнитного загрязнения окружающей среды</a:t>
            </a:r>
          </a:p>
          <a:p>
            <a:pPr>
              <a:lnSpc>
                <a:spcPct val="90000"/>
              </a:lnSpc>
              <a:buClrTx/>
              <a:buSzPct val="100000"/>
              <a:buFont typeface="Arial" charset="0"/>
              <a:buChar char="•"/>
            </a:pPr>
            <a:endParaRPr lang="ru-RU" sz="2800" b="1">
              <a:latin typeface="Monotype Corsiva" pitchFamily="66" charset="0"/>
            </a:endParaRPr>
          </a:p>
          <a:p>
            <a:pPr>
              <a:lnSpc>
                <a:spcPct val="90000"/>
              </a:lnSpc>
              <a:buClrTx/>
              <a:buSzPct val="100000"/>
              <a:buFont typeface="Arial" charset="0"/>
              <a:buNone/>
            </a:pPr>
            <a:endParaRPr lang="ru-RU" sz="2800" b="1">
              <a:latin typeface="Monotype Corsiva" pitchFamily="66" charset="0"/>
            </a:endParaRPr>
          </a:p>
          <a:p>
            <a:pPr lvl="1"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AutoShape 2"/>
          <p:cNvSpPr>
            <a:spLocks noGrp="1" noChangeArrowheads="1"/>
          </p:cNvSpPr>
          <p:nvPr/>
        </p:nvSpPr>
        <p:spPr bwMode="auto"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5738" indent="382588" algn="ctr" eaLnBrk="0" hangingPunct="0"/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ПРАКТИЧЕСКАЯ ЗНАЧИМОСТЬ РАБОТЫ:</a:t>
            </a:r>
          </a:p>
          <a:p>
            <a:pPr marL="185738" indent="382588" algn="ctr" eaLnBrk="0" hangingPunct="0"/>
            <a:endParaRPr lang="ru-RU" sz="36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marL="185738" indent="382588" algn="ctr" eaLnBrk="0" hangingPunct="0"/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результаты  эксперимента и предложения по уменьшению степени воздействия электромагнитного излучения на организм человека подтолкнут владельцев сотовых телефонов к разумному их использованию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1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1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1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Рисунок1"/>
          <p:cNvPicPr>
            <a:picLocks noChangeAspect="1" noChangeArrowheads="1"/>
          </p:cNvPicPr>
          <p:nvPr/>
        </p:nvPicPr>
        <p:blipFill>
          <a:blip r:embed="rId2" cstate="email">
            <a:lum bright="12000" contrast="8000"/>
          </a:blip>
          <a:srcRect/>
          <a:stretch>
            <a:fillRect/>
          </a:stretch>
        </p:blipFill>
        <p:spPr bwMode="auto">
          <a:xfrm>
            <a:off x="0" y="-14288"/>
            <a:ext cx="9134475" cy="68881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/>
          </p:cNvSpPr>
          <p:nvPr/>
        </p:nvSpPr>
        <p:spPr bwMode="auto">
          <a:xfrm>
            <a:off x="0" y="685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4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ТЕМА ИССЛЕДОВАНИЯ: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4000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4400" b="1" i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Изучение степени влияния сотовой связи 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4400" b="1" i="1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на организм человека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7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228600" y="914400"/>
            <a:ext cx="5257800" cy="1981200"/>
          </a:xfrm>
        </p:spPr>
        <p:txBody>
          <a:bodyPr>
            <a:normAutofit fontScale="92500" lnSpcReduction="20000"/>
          </a:bodyPr>
          <a:lstStyle/>
          <a:p>
            <a:pPr marL="365125" indent="-282575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603000"/>
                </a:solidFill>
              </a:rPr>
              <a:t>    </a:t>
            </a:r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Объект исследования </a:t>
            </a:r>
            <a:r>
              <a:rPr lang="ru-RU" sz="4000">
                <a:solidFill>
                  <a:schemeClr val="folHlink"/>
                </a:solidFill>
                <a:latin typeface="Monotype Corsiva" pitchFamily="66" charset="0"/>
              </a:rPr>
              <a:t>–</a:t>
            </a:r>
            <a:r>
              <a:rPr lang="ru-RU" sz="3900">
                <a:solidFill>
                  <a:srgbClr val="603000"/>
                </a:solidFill>
                <a:latin typeface="Monotype Corsiva" pitchFamily="66" charset="0"/>
              </a:rPr>
              <a:t> </a:t>
            </a:r>
            <a:r>
              <a:rPr lang="ru-RU" sz="3900" b="1">
                <a:latin typeface="Monotype Corsiva" pitchFamily="66" charset="0"/>
              </a:rPr>
              <a:t>проблема  влияния сотовых телефонов на сердечно-сосудистую систему человека</a:t>
            </a:r>
            <a:endParaRPr lang="ru-RU" sz="3900" b="1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3352800" y="4343400"/>
            <a:ext cx="5638800" cy="1673225"/>
          </a:xfrm>
        </p:spPr>
        <p:txBody>
          <a:bodyPr>
            <a:normAutofit/>
          </a:bodyPr>
          <a:lstStyle/>
          <a:p>
            <a:pPr marL="365125" indent="-282575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</a:t>
            </a:r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Предмет исследования </a:t>
            </a:r>
            <a:r>
              <a:rPr lang="ru-RU" sz="4000">
                <a:solidFill>
                  <a:schemeClr val="folHlink"/>
                </a:solidFill>
                <a:latin typeface="Monotype Corsiva" pitchFamily="66" charset="0"/>
              </a:rPr>
              <a:t>– </a:t>
            </a:r>
          </a:p>
          <a:p>
            <a:pPr marL="365125" indent="-282575">
              <a:lnSpc>
                <a:spcPct val="80000"/>
              </a:lnSpc>
              <a:buFont typeface="Wingdings" pitchFamily="2" charset="2"/>
              <a:buNone/>
            </a:pPr>
            <a:r>
              <a:rPr lang="ru-RU" sz="3900">
                <a:solidFill>
                  <a:srgbClr val="603000"/>
                </a:solidFill>
                <a:latin typeface="Monotype Corsiva" pitchFamily="66" charset="0"/>
              </a:rPr>
              <a:t>   </a:t>
            </a:r>
            <a:r>
              <a:rPr lang="ru-RU" sz="3900">
                <a:latin typeface="Monotype Corsiva" pitchFamily="66" charset="0"/>
              </a:rPr>
              <a:t>владельцы сотовых телефонов</a:t>
            </a:r>
            <a:endParaRPr lang="ru-RU" sz="3900" b="1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02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2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2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2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7" grpId="0" build="p"/>
      <p:bldP spid="20275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228600"/>
            <a:ext cx="6688138" cy="3556000"/>
          </a:xfrm>
        </p:spPr>
        <p:txBody>
          <a:bodyPr/>
          <a:lstStyle/>
          <a:p>
            <a:pPr marL="365125" indent="-282575">
              <a:buClrTx/>
              <a:buSzPct val="100000"/>
              <a:buFont typeface="Arial" charset="0"/>
              <a:buNone/>
            </a:pPr>
            <a:r>
              <a:rPr lang="ru-RU" sz="3400" b="1">
                <a:latin typeface="Monotype Corsiva" pitchFamily="66" charset="0"/>
              </a:rPr>
              <a:t>      </a:t>
            </a:r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ЦЕЛЬ ИССЛЕДОВАНИЯ: </a:t>
            </a:r>
          </a:p>
          <a:p>
            <a:pPr marL="365125" indent="-282575">
              <a:buClrTx/>
              <a:buSzPct val="100000"/>
              <a:buFont typeface="Arial" charset="0"/>
              <a:buNone/>
            </a:pPr>
            <a:r>
              <a:rPr lang="ru-RU" sz="3600" b="1">
                <a:solidFill>
                  <a:schemeClr val="folHlink"/>
                </a:solidFill>
                <a:latin typeface="Monotype Corsiva" pitchFamily="66" charset="0"/>
              </a:rPr>
              <a:t> </a:t>
            </a:r>
          </a:p>
          <a:p>
            <a:pPr marL="365125" indent="-282575">
              <a:buClrTx/>
              <a:buSzPct val="100000"/>
              <a:buFont typeface="Arial" charset="0"/>
              <a:buChar char="•"/>
            </a:pPr>
            <a:r>
              <a:rPr lang="ru-RU" sz="3600" b="1">
                <a:latin typeface="Monotype Corsiva" pitchFamily="66" charset="0"/>
              </a:rPr>
              <a:t>изучение степени влияния сотовой связи на сердечно-сосудистую систему человека</a:t>
            </a:r>
          </a:p>
          <a:p>
            <a:pPr marL="365125" indent="-282575">
              <a:buClrTx/>
              <a:buSzPct val="100000"/>
              <a:buFont typeface="Arial" charset="0"/>
              <a:buNone/>
            </a:pPr>
            <a:endParaRPr lang="ru-RU" sz="3600" b="1">
              <a:latin typeface="Monotype Corsiva" pitchFamily="66" charset="0"/>
            </a:endParaRPr>
          </a:p>
          <a:p>
            <a:pPr marL="365125" indent="-282575">
              <a:buClrTx/>
              <a:buSzPct val="100000"/>
              <a:buFont typeface="Arial" charset="0"/>
              <a:buChar char="•"/>
            </a:pPr>
            <a:r>
              <a:rPr lang="ru-RU" sz="3600" b="1">
                <a:latin typeface="Monotype Corsiva" pitchFamily="66" charset="0"/>
              </a:rPr>
              <a:t>выработка предложений по уменьшению степени воздействия электромагнитного излучения на организм человека</a:t>
            </a:r>
          </a:p>
          <a:p>
            <a:pPr marL="365125" indent="-282575">
              <a:buFont typeface="Wingdings" pitchFamily="2" charset="2"/>
              <a:buNone/>
            </a:pPr>
            <a:endParaRPr lang="ru-RU" sz="3600" b="1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381000"/>
            <a:ext cx="8915400" cy="4572000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Arial" charset="0"/>
              <a:buNone/>
            </a:pPr>
            <a:r>
              <a:rPr lang="ru-RU" sz="30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             </a:t>
            </a:r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ЗАДАЧИ  ИССЛЕДОВАНИЯ:</a:t>
            </a:r>
          </a:p>
          <a:p>
            <a:pPr>
              <a:buClrTx/>
              <a:buSzPct val="100000"/>
              <a:buFont typeface="Arial" charset="0"/>
              <a:buChar char="•"/>
            </a:pPr>
            <a:r>
              <a:rPr lang="ru-RU" sz="3600" b="1">
                <a:latin typeface="Monotype Corsiva" pitchFamily="66" charset="0"/>
              </a:rPr>
              <a:t>подбор литературы по выбранной проблеме</a:t>
            </a:r>
          </a:p>
          <a:p>
            <a:pPr>
              <a:buClrTx/>
              <a:buSzPct val="100000"/>
              <a:buFont typeface="Arial" charset="0"/>
              <a:buChar char="•"/>
            </a:pPr>
            <a:r>
              <a:rPr lang="ru-RU" sz="3600" b="1">
                <a:latin typeface="Monotype Corsiva" pitchFamily="66" charset="0"/>
              </a:rPr>
              <a:t>изучение, анализ, обобщение литературы по проблеме</a:t>
            </a:r>
          </a:p>
          <a:p>
            <a:pPr>
              <a:buClrTx/>
              <a:buSzPct val="100000"/>
              <a:buFont typeface="Arial" charset="0"/>
              <a:buChar char="•"/>
            </a:pPr>
            <a:r>
              <a:rPr lang="ru-RU" sz="3600" b="1">
                <a:latin typeface="Monotype Corsiva" pitchFamily="66" charset="0"/>
              </a:rPr>
              <a:t>изучение степени влияния сотовой связи на сердечно-сосудистую систему человека</a:t>
            </a:r>
          </a:p>
          <a:p>
            <a:pPr>
              <a:buClrTx/>
              <a:buSzPct val="100000"/>
              <a:buFont typeface="Arial" charset="0"/>
              <a:buChar char="•"/>
            </a:pPr>
            <a:r>
              <a:rPr lang="ru-RU" sz="3600" b="1">
                <a:latin typeface="Monotype Corsiva" pitchFamily="66" charset="0"/>
              </a:rPr>
              <a:t>обработка и анализ полученных материалов</a:t>
            </a:r>
          </a:p>
          <a:p>
            <a:pPr>
              <a:buClrTx/>
              <a:buSzPct val="100000"/>
              <a:buFont typeface="Arial" charset="0"/>
              <a:buChar char="•"/>
            </a:pPr>
            <a:r>
              <a:rPr lang="ru-RU" sz="3600" b="1">
                <a:latin typeface="Monotype Corsiva" pitchFamily="66" charset="0"/>
              </a:rPr>
              <a:t>выработка предложений по уменьшению степени воздействия электромагнитного излучения на организм человека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685800"/>
            <a:ext cx="7620000" cy="4800600"/>
          </a:xfrm>
        </p:spPr>
        <p:txBody>
          <a:bodyPr/>
          <a:lstStyle/>
          <a:p>
            <a:pPr>
              <a:buClrTx/>
              <a:buSzPct val="100000"/>
              <a:buFont typeface="Arial" charset="0"/>
              <a:buNone/>
            </a:pPr>
            <a:r>
              <a:rPr lang="ru-RU" sz="3600" b="1">
                <a:solidFill>
                  <a:schemeClr val="folHlink"/>
                </a:solidFill>
                <a:latin typeface="Monotype Corsiva" pitchFamily="66" charset="0"/>
              </a:rPr>
              <a:t>     </a:t>
            </a:r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МЕТОДЫ ИССЛЕДОВАНИЯ:</a:t>
            </a:r>
          </a:p>
          <a:p>
            <a:pPr>
              <a:buClrTx/>
              <a:buSzPct val="100000"/>
              <a:buFont typeface="Arial" charset="0"/>
              <a:buChar char="•"/>
            </a:pPr>
            <a:r>
              <a:rPr lang="ru-RU" sz="3600" b="1">
                <a:latin typeface="Monotype Corsiva" pitchFamily="66" charset="0"/>
              </a:rPr>
              <a:t>Теоретические </a:t>
            </a:r>
            <a:endParaRPr lang="ru-RU" sz="3600" b="1">
              <a:latin typeface="Arial" charset="0"/>
            </a:endParaRPr>
          </a:p>
          <a:p>
            <a:pPr>
              <a:buClrTx/>
              <a:buSzPct val="100000"/>
              <a:buFont typeface="Wingdings" pitchFamily="2" charset="2"/>
              <a:buNone/>
            </a:pPr>
            <a:r>
              <a:rPr lang="ru-RU" b="1">
                <a:latin typeface="Monotype Corsiva" pitchFamily="66" charset="0"/>
              </a:rPr>
              <a:t>   (изучение, анализ, обобщение литературы)</a:t>
            </a:r>
          </a:p>
          <a:p>
            <a:pPr>
              <a:buClrTx/>
              <a:buSzPct val="100000"/>
              <a:buFont typeface="Arial" charset="0"/>
              <a:buChar char="•"/>
            </a:pPr>
            <a:r>
              <a:rPr lang="ru-RU" sz="3600" b="1">
                <a:latin typeface="Monotype Corsiva" pitchFamily="66" charset="0"/>
              </a:rPr>
              <a:t>Эмпирические </a:t>
            </a:r>
          </a:p>
          <a:p>
            <a:pPr>
              <a:buClrTx/>
              <a:buSzPct val="100000"/>
              <a:buFont typeface="Wingdings" pitchFamily="2" charset="2"/>
              <a:buNone/>
            </a:pPr>
            <a:r>
              <a:rPr lang="ru-RU" b="1">
                <a:latin typeface="Monotype Corsiva" pitchFamily="66" charset="0"/>
              </a:rPr>
              <a:t>   (наблюдения, беседы, измерения)</a:t>
            </a:r>
          </a:p>
          <a:p>
            <a:pPr>
              <a:buClrTx/>
              <a:buSzPct val="100000"/>
              <a:buFont typeface="Arial" charset="0"/>
              <a:buChar char="•"/>
            </a:pPr>
            <a:r>
              <a:rPr lang="ru-RU" sz="3600" b="1">
                <a:latin typeface="Monotype Corsiva" pitchFamily="66" charset="0"/>
              </a:rPr>
              <a:t>Интерпретационные </a:t>
            </a:r>
          </a:p>
          <a:p>
            <a:pPr>
              <a:buClrTx/>
              <a:buSzPct val="100000"/>
              <a:buFont typeface="Wingdings" pitchFamily="2" charset="2"/>
              <a:buNone/>
            </a:pPr>
            <a:r>
              <a:rPr lang="en-US" b="1">
                <a:latin typeface="Monotype Corsiva" pitchFamily="66" charset="0"/>
              </a:rPr>
              <a:t> </a:t>
            </a:r>
            <a:r>
              <a:rPr lang="ru-RU" b="1">
                <a:latin typeface="Monotype Corsiva" pitchFamily="66" charset="0"/>
              </a:rPr>
              <a:t>  (количественная и качественная обработка результатов)</a:t>
            </a:r>
            <a:r>
              <a:rPr lang="ru-RU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752600"/>
            <a:ext cx="7870825" cy="24209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>
                <a:solidFill>
                  <a:schemeClr val="folHlink"/>
                </a:solidFill>
                <a:latin typeface="Monotype Corsiva" pitchFamily="66" charset="0"/>
              </a:rPr>
              <a:t>НОВИЗНА РАБОТЫ:</a:t>
            </a:r>
            <a:r>
              <a:rPr lang="ru-RU" sz="4000" b="1">
                <a:latin typeface="Monotype Corsiva" pitchFamily="66" charset="0"/>
              </a:rPr>
              <a:t>    </a:t>
            </a:r>
          </a:p>
          <a:p>
            <a:pPr algn="ctr">
              <a:buFont typeface="Wingdings" pitchFamily="2" charset="2"/>
              <a:buNone/>
            </a:pPr>
            <a:r>
              <a:rPr lang="ru-RU" sz="4000" b="1">
                <a:latin typeface="Monotype Corsiva" pitchFamily="66" charset="0"/>
              </a:rPr>
              <a:t>постановка простейших опытов, позволяющих изучить степень влияния сотовой связи на сердечно-сосудистую систему человека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457200"/>
            <a:ext cx="9144000" cy="4068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i="1">
                <a:solidFill>
                  <a:schemeClr val="folHlink"/>
                </a:solidFill>
                <a:latin typeface="Monotype Corsiva" pitchFamily="66" charset="0"/>
              </a:rPr>
              <a:t>              ЭТАПЫ ИССЛЕДОВАНИЯ: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4000" b="1" i="1">
              <a:solidFill>
                <a:schemeClr val="folHlink"/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latin typeface="Palatino Linotype" pitchFamily="18" charset="0"/>
              </a:rPr>
              <a:t>Этап</a:t>
            </a:r>
            <a:r>
              <a:rPr lang="ru-RU" sz="2800" b="1" i="1">
                <a:latin typeface="Palatino Linotype" pitchFamily="18" charset="0"/>
                <a:cs typeface="Arial" charset="0"/>
              </a:rPr>
              <a:t> 1.</a:t>
            </a:r>
            <a:r>
              <a:rPr lang="ru-RU" sz="2800" b="1" i="1">
                <a:latin typeface="Arial Narrow" pitchFamily="34" charset="0"/>
                <a:cs typeface="Arial" charset="0"/>
              </a:rPr>
              <a:t> </a:t>
            </a:r>
            <a:r>
              <a:rPr lang="ru-RU" sz="2800" b="1" i="1">
                <a:latin typeface="Palatino Linotype" pitchFamily="18" charset="0"/>
              </a:rPr>
              <a:t>Подготовительный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latin typeface="Palatino Linotype" pitchFamily="18" charset="0"/>
              </a:rPr>
              <a:t>               январь-август 2009 г.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 i="1">
              <a:latin typeface="Arial Narrow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latin typeface="Arial Narrow" pitchFamily="34" charset="0"/>
              </a:rPr>
              <a:t>                             </a:t>
            </a:r>
            <a:r>
              <a:rPr lang="ru-RU" sz="2800" b="1" i="1">
                <a:latin typeface="Palatino Linotype" pitchFamily="18" charset="0"/>
              </a:rPr>
              <a:t>Этап 2. Практический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latin typeface="Palatino Linotype" pitchFamily="18" charset="0"/>
              </a:rPr>
              <a:t>                                           сентябрь-ноябрь2009 г.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latin typeface="Palatino Linotype" pitchFamily="18" charset="0"/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latin typeface="Palatino Linotype" pitchFamily="18" charset="0"/>
              </a:rPr>
              <a:t>                                    Этап 3. Обобщающий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>
                <a:latin typeface="Palatino Linotype" pitchFamily="18" charset="0"/>
              </a:rPr>
              <a:t>                                                     декабрь 2009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829</TotalTime>
  <Words>531</Words>
  <Application>Microsoft Office PowerPoint</Application>
  <PresentationFormat>Экран (4:3)</PresentationFormat>
  <Paragraphs>127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Tahoma</vt:lpstr>
      <vt:lpstr>Wingdings</vt:lpstr>
      <vt:lpstr>Calibri</vt:lpstr>
      <vt:lpstr>Monotype Corsiva</vt:lpstr>
      <vt:lpstr>Wingdings 2</vt:lpstr>
      <vt:lpstr>Palatino Linotype</vt:lpstr>
      <vt:lpstr>Arial Narrow</vt:lpstr>
      <vt:lpstr>Times New Roman</vt:lpstr>
      <vt:lpstr>Текстура</vt:lpstr>
      <vt:lpstr>Диаграмма Microsoft 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Анкетирование учителей</vt:lpstr>
      <vt:lpstr>Анкетирование учащихся</vt:lpstr>
      <vt:lpstr>Внешний вид мобильного телефона Samsung GT-E2210 </vt:lpstr>
      <vt:lpstr>Внешний вид и основные части автоматического измерителя  артериального давления UA – 787</vt:lpstr>
      <vt:lpstr>Значения на дисплее автоматического измерителя артериального давления  UA-787</vt:lpstr>
      <vt:lpstr>Выполнение измерений артериального давления и частоты сердечных сокращений (пульса) у добровольца 15 лет</vt:lpstr>
      <vt:lpstr>Выполнение измерений артериального давления и частоты сердечных сокращений (пульса) у добровольца 35 лет</vt:lpstr>
      <vt:lpstr>Выполнение измерений артериального давления и частоты сердечных сокращений (пульса) у добровольца 65 лет</vt:lpstr>
      <vt:lpstr>Результаты анкетирования учителей</vt:lpstr>
      <vt:lpstr>Результаты анкетирования учащихся</vt:lpstr>
      <vt:lpstr>Побочные явления, возникающие у взрослых и детей после долгого использования сотового телефона</vt:lpstr>
      <vt:lpstr>Динамика увеличения средних значений систолического и диастолического артериального давления</vt:lpstr>
      <vt:lpstr>Динамика уменьшения средних значений частоты сердечных сокращений (пульса) 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revaz</cp:lastModifiedBy>
  <cp:revision>89</cp:revision>
  <cp:lastPrinted>1601-01-01T00:00:00Z</cp:lastPrinted>
  <dcterms:created xsi:type="dcterms:W3CDTF">1601-01-01T00:00:00Z</dcterms:created>
  <dcterms:modified xsi:type="dcterms:W3CDTF">2013-01-05T14:16:59Z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